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56" r:id="rId6"/>
    <p:sldId id="304" r:id="rId7"/>
    <p:sldId id="257" r:id="rId8"/>
    <p:sldId id="258" r:id="rId9"/>
    <p:sldId id="259" r:id="rId10"/>
    <p:sldId id="260" r:id="rId11"/>
    <p:sldId id="263" r:id="rId12"/>
    <p:sldId id="295" r:id="rId13"/>
    <p:sldId id="305" r:id="rId14"/>
    <p:sldId id="306" r:id="rId15"/>
    <p:sldId id="270" r:id="rId16"/>
    <p:sldId id="273" r:id="rId17"/>
    <p:sldId id="269" r:id="rId18"/>
    <p:sldId id="284" r:id="rId19"/>
    <p:sldId id="266" r:id="rId20"/>
    <p:sldId id="265" r:id="rId21"/>
    <p:sldId id="274" r:id="rId22"/>
    <p:sldId id="291" r:id="rId23"/>
    <p:sldId id="292" r:id="rId24"/>
    <p:sldId id="293" r:id="rId25"/>
    <p:sldId id="294" r:id="rId26"/>
    <p:sldId id="308" r:id="rId27"/>
    <p:sldId id="307" r:id="rId28"/>
    <p:sldId id="296" r:id="rId29"/>
    <p:sldId id="309" r:id="rId30"/>
    <p:sldId id="271" r:id="rId31"/>
    <p:sldId id="275" r:id="rId32"/>
    <p:sldId id="276" r:id="rId33"/>
    <p:sldId id="277" r:id="rId34"/>
    <p:sldId id="278" r:id="rId35"/>
    <p:sldId id="279" r:id="rId36"/>
    <p:sldId id="280" r:id="rId37"/>
    <p:sldId id="281" r:id="rId38"/>
    <p:sldId id="282" r:id="rId39"/>
    <p:sldId id="272" r:id="rId40"/>
  </p:sldIdLst>
  <p:sldSz cx="7772400" cy="100584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08CB31-E6DB-7E09-F9E3-28BDD5CB94F0}" name="Julie Governo-Cassady" initials="JG" userId="S::juliec@snf.us::d9b090af-e788-4ed9-9a4b-363e42940afa" providerId="AD"/>
  <p188:author id="{80C3D6F5-C1DF-07DC-FE40-57D34D905AF9}" name="Shane Young" initials="SY" userId="S::syoung@snf.us::ee511a41-8d99-4bc8-9dd3-99931f3ab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u, Kristi" initials="YK" lastIdx="1" clrIdx="0">
    <p:extLst>
      <p:ext uri="{19B8F6BF-5375-455C-9EA6-DF929625EA0E}">
        <p15:presenceInfo xmlns:p15="http://schemas.microsoft.com/office/powerpoint/2012/main" userId="Yu, Kristi" providerId="None"/>
      </p:ext>
    </p:extLst>
  </p:cmAuthor>
  <p:cmAuthor id="2" name="Taylor, Nicole" initials="TN" lastIdx="24" clrIdx="1">
    <p:extLst>
      <p:ext uri="{19B8F6BF-5375-455C-9EA6-DF929625EA0E}">
        <p15:presenceInfo xmlns:p15="http://schemas.microsoft.com/office/powerpoint/2012/main" userId="Taylor, Nicole" providerId="None"/>
      </p:ext>
    </p:extLst>
  </p:cmAuthor>
  <p:cmAuthor id="3" name="Julie Governo-Cassady" initials="JG" lastIdx="24" clrIdx="2">
    <p:extLst>
      <p:ext uri="{19B8F6BF-5375-455C-9EA6-DF929625EA0E}">
        <p15:presenceInfo xmlns:p15="http://schemas.microsoft.com/office/powerpoint/2012/main" userId="S::JulieC@snf.us::d9b090af-e788-4ed9-9a4b-363e42940afa" providerId="AD"/>
      </p:ext>
    </p:extLst>
  </p:cmAuthor>
  <p:cmAuthor id="4" name="Shane Young" initials="SY" lastIdx="3" clrIdx="3">
    <p:extLst>
      <p:ext uri="{19B8F6BF-5375-455C-9EA6-DF929625EA0E}">
        <p15:presenceInfo xmlns:p15="http://schemas.microsoft.com/office/powerpoint/2012/main" userId="S::syoung@snf.us::ee511a41-8d99-4bc8-9dd3-99931f3ab073" providerId="AD"/>
      </p:ext>
    </p:extLst>
  </p:cmAuthor>
  <p:cmAuthor id="5" name="Freedman, Pamela" initials="FP" lastIdx="18" clrIdx="4">
    <p:extLst>
      <p:ext uri="{19B8F6BF-5375-455C-9EA6-DF929625EA0E}">
        <p15:presenceInfo xmlns:p15="http://schemas.microsoft.com/office/powerpoint/2012/main" userId="S::pamela.freedman@mercer.com::cb05ba02-ab72-45bc-b2b3-29032ada9f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DEA"/>
    <a:srgbClr val="FF0000"/>
    <a:srgbClr val="002D73"/>
    <a:srgbClr val="0082C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268" y="114"/>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13" cy="466581"/>
          </a:xfrm>
          <a:prstGeom prst="rect">
            <a:avLst/>
          </a:prstGeom>
        </p:spPr>
        <p:txBody>
          <a:bodyPr vert="horz" lIns="83610" tIns="41805" rIns="83610" bIns="41805" rtlCol="0"/>
          <a:lstStyle>
            <a:lvl1pPr algn="l">
              <a:defRPr sz="1100"/>
            </a:lvl1pPr>
          </a:lstStyle>
          <a:p>
            <a:endParaRPr lang="en-US" dirty="0"/>
          </a:p>
        </p:txBody>
      </p:sp>
      <p:sp>
        <p:nvSpPr>
          <p:cNvPr id="3" name="Date Placeholder 2"/>
          <p:cNvSpPr>
            <a:spLocks noGrp="1"/>
          </p:cNvSpPr>
          <p:nvPr>
            <p:ph type="dt" sz="quarter" idx="1"/>
          </p:nvPr>
        </p:nvSpPr>
        <p:spPr>
          <a:xfrm>
            <a:off x="3970556" y="1"/>
            <a:ext cx="3038413" cy="466581"/>
          </a:xfrm>
          <a:prstGeom prst="rect">
            <a:avLst/>
          </a:prstGeom>
        </p:spPr>
        <p:txBody>
          <a:bodyPr vert="horz" lIns="83610" tIns="41805" rIns="83610" bIns="41805" rtlCol="0"/>
          <a:lstStyle>
            <a:lvl1pPr algn="r">
              <a:defRPr sz="1100"/>
            </a:lvl1pPr>
          </a:lstStyle>
          <a:p>
            <a:fld id="{7D801093-8857-4681-A4ED-63CCBC7457B6}" type="datetimeFigureOut">
              <a:rPr lang="en-US" smtClean="0"/>
              <a:t>2/28/2025</a:t>
            </a:fld>
            <a:endParaRPr lang="en-US" dirty="0"/>
          </a:p>
        </p:txBody>
      </p:sp>
      <p:sp>
        <p:nvSpPr>
          <p:cNvPr id="4" name="Footer Placeholder 3"/>
          <p:cNvSpPr>
            <a:spLocks noGrp="1"/>
          </p:cNvSpPr>
          <p:nvPr>
            <p:ph type="ftr" sz="quarter" idx="2"/>
          </p:nvPr>
        </p:nvSpPr>
        <p:spPr>
          <a:xfrm>
            <a:off x="0" y="8829821"/>
            <a:ext cx="3038413" cy="466581"/>
          </a:xfrm>
          <a:prstGeom prst="rect">
            <a:avLst/>
          </a:prstGeom>
        </p:spPr>
        <p:txBody>
          <a:bodyPr vert="horz" lIns="83610" tIns="41805" rIns="83610" bIns="41805"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556" y="8829821"/>
            <a:ext cx="3038413" cy="466581"/>
          </a:xfrm>
          <a:prstGeom prst="rect">
            <a:avLst/>
          </a:prstGeom>
        </p:spPr>
        <p:txBody>
          <a:bodyPr vert="horz" lIns="83610" tIns="41805" rIns="83610" bIns="41805" rtlCol="0" anchor="b"/>
          <a:lstStyle>
            <a:lvl1pPr algn="r">
              <a:defRPr sz="1100"/>
            </a:lvl1pPr>
          </a:lstStyle>
          <a:p>
            <a:fld id="{20CBFEB6-AF2E-4AE9-BF98-4CEE63DC4865}" type="slidenum">
              <a:rPr lang="en-US" smtClean="0"/>
              <a:t>‹#›</a:t>
            </a:fld>
            <a:endParaRPr lang="en-US" dirty="0"/>
          </a:p>
        </p:txBody>
      </p:sp>
    </p:spTree>
    <p:extLst>
      <p:ext uri="{BB962C8B-B14F-4D97-AF65-F5344CB8AC3E}">
        <p14:creationId xmlns:p14="http://schemas.microsoft.com/office/powerpoint/2010/main" val="4140992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13" cy="466581"/>
          </a:xfrm>
          <a:prstGeom prst="rect">
            <a:avLst/>
          </a:prstGeom>
        </p:spPr>
        <p:txBody>
          <a:bodyPr vert="horz" lIns="83610" tIns="41805" rIns="83610" bIns="41805" rtlCol="0"/>
          <a:lstStyle>
            <a:lvl1pPr algn="l">
              <a:defRPr sz="1100"/>
            </a:lvl1pPr>
          </a:lstStyle>
          <a:p>
            <a:endParaRPr lang="en-US" dirty="0"/>
          </a:p>
        </p:txBody>
      </p:sp>
      <p:sp>
        <p:nvSpPr>
          <p:cNvPr id="3" name="Date Placeholder 2"/>
          <p:cNvSpPr>
            <a:spLocks noGrp="1"/>
          </p:cNvSpPr>
          <p:nvPr>
            <p:ph type="dt" idx="1"/>
          </p:nvPr>
        </p:nvSpPr>
        <p:spPr>
          <a:xfrm>
            <a:off x="3970556" y="1"/>
            <a:ext cx="3038413" cy="466581"/>
          </a:xfrm>
          <a:prstGeom prst="rect">
            <a:avLst/>
          </a:prstGeom>
        </p:spPr>
        <p:txBody>
          <a:bodyPr vert="horz" lIns="83610" tIns="41805" rIns="83610" bIns="41805" rtlCol="0"/>
          <a:lstStyle>
            <a:lvl1pPr algn="r">
              <a:defRPr sz="1100"/>
            </a:lvl1pPr>
          </a:lstStyle>
          <a:p>
            <a:fld id="{7BC0C088-0595-4C9E-B261-E5E1F6435423}" type="datetimeFigureOut">
              <a:rPr lang="en-US" smtClean="0"/>
              <a:t>2/28/2025</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3610" tIns="41805" rIns="83610" bIns="41805" rtlCol="0" anchor="ctr"/>
          <a:lstStyle/>
          <a:p>
            <a:endParaRPr lang="en-US" dirty="0"/>
          </a:p>
        </p:txBody>
      </p:sp>
      <p:sp>
        <p:nvSpPr>
          <p:cNvPr id="5" name="Notes Placeholder 4"/>
          <p:cNvSpPr>
            <a:spLocks noGrp="1"/>
          </p:cNvSpPr>
          <p:nvPr>
            <p:ph type="body" sz="quarter" idx="3"/>
          </p:nvPr>
        </p:nvSpPr>
        <p:spPr>
          <a:xfrm>
            <a:off x="701614" y="4473600"/>
            <a:ext cx="5607175" cy="3660750"/>
          </a:xfrm>
          <a:prstGeom prst="rect">
            <a:avLst/>
          </a:prstGeom>
        </p:spPr>
        <p:txBody>
          <a:bodyPr vert="horz" lIns="83610" tIns="41805" rIns="83610" bIns="418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1"/>
            <a:ext cx="3038413" cy="466581"/>
          </a:xfrm>
          <a:prstGeom prst="rect">
            <a:avLst/>
          </a:prstGeom>
        </p:spPr>
        <p:txBody>
          <a:bodyPr vert="horz" lIns="83610" tIns="41805" rIns="83610" bIns="4180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556" y="8829821"/>
            <a:ext cx="3038413" cy="466581"/>
          </a:xfrm>
          <a:prstGeom prst="rect">
            <a:avLst/>
          </a:prstGeom>
        </p:spPr>
        <p:txBody>
          <a:bodyPr vert="horz" lIns="83610" tIns="41805" rIns="83610" bIns="41805" rtlCol="0" anchor="b"/>
          <a:lstStyle>
            <a:lvl1pPr algn="r">
              <a:defRPr sz="1100"/>
            </a:lvl1pPr>
          </a:lstStyle>
          <a:p>
            <a:fld id="{24D3E7BE-10B2-43D2-BF3E-C8814C87C9D7}" type="slidenum">
              <a:rPr lang="en-US" smtClean="0"/>
              <a:t>‹#›</a:t>
            </a:fld>
            <a:endParaRPr lang="en-US" dirty="0"/>
          </a:p>
        </p:txBody>
      </p:sp>
    </p:spTree>
    <p:extLst>
      <p:ext uri="{BB962C8B-B14F-4D97-AF65-F5344CB8AC3E}">
        <p14:creationId xmlns:p14="http://schemas.microsoft.com/office/powerpoint/2010/main" val="16098759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3429000" y="9873734"/>
            <a:ext cx="326720" cy="184666"/>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pixabay.com/en/new-icon-new-icon-sign-1497910/" TargetMode="Externa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hyperlink" Target="http://www.metlife.com/mybenefits" TargetMode="External"/><Relationship Id="rId4" Type="http://schemas.openxmlformats.org/officeDocument/2006/relationships/hyperlink" Target="http://www.metlife.com/vision" TargetMode="Externa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hyperlink" Target="http://www.workforcenow.adp.com/" TargetMode="Externa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hyperlink" Target="https://workforcenow.adp.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principal.com"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frasercenter.com/" TargetMode="Externa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hyperlink" Target="http://www.mylifematter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hyperlink" Target="http://myadvocateservices.com/"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enroll.thehartfordatwork.com/Enroll/Login.aspx" TargetMode="Externa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2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www.thehartford.com/learn/SNF" TargetMode="Externa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jpe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hyperlink" Target="http://www.thehartford.com/learn/SNF" TargetMode="External"/><Relationship Id="rId5" Type="http://schemas.openxmlformats.org/officeDocument/2006/relationships/hyperlink" Target="https://www.thehartford.com/benefits/myclaim" TargetMode="External"/><Relationship Id="rId4" Type="http://schemas.openxmlformats.org/officeDocument/2006/relationships/image" Target="../media/image36.png"/><Relationship Id="rId9" Type="http://schemas.openxmlformats.org/officeDocument/2006/relationships/hyperlink" Target="http://enroll.thehartfordatwork.com/Enroll/Login.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hyperlink" Target="http://www.myadvocateservices.com/" TargetMode="External"/><Relationship Id="rId3" Type="http://schemas.openxmlformats.org/officeDocument/2006/relationships/hyperlink" Target="http://www.umr.com/" TargetMode="External"/><Relationship Id="rId7" Type="http://schemas.openxmlformats.org/officeDocument/2006/relationships/hyperlink" Target="http://www.davisvision.com/member" TargetMode="External"/><Relationship Id="rId12" Type="http://schemas.openxmlformats.org/officeDocument/2006/relationships/hyperlink" Target="http://www.principal.com/" TargetMode="Externa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hyperlink" Target="https://www.metlife.com/open-enrollment/" TargetMode="External"/><Relationship Id="rId11" Type="http://schemas.openxmlformats.org/officeDocument/2006/relationships/hyperlink" Target="http://www.mylifematters.com/" TargetMode="External"/><Relationship Id="rId5" Type="http://schemas.openxmlformats.org/officeDocument/2006/relationships/hyperlink" Target="https://online.metlife.com/public/registration/index?execution=e1s1" TargetMode="External"/><Relationship Id="rId10" Type="http://schemas.openxmlformats.org/officeDocument/2006/relationships/hyperlink" Target="http://www.frasercenter.com/" TargetMode="External"/><Relationship Id="rId4" Type="http://schemas.openxmlformats.org/officeDocument/2006/relationships/hyperlink" Target="http://www.express-scripts.com/" TargetMode="External"/><Relationship Id="rId9" Type="http://schemas.openxmlformats.org/officeDocument/2006/relationships/hyperlink" Target="http://www.thehartford.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mailto:juliec@snf.com" TargetMode="External"/><Relationship Id="rId5" Type="http://schemas.openxmlformats.org/officeDocument/2006/relationships/hyperlink" Target="http://www.socialsecurity.gov/" TargetMode="External"/><Relationship Id="rId4" Type="http://schemas.openxmlformats.org/officeDocument/2006/relationships/hyperlink" Target="https://www.shiptacenter.org/"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8" Type="http://schemas.openxmlformats.org/officeDocument/2006/relationships/hyperlink" Target="https://www.colorado.gov/pacific/hcpf/child-health-plan-plus" TargetMode="External"/><Relationship Id="rId13" Type="http://schemas.openxmlformats.org/officeDocument/2006/relationships/hyperlink" Target="https://www.flmedicaidtplrecovery.com/flmedicaidtplrecovery.com/hipp/index.html" TargetMode="External"/><Relationship Id="rId18" Type="http://schemas.openxmlformats.org/officeDocument/2006/relationships/hyperlink" Target="https://www.in.gov/medicaid/" TargetMode="External"/><Relationship Id="rId3" Type="http://schemas.openxmlformats.org/officeDocument/2006/relationships/hyperlink" Target="http://www.healthcare.gov/" TargetMode="External"/><Relationship Id="rId7" Type="http://schemas.openxmlformats.org/officeDocument/2006/relationships/hyperlink" Target="https://www.healthfirstcolorado.com/" TargetMode="External"/><Relationship Id="rId12" Type="http://schemas.openxmlformats.org/officeDocument/2006/relationships/hyperlink" Target="http://dhss.alaska.gov/dpa/Pages/medicaid/default.aspx" TargetMode="External"/><Relationship Id="rId17" Type="http://schemas.openxmlformats.org/officeDocument/2006/relationships/hyperlink" Target="https://www.in.gov/fssa/hip/" TargetMode="External"/><Relationship Id="rId2" Type="http://schemas.openxmlformats.org/officeDocument/2006/relationships/slideLayout" Target="../slideLayouts/slideLayout1.xml"/><Relationship Id="rId16" Type="http://schemas.openxmlformats.org/officeDocument/2006/relationships/hyperlink" Target="https://www.dhcs.ca.gov/services/Pages/TPLRD_CAU_cont.aspx" TargetMode="External"/><Relationship Id="rId1" Type="http://schemas.openxmlformats.org/officeDocument/2006/relationships/tags" Target="../tags/tag31.xml"/><Relationship Id="rId6" Type="http://schemas.openxmlformats.org/officeDocument/2006/relationships/hyperlink" Target="http://myalhipp.com/" TargetMode="External"/><Relationship Id="rId11" Type="http://schemas.openxmlformats.org/officeDocument/2006/relationships/hyperlink" Target="mailto:CustomerService@MyAKHIPP.com" TargetMode="External"/><Relationship Id="rId5" Type="http://schemas.openxmlformats.org/officeDocument/2006/relationships/hyperlink" Target="http://www.askebsa.dol.gov/" TargetMode="External"/><Relationship Id="rId15" Type="http://schemas.openxmlformats.org/officeDocument/2006/relationships/hyperlink" Target="https://gcc01.safelinks.protection.outlook.com/?url=https://medicaid.georgia.gov/health-insurance-premium-payment-program-hipp&amp;data=02|01|stashlaw@dch.ga.gov|98b18a96ce1b49d087f708d709449652|512da10d071b4b948abc9ec4044d1516|0|0|636988062560854968&amp;sdata=7rziGawQfBKcW1N2%2Bdi2j8cyHpaCYURGdtF8Hk%2By6FM%3D&amp;reserved=0" TargetMode="External"/><Relationship Id="rId10" Type="http://schemas.openxmlformats.org/officeDocument/2006/relationships/hyperlink" Target="http://myakhipp.com/" TargetMode="External"/><Relationship Id="rId4" Type="http://schemas.openxmlformats.org/officeDocument/2006/relationships/hyperlink" Target="http://www.insurekidsnow.gov/" TargetMode="External"/><Relationship Id="rId9" Type="http://schemas.openxmlformats.org/officeDocument/2006/relationships/hyperlink" Target="https://www.colorado.gov/pacific/hcpf/health-insurance-buy-program" TargetMode="External"/><Relationship Id="rId14" Type="http://schemas.openxmlformats.org/officeDocument/2006/relationships/hyperlink" Target="http://myarhipp.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hfs.ky.gov/agencies/dms/member/Pages/kihipp.aspx" TargetMode="External"/><Relationship Id="rId13" Type="http://schemas.openxmlformats.org/officeDocument/2006/relationships/hyperlink" Target="http://dhh.louisiana.gov/index.cfm/subhome/1/n/331" TargetMode="External"/><Relationship Id="rId18" Type="http://schemas.openxmlformats.org/officeDocument/2006/relationships/hyperlink" Target="http://www.njfamilycare.org/index.html" TargetMode="External"/><Relationship Id="rId26" Type="http://schemas.openxmlformats.org/officeDocument/2006/relationships/hyperlink" Target="https://medicaid.utah.gov/" TargetMode="External"/><Relationship Id="rId3" Type="http://schemas.openxmlformats.org/officeDocument/2006/relationships/hyperlink" Target="https://dhs.iowa.gov/ime/members" TargetMode="External"/><Relationship Id="rId21" Type="http://schemas.openxmlformats.org/officeDocument/2006/relationships/hyperlink" Target="https://mn.gov/dhs/people-we-serve/children-and-families/health-care/health-care-programs/programs-and-services/other-insurance.jsp" TargetMode="External"/><Relationship Id="rId7" Type="http://schemas.openxmlformats.org/officeDocument/2006/relationships/hyperlink" Target="http://www.accessnebraska.ne.gov/" TargetMode="External"/><Relationship Id="rId12" Type="http://schemas.openxmlformats.org/officeDocument/2006/relationships/hyperlink" Target="http://dhcfp.nv.gov/" TargetMode="External"/><Relationship Id="rId17" Type="http://schemas.openxmlformats.org/officeDocument/2006/relationships/hyperlink" Target="http://www.state.nj.us/humanservices/dmahs/clients/medicaid/" TargetMode="External"/><Relationship Id="rId25" Type="http://schemas.openxmlformats.org/officeDocument/2006/relationships/hyperlink" Target="http://www.insureoklahoma.org/" TargetMode="External"/><Relationship Id="rId2" Type="http://schemas.openxmlformats.org/officeDocument/2006/relationships/slideLayout" Target="../slideLayouts/slideLayout1.xml"/><Relationship Id="rId16" Type="http://schemas.openxmlformats.org/officeDocument/2006/relationships/hyperlink" Target="https://www.maine.gov/dhhs/ofi/applications-forms" TargetMode="External"/><Relationship Id="rId20" Type="http://schemas.openxmlformats.org/officeDocument/2006/relationships/hyperlink" Target="https://www.health.ny.gov/health_care/medicaid/" TargetMode="External"/><Relationship Id="rId29" Type="http://schemas.openxmlformats.org/officeDocument/2006/relationships/hyperlink" Target="http://www.oregonhealthcare.gov/index-es.html" TargetMode="External"/><Relationship Id="rId1" Type="http://schemas.openxmlformats.org/officeDocument/2006/relationships/tags" Target="../tags/tag32.xml"/><Relationship Id="rId6" Type="http://schemas.openxmlformats.org/officeDocument/2006/relationships/hyperlink" Target="http://www.kdheks.gov/hcf/default.htm" TargetMode="External"/><Relationship Id="rId11" Type="http://schemas.openxmlformats.org/officeDocument/2006/relationships/hyperlink" Target="https://chfs.ky.gov/" TargetMode="External"/><Relationship Id="rId24" Type="http://schemas.openxmlformats.org/officeDocument/2006/relationships/hyperlink" Target="http://www.nd.gov/dhs/services/medicalserv/medicaid/" TargetMode="External"/><Relationship Id="rId5" Type="http://schemas.openxmlformats.org/officeDocument/2006/relationships/hyperlink" Target="http://dphhs.mt.gov/MontanaHealthcarePrograms/HIPP" TargetMode="External"/><Relationship Id="rId15" Type="http://schemas.openxmlformats.org/officeDocument/2006/relationships/hyperlink" Target="https://www.dhhs.nh.gov/oii/hipp.htm" TargetMode="External"/><Relationship Id="rId23" Type="http://schemas.openxmlformats.org/officeDocument/2006/relationships/hyperlink" Target="http://www.dss.mo.gov/mhd/participants/pages/hipp.htm" TargetMode="External"/><Relationship Id="rId28" Type="http://schemas.openxmlformats.org/officeDocument/2006/relationships/hyperlink" Target="http://healthcare.oregon.gov/Pages/index.aspx" TargetMode="External"/><Relationship Id="rId10" Type="http://schemas.openxmlformats.org/officeDocument/2006/relationships/hyperlink" Target="https://kidshealth.ky.gov/Pages/index.aspx" TargetMode="External"/><Relationship Id="rId19" Type="http://schemas.openxmlformats.org/officeDocument/2006/relationships/hyperlink" Target="http://www.mass.gov/eohhs/gov/departments/masshealth/" TargetMode="External"/><Relationship Id="rId4" Type="http://schemas.openxmlformats.org/officeDocument/2006/relationships/hyperlink" Target="http://dhs.iowa.gov/Hawki" TargetMode="External"/><Relationship Id="rId9" Type="http://schemas.openxmlformats.org/officeDocument/2006/relationships/hyperlink" Target="mailto:KIHIPP.PROGRAM@ky.gov" TargetMode="External"/><Relationship Id="rId14" Type="http://schemas.openxmlformats.org/officeDocument/2006/relationships/hyperlink" Target="http://www.ldh.la.gov/lahipp" TargetMode="External"/><Relationship Id="rId22" Type="http://schemas.openxmlformats.org/officeDocument/2006/relationships/hyperlink" Target="https://medicaid.ncdhhs.gov/" TargetMode="External"/><Relationship Id="rId27" Type="http://schemas.openxmlformats.org/officeDocument/2006/relationships/hyperlink" Target="http://health.utah.gov/chip" TargetMode="External"/><Relationship Id="rId30" Type="http://schemas.openxmlformats.org/officeDocument/2006/relationships/hyperlink" Target="http://www.greenmountaincare.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scdhhs.gov/" TargetMode="External"/><Relationship Id="rId13" Type="http://schemas.openxmlformats.org/officeDocument/2006/relationships/hyperlink" Target="https://health.wyo.gov/healthcarefin/medicaid/programs-and-eligibility/" TargetMode="External"/><Relationship Id="rId3" Type="http://schemas.openxmlformats.org/officeDocument/2006/relationships/hyperlink" Target="https://www.dhs.pa.gov/providers/Providers/Pages/Medical/HIPP-Program.aspx" TargetMode="External"/><Relationship Id="rId7" Type="http://schemas.openxmlformats.org/officeDocument/2006/relationships/hyperlink" Target="https://www.hca.wa.gov/" TargetMode="External"/><Relationship Id="rId12" Type="http://schemas.openxmlformats.org/officeDocument/2006/relationships/hyperlink" Target="http://gethipptexas.com/" TargetMode="Externa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hyperlink" Target="http://www.eohhs.ri.gov/" TargetMode="External"/><Relationship Id="rId11" Type="http://schemas.openxmlformats.org/officeDocument/2006/relationships/hyperlink" Target="https://www.dhs.wisconsin.gov/badgercareplus/p-10095.htm" TargetMode="External"/><Relationship Id="rId5" Type="http://schemas.openxmlformats.org/officeDocument/2006/relationships/hyperlink" Target="https://www.coverva.org/" TargetMode="External"/><Relationship Id="rId15" Type="http://schemas.openxmlformats.org/officeDocument/2006/relationships/hyperlink" Target="http://www.cms.hhs.gov/" TargetMode="External"/><Relationship Id="rId10" Type="http://schemas.openxmlformats.org/officeDocument/2006/relationships/hyperlink" Target="http://dss.sd.gov/" TargetMode="External"/><Relationship Id="rId4" Type="http://schemas.openxmlformats.org/officeDocument/2006/relationships/hyperlink" Target="https://www.coverva.org/hipp/" TargetMode="External"/><Relationship Id="rId9" Type="http://schemas.openxmlformats.org/officeDocument/2006/relationships/hyperlink" Target="http://mywvhipp.com/" TargetMode="External"/><Relationship Id="rId14" Type="http://schemas.openxmlformats.org/officeDocument/2006/relationships/hyperlink" Target="https://www.dol.gov/agencies/ebsa"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connect.werally.com/medicalProvider/root" TargetMode="Externa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hyperlink" Target="http://www.metlife.com/visio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DD557-CA45-DFB3-4918-7B705FA85D3F}"/>
              </a:ext>
            </a:extLst>
          </p:cNvPr>
          <p:cNvPicPr>
            <a:picLocks noChangeAspect="1"/>
          </p:cNvPicPr>
          <p:nvPr/>
        </p:nvPicPr>
        <p:blipFill>
          <a:blip r:embed="rId3"/>
          <a:stretch>
            <a:fillRect/>
          </a:stretch>
        </p:blipFill>
        <p:spPr>
          <a:xfrm>
            <a:off x="0" y="2124868"/>
            <a:ext cx="7772400" cy="6128178"/>
          </a:xfrm>
          <a:prstGeom prst="rect">
            <a:avLst/>
          </a:prstGeom>
        </p:spPr>
      </p:pic>
      <p:sp>
        <p:nvSpPr>
          <p:cNvPr id="10" name="object 10"/>
          <p:cNvSpPr txBox="1"/>
          <p:nvPr/>
        </p:nvSpPr>
        <p:spPr>
          <a:xfrm>
            <a:off x="568021" y="8908542"/>
            <a:ext cx="4462780" cy="948978"/>
          </a:xfrm>
          <a:prstGeom prst="rect">
            <a:avLst/>
          </a:prstGeom>
        </p:spPr>
        <p:txBody>
          <a:bodyPr vert="horz" wrap="square" lIns="0" tIns="12700" rIns="0" bIns="0" rtlCol="0">
            <a:spAutoFit/>
          </a:bodyPr>
          <a:lstStyle/>
          <a:p>
            <a:pPr marL="12700">
              <a:lnSpc>
                <a:spcPct val="100000"/>
              </a:lnSpc>
              <a:spcBef>
                <a:spcPts val="100"/>
              </a:spcBef>
            </a:pPr>
            <a:r>
              <a:rPr lang="en-US" sz="3600" b="1" spc="-5" dirty="0">
                <a:solidFill>
                  <a:srgbClr val="002D73"/>
                </a:solidFill>
                <a:latin typeface="Source Sans Pro" panose="020B0503030403020204" pitchFamily="34" charset="0"/>
                <a:cs typeface="Times New Roman"/>
              </a:rPr>
              <a:t>You </a:t>
            </a:r>
            <a:r>
              <a:rPr lang="en-US" sz="3600" b="1" dirty="0">
                <a:solidFill>
                  <a:srgbClr val="002D73"/>
                </a:solidFill>
                <a:latin typeface="Source Sans Pro" panose="020B0503030403020204" pitchFamily="34" charset="0"/>
                <a:cs typeface="Times New Roman"/>
              </a:rPr>
              <a:t>&amp; </a:t>
            </a:r>
            <a:r>
              <a:rPr lang="en-US" sz="3600" b="1" spc="-5" dirty="0">
                <a:solidFill>
                  <a:srgbClr val="002D73"/>
                </a:solidFill>
                <a:latin typeface="Source Sans Pro" panose="020B0503030403020204" pitchFamily="34" charset="0"/>
                <a:cs typeface="Times New Roman"/>
              </a:rPr>
              <a:t>Your</a:t>
            </a:r>
            <a:r>
              <a:rPr lang="en-US" sz="3600" b="1" spc="-85" dirty="0">
                <a:solidFill>
                  <a:srgbClr val="002D73"/>
                </a:solidFill>
                <a:latin typeface="Source Sans Pro" panose="020B0503030403020204" pitchFamily="34" charset="0"/>
                <a:cs typeface="Times New Roman"/>
              </a:rPr>
              <a:t> </a:t>
            </a:r>
            <a:r>
              <a:rPr lang="en-US" sz="3600" b="1" spc="-5" dirty="0">
                <a:solidFill>
                  <a:srgbClr val="002D73"/>
                </a:solidFill>
                <a:latin typeface="Source Sans Pro" panose="020B0503030403020204" pitchFamily="34" charset="0"/>
                <a:cs typeface="Times New Roman"/>
              </a:rPr>
              <a:t>Benefits</a:t>
            </a:r>
            <a:endParaRPr lang="en-US" sz="3600" dirty="0">
              <a:solidFill>
                <a:srgbClr val="002D73"/>
              </a:solidFill>
              <a:latin typeface="Source Sans Pro" panose="020B0503030403020204" pitchFamily="34" charset="0"/>
              <a:cs typeface="Times New Roman"/>
            </a:endParaRPr>
          </a:p>
          <a:p>
            <a:pPr marL="15875">
              <a:lnSpc>
                <a:spcPct val="100000"/>
              </a:lnSpc>
              <a:spcBef>
                <a:spcPts val="75"/>
              </a:spcBef>
            </a:pPr>
            <a:r>
              <a:rPr sz="2400" dirty="0">
                <a:solidFill>
                  <a:schemeClr val="accent6"/>
                </a:solidFill>
                <a:latin typeface="Arial"/>
                <a:cs typeface="Arial"/>
              </a:rPr>
              <a:t>A </a:t>
            </a:r>
            <a:r>
              <a:rPr sz="2400" spc="-5" dirty="0">
                <a:solidFill>
                  <a:schemeClr val="accent6"/>
                </a:solidFill>
                <a:latin typeface="Arial"/>
                <a:cs typeface="Arial"/>
              </a:rPr>
              <a:t>partnership </a:t>
            </a:r>
            <a:r>
              <a:rPr sz="2400" dirty="0">
                <a:solidFill>
                  <a:schemeClr val="accent6"/>
                </a:solidFill>
                <a:latin typeface="Arial"/>
                <a:cs typeface="Arial"/>
              </a:rPr>
              <a:t>for </a:t>
            </a:r>
            <a:r>
              <a:rPr sz="2400" spc="-5" dirty="0">
                <a:solidFill>
                  <a:schemeClr val="accent6"/>
                </a:solidFill>
                <a:latin typeface="Arial"/>
                <a:cs typeface="Arial"/>
              </a:rPr>
              <a:t>good</a:t>
            </a:r>
            <a:r>
              <a:rPr sz="2400" spc="-95" dirty="0">
                <a:solidFill>
                  <a:schemeClr val="accent6"/>
                </a:solidFill>
                <a:latin typeface="Arial"/>
                <a:cs typeface="Arial"/>
              </a:rPr>
              <a:t> </a:t>
            </a:r>
            <a:r>
              <a:rPr sz="2400" spc="-5" dirty="0">
                <a:solidFill>
                  <a:schemeClr val="accent6"/>
                </a:solidFill>
                <a:latin typeface="Arial"/>
                <a:cs typeface="Arial"/>
              </a:rPr>
              <a:t>health</a:t>
            </a:r>
            <a:endParaRPr sz="2400" dirty="0">
              <a:solidFill>
                <a:schemeClr val="accent6"/>
              </a:solidFill>
              <a:latin typeface="Arial"/>
              <a:cs typeface="Arial"/>
            </a:endParaRPr>
          </a:p>
        </p:txBody>
      </p:sp>
      <p:sp>
        <p:nvSpPr>
          <p:cNvPr id="13" name="object 13"/>
          <p:cNvSpPr txBox="1">
            <a:spLocks noGrp="1"/>
          </p:cNvSpPr>
          <p:nvPr>
            <p:ph type="title" idx="4294967295"/>
          </p:nvPr>
        </p:nvSpPr>
        <p:spPr>
          <a:xfrm>
            <a:off x="694267" y="845371"/>
            <a:ext cx="4778830" cy="843180"/>
          </a:xfrm>
          <a:prstGeom prst="rect">
            <a:avLst/>
          </a:prstGeom>
        </p:spPr>
        <p:txBody>
          <a:bodyPr vert="horz" wrap="square" lIns="0" tIns="12065" rIns="0" bIns="0" rtlCol="0">
            <a:spAutoFit/>
          </a:bodyPr>
          <a:lstStyle/>
          <a:p>
            <a:pPr marL="12700">
              <a:lnSpc>
                <a:spcPct val="100000"/>
              </a:lnSpc>
              <a:spcBef>
                <a:spcPts val="95"/>
              </a:spcBef>
              <a:tabLst>
                <a:tab pos="5760720" algn="l"/>
              </a:tabLst>
            </a:pPr>
            <a:r>
              <a:rPr lang="en-US" sz="5400" b="1" spc="120" dirty="0">
                <a:solidFill>
                  <a:srgbClr val="002D73"/>
                </a:solidFill>
                <a:latin typeface="Source Sans Pro" panose="020B0503030403020204" pitchFamily="34" charset="0"/>
                <a:cs typeface="Times New Roman" panose="02020603050405020304" pitchFamily="18" charset="0"/>
              </a:rPr>
              <a:t>Benefit</a:t>
            </a:r>
            <a:r>
              <a:rPr lang="en-US" sz="5400" b="1" spc="155" dirty="0">
                <a:solidFill>
                  <a:srgbClr val="002D73"/>
                </a:solidFill>
                <a:latin typeface="Source Sans Pro" panose="020B0503030403020204" pitchFamily="34" charset="0"/>
                <a:cs typeface="Times New Roman" panose="02020603050405020304" pitchFamily="18" charset="0"/>
              </a:rPr>
              <a:t>s</a:t>
            </a:r>
            <a:r>
              <a:rPr lang="en-US" sz="5400" b="1" spc="5" dirty="0">
                <a:solidFill>
                  <a:srgbClr val="002D73"/>
                </a:solidFill>
                <a:latin typeface="Source Sans Pro" panose="020B0503030403020204" pitchFamily="34" charset="0"/>
                <a:cs typeface="Times New Roman" panose="02020603050405020304" pitchFamily="18" charset="0"/>
              </a:rPr>
              <a:t> G</a:t>
            </a:r>
            <a:r>
              <a:rPr lang="en-US" sz="5400" b="1" spc="135" dirty="0">
                <a:solidFill>
                  <a:srgbClr val="002D73"/>
                </a:solidFill>
                <a:latin typeface="Source Sans Pro" panose="020B0503030403020204" pitchFamily="34" charset="0"/>
                <a:cs typeface="Times New Roman" panose="02020603050405020304" pitchFamily="18" charset="0"/>
              </a:rPr>
              <a:t>uid</a:t>
            </a:r>
            <a:r>
              <a:rPr lang="en-US" sz="5400" b="1" spc="175" dirty="0">
                <a:solidFill>
                  <a:srgbClr val="002D73"/>
                </a:solidFill>
                <a:latin typeface="Source Sans Pro" panose="020B0503030403020204" pitchFamily="34" charset="0"/>
                <a:cs typeface="Times New Roman" panose="02020603050405020304" pitchFamily="18" charset="0"/>
              </a:rPr>
              <a:t>e</a:t>
            </a:r>
            <a:endParaRPr lang="en-US" sz="5400" b="1" baseline="-1893" dirty="0">
              <a:solidFill>
                <a:srgbClr val="002D73"/>
              </a:solidFill>
              <a:latin typeface="Source Sans Pro" panose="020B0503030403020204" pitchFamily="34" charset="0"/>
              <a:cs typeface="Times New Roman" panose="02020603050405020304" pitchFamily="18" charset="0"/>
            </a:endParaRPr>
          </a:p>
        </p:txBody>
      </p:sp>
      <p:sp>
        <p:nvSpPr>
          <p:cNvPr id="2" name="TextBox 1"/>
          <p:cNvSpPr txBox="1">
            <a:spLocks noChangeAspect="1"/>
          </p:cNvSpPr>
          <p:nvPr/>
        </p:nvSpPr>
        <p:spPr>
          <a:xfrm>
            <a:off x="5949733" y="0"/>
            <a:ext cx="1822668" cy="1146684"/>
          </a:xfrm>
          <a:prstGeom prst="rect">
            <a:avLst/>
          </a:prstGeom>
          <a:solidFill>
            <a:srgbClr val="002D73"/>
          </a:solidFill>
        </p:spPr>
        <p:txBody>
          <a:bodyPr wrap="square" rtlCol="0">
            <a:noAutofit/>
          </a:bodyPr>
          <a:lstStyle/>
          <a:p>
            <a:pPr algn="ctr"/>
            <a:r>
              <a:rPr lang="en-US" sz="6600" b="1" kern="0" spc="-7" baseline="-1893" dirty="0">
                <a:solidFill>
                  <a:srgbClr val="FFFFFF"/>
                </a:solidFill>
                <a:latin typeface="Arial"/>
                <a:ea typeface="+mj-ea"/>
                <a:cs typeface="Arial"/>
              </a:rPr>
              <a:t>2025</a:t>
            </a:r>
          </a:p>
          <a:p>
            <a:pPr algn="ctr"/>
            <a:r>
              <a:rPr lang="en-US" sz="1200" b="1" kern="0" spc="-7" baseline="-1893" dirty="0">
                <a:solidFill>
                  <a:srgbClr val="FFFFFF"/>
                </a:solidFill>
                <a:latin typeface="Arial"/>
                <a:ea typeface="+mj-ea"/>
                <a:cs typeface="Arial"/>
              </a:rPr>
              <a:t>Professional/Non-Bargaining</a:t>
            </a:r>
            <a:endParaRPr lang="en-US" sz="12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8676980"/>
            <a:ext cx="2228817" cy="1229668"/>
          </a:xfrm>
          <a:prstGeom prst="rect">
            <a:avLst/>
          </a:prstGeom>
        </p:spPr>
      </p:pic>
      <p:pic>
        <p:nvPicPr>
          <p:cNvPr id="5" name="Picture 4">
            <a:extLst>
              <a:ext uri="{FF2B5EF4-FFF2-40B4-BE49-F238E27FC236}">
                <a16:creationId xmlns:a16="http://schemas.microsoft.com/office/drawing/2014/main" id="{962BD30B-707F-CE83-B5EE-073A128C9DF7}"/>
              </a:ext>
            </a:extLst>
          </p:cNvPr>
          <p:cNvPicPr/>
          <p:nvPr/>
        </p:nvPicPr>
        <p:blipFill>
          <a:blip r:embed="rId5">
            <a:extLst>
              <a:ext uri="{28A0092B-C50C-407E-A947-70E740481C1C}">
                <a14:useLocalDpi xmlns:a14="http://schemas.microsoft.com/office/drawing/2010/main" val="0"/>
              </a:ext>
            </a:extLst>
          </a:blip>
          <a:stretch>
            <a:fillRect/>
          </a:stretch>
        </p:blipFill>
        <p:spPr>
          <a:xfrm>
            <a:off x="0" y="2666734"/>
            <a:ext cx="7772400" cy="5032062"/>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k object 16"/>
          <p:cNvSpPr/>
          <p:nvPr/>
        </p:nvSpPr>
        <p:spPr>
          <a:xfrm>
            <a:off x="0" y="1682406"/>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idx="4294967295"/>
          </p:nvPr>
        </p:nvSpPr>
        <p:spPr>
          <a:xfrm>
            <a:off x="449277" y="401852"/>
            <a:ext cx="6729492" cy="905376"/>
          </a:xfrm>
          <a:prstGeom prst="rect">
            <a:avLst/>
          </a:prstGeom>
        </p:spPr>
        <p:txBody>
          <a:bodyPr vert="horz" wrap="square" lIns="0" tIns="12700" rIns="0" bIns="0" rtlCol="0">
            <a:spAutoFit/>
          </a:bodyPr>
          <a:lstStyle/>
          <a:p>
            <a:pPr marL="12700" algn="ctr">
              <a:lnSpc>
                <a:spcPct val="100000"/>
              </a:lnSpc>
              <a:spcBef>
                <a:spcPts val="100"/>
              </a:spcBef>
            </a:pPr>
            <a:r>
              <a:rPr lang="en-US" sz="4000" b="1" spc="55" dirty="0">
                <a:solidFill>
                  <a:srgbClr val="002D73"/>
                </a:solidFill>
                <a:latin typeface="Times New Roman" panose="02020603050405020304" pitchFamily="18" charset="0"/>
                <a:cs typeface="Times New Roman" panose="02020603050405020304" pitchFamily="18" charset="0"/>
              </a:rPr>
              <a:t>V</a:t>
            </a:r>
            <a:r>
              <a:rPr sz="4000" b="1" spc="55" dirty="0">
                <a:solidFill>
                  <a:srgbClr val="002D73"/>
                </a:solidFill>
                <a:latin typeface="Times New Roman" panose="02020603050405020304" pitchFamily="18" charset="0"/>
                <a:cs typeface="Times New Roman" panose="02020603050405020304" pitchFamily="18" charset="0"/>
              </a:rPr>
              <a:t>ision</a:t>
            </a:r>
            <a:r>
              <a:rPr sz="4000" b="1" spc="-455" dirty="0">
                <a:solidFill>
                  <a:srgbClr val="002D73"/>
                </a:solidFill>
                <a:latin typeface="Times New Roman" panose="02020603050405020304" pitchFamily="18" charset="0"/>
                <a:cs typeface="Times New Roman" panose="02020603050405020304" pitchFamily="18" charset="0"/>
              </a:rPr>
              <a:t> </a:t>
            </a:r>
            <a:r>
              <a:rPr lang="en-US" sz="4000" b="1" spc="-455" dirty="0">
                <a:solidFill>
                  <a:srgbClr val="002D73"/>
                </a:solidFill>
                <a:latin typeface="Times New Roman" panose="02020603050405020304" pitchFamily="18" charset="0"/>
                <a:cs typeface="Times New Roman" panose="02020603050405020304" pitchFamily="18" charset="0"/>
              </a:rPr>
              <a:t> </a:t>
            </a:r>
            <a:r>
              <a:rPr lang="en-US" sz="4000" b="1" spc="45" dirty="0">
                <a:solidFill>
                  <a:srgbClr val="002D73"/>
                </a:solidFill>
                <a:latin typeface="Times New Roman" panose="02020603050405020304" pitchFamily="18" charset="0"/>
                <a:cs typeface="Times New Roman" panose="02020603050405020304" pitchFamily="18" charset="0"/>
              </a:rPr>
              <a:t>B</a:t>
            </a:r>
            <a:r>
              <a:rPr sz="4000" b="1" spc="45" dirty="0">
                <a:solidFill>
                  <a:srgbClr val="002D73"/>
                </a:solidFill>
                <a:latin typeface="Times New Roman" panose="02020603050405020304" pitchFamily="18" charset="0"/>
                <a:cs typeface="Times New Roman" panose="02020603050405020304" pitchFamily="18" charset="0"/>
              </a:rPr>
              <a:t>enefits</a:t>
            </a:r>
            <a:br>
              <a:rPr lang="en-US" sz="4000" b="1" spc="45" dirty="0">
                <a:solidFill>
                  <a:srgbClr val="002D73"/>
                </a:solidFill>
                <a:latin typeface="Times New Roman" panose="02020603050405020304" pitchFamily="18" charset="0"/>
                <a:cs typeface="Times New Roman" panose="02020603050405020304" pitchFamily="18" charset="0"/>
              </a:rPr>
            </a:br>
            <a:endParaRPr b="1" dirty="0">
              <a:solidFill>
                <a:srgbClr val="002D73"/>
              </a:solidFill>
              <a:latin typeface="Times New Roman" panose="02020603050405020304" pitchFamily="18" charset="0"/>
              <a:cs typeface="Times New Roman" panose="02020603050405020304" pitchFamily="18" charset="0"/>
            </a:endParaRPr>
          </a:p>
        </p:txBody>
      </p:sp>
      <p:sp>
        <p:nvSpPr>
          <p:cNvPr id="39" name="object 39"/>
          <p:cNvSpPr txBox="1"/>
          <p:nvPr/>
        </p:nvSpPr>
        <p:spPr>
          <a:xfrm>
            <a:off x="432891" y="1899420"/>
            <a:ext cx="7029394" cy="799386"/>
          </a:xfrm>
          <a:prstGeom prst="rect">
            <a:avLst/>
          </a:prstGeom>
        </p:spPr>
        <p:txBody>
          <a:bodyPr vert="horz" wrap="square" lIns="0" tIns="127635" rIns="0" bIns="0" rtlCol="0">
            <a:spAutoFit/>
          </a:bodyPr>
          <a:lstStyle/>
          <a:p>
            <a:pPr marL="12700" marR="0" lvl="0" indent="0" algn="l" defTabSz="914400" rtl="0" eaLnBrk="1" fontAlgn="auto" latinLnBrk="0" hangingPunct="1">
              <a:lnSpc>
                <a:spcPct val="100000"/>
              </a:lnSpc>
              <a:spcBef>
                <a:spcPts val="1005"/>
              </a:spcBef>
              <a:spcAft>
                <a:spcPts val="0"/>
              </a:spcAft>
              <a:buClrTx/>
              <a:buSzTx/>
              <a:buFontTx/>
              <a:buNone/>
              <a:tabLst/>
              <a:defRPr/>
            </a:pP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VSP </a:t>
            </a:r>
            <a:r>
              <a:rPr kumimoji="0"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Vision</a:t>
            </a:r>
            <a:r>
              <a:rPr kumimoji="0" b="1" i="0" u="none" strike="noStrike" kern="1200" cap="none" spc="35" normalizeH="0" baseline="0" noProof="0" dirty="0">
                <a:ln>
                  <a:noFill/>
                </a:ln>
                <a:solidFill>
                  <a:srgbClr val="002D73"/>
                </a:solidFill>
                <a:effectLst/>
                <a:uLnTx/>
                <a:uFillTx/>
                <a:latin typeface="Source Sans Pro" panose="020B0503030403020204" pitchFamily="34" charset="0"/>
                <a:cs typeface="Times New Roman"/>
              </a:rPr>
              <a:t> </a:t>
            </a: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P</a:t>
            </a:r>
            <a:r>
              <a:rPr kumimoji="0"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lan</a:t>
            </a:r>
            <a:endParaRPr kumimoji="0" b="0" i="0" u="none" strike="noStrike" kern="1200" cap="none" spc="0" normalizeH="0" baseline="0" noProof="0" dirty="0">
              <a:ln>
                <a:noFill/>
              </a:ln>
              <a:solidFill>
                <a:srgbClr val="002D73"/>
              </a:solidFill>
              <a:effectLst/>
              <a:uLnTx/>
              <a:uFillTx/>
              <a:latin typeface="Source Sans Pro" panose="020B0503030403020204" pitchFamily="34" charset="0"/>
              <a:cs typeface="Times New Roman"/>
            </a:endParaRPr>
          </a:p>
          <a:p>
            <a:pPr marL="12700" marR="5080" lvl="0" indent="0" algn="l" defTabSz="914400" rtl="0" eaLnBrk="1" fontAlgn="auto" latinLnBrk="0" hangingPunct="1">
              <a:lnSpc>
                <a:spcPct val="120600"/>
              </a:lnSpc>
              <a:spcBef>
                <a:spcPts val="26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Arial"/>
                <a:ea typeface="+mn-ea"/>
                <a:cs typeface="Arial"/>
              </a:rPr>
              <a:t>Having vision coverage allows you to save money on eligible eye care expenses, such as periodic eye exams, eyeglasses, contact lenses, and more for yourself and your covered dependents.</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53" name="object 53"/>
          <p:cNvGraphicFramePr>
            <a:graphicFrameLocks noGrp="1"/>
          </p:cNvGraphicFramePr>
          <p:nvPr>
            <p:extLst>
              <p:ext uri="{D42A27DB-BD31-4B8C-83A1-F6EECF244321}">
                <p14:modId xmlns:p14="http://schemas.microsoft.com/office/powerpoint/2010/main" val="1220406424"/>
              </p:ext>
            </p:extLst>
          </p:nvPr>
        </p:nvGraphicFramePr>
        <p:xfrm>
          <a:off x="724836" y="2973973"/>
          <a:ext cx="2698184" cy="2037587"/>
        </p:xfrm>
        <a:graphic>
          <a:graphicData uri="http://schemas.openxmlformats.org/drawingml/2006/table">
            <a:tbl>
              <a:tblPr firstRow="1" bandRow="1">
                <a:tableStyleId>{2D5ABB26-0587-4C30-8999-92F81FD0307C}</a:tableStyleId>
              </a:tblPr>
              <a:tblGrid>
                <a:gridCol w="1388359">
                  <a:extLst>
                    <a:ext uri="{9D8B030D-6E8A-4147-A177-3AD203B41FA5}">
                      <a16:colId xmlns:a16="http://schemas.microsoft.com/office/drawing/2014/main" val="20000"/>
                    </a:ext>
                  </a:extLst>
                </a:gridCol>
                <a:gridCol w="1309825">
                  <a:extLst>
                    <a:ext uri="{9D8B030D-6E8A-4147-A177-3AD203B41FA5}">
                      <a16:colId xmlns:a16="http://schemas.microsoft.com/office/drawing/2014/main" val="280808219"/>
                    </a:ext>
                  </a:extLst>
                </a:gridCol>
              </a:tblGrid>
              <a:tr h="280416">
                <a:tc>
                  <a:txBody>
                    <a:bodyPr/>
                    <a:lstStyle/>
                    <a:p>
                      <a:pPr marL="90805" marR="365760">
                        <a:lnSpc>
                          <a:spcPts val="919"/>
                        </a:lnSpc>
                        <a:spcBef>
                          <a:spcPts val="185"/>
                        </a:spcBef>
                      </a:pPr>
                      <a:r>
                        <a:rPr lang="en-US" sz="1200" b="1" dirty="0">
                          <a:solidFill>
                            <a:schemeClr val="bg1"/>
                          </a:solidFill>
                          <a:latin typeface="Source Sans Pro" panose="020B0503030403020204" pitchFamily="34" charset="0"/>
                          <a:cs typeface="Times New Roman" panose="02020603050405020304" pitchFamily="18" charset="0"/>
                        </a:rPr>
                        <a:t>Vision Plan</a:t>
                      </a:r>
                      <a:endParaRPr sz="1200" b="1" dirty="0">
                        <a:solidFill>
                          <a:schemeClr val="bg1"/>
                        </a:solidFill>
                        <a:latin typeface="Source Sans Pro" panose="020B0503030403020204" pitchFamily="34" charset="0"/>
                        <a:cs typeface="Times New Roman" panose="02020603050405020304" pitchFamily="18"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lnSpc>
                          <a:spcPct val="100000"/>
                        </a:lnSpc>
                      </a:pPr>
                      <a:r>
                        <a:rPr lang="en-US" sz="1200" b="1" dirty="0">
                          <a:solidFill>
                            <a:schemeClr val="bg1"/>
                          </a:solidFill>
                          <a:latin typeface="Source Sans Pro" panose="020B0503030403020204" pitchFamily="34" charset="0"/>
                          <a:cs typeface="Times New Roman" panose="02020603050405020304" pitchFamily="18" charset="0"/>
                        </a:rPr>
                        <a:t>VSP </a:t>
                      </a:r>
                      <a:endParaRPr sz="1200" b="1" dirty="0">
                        <a:solidFill>
                          <a:schemeClr val="bg1"/>
                        </a:solidFill>
                        <a:latin typeface="Source Sans Pro" panose="020B0503030403020204" pitchFamily="34" charset="0"/>
                        <a:cs typeface="Times New Roman" panose="02020603050405020304" pitchFamily="18"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3780189333"/>
                  </a:ext>
                </a:extLst>
              </a:tr>
              <a:tr h="280416">
                <a:tc>
                  <a:txBody>
                    <a:bodyPr/>
                    <a:lstStyle/>
                    <a:p>
                      <a:pPr marL="90805" marR="365760">
                        <a:lnSpc>
                          <a:spcPts val="919"/>
                        </a:lnSpc>
                        <a:spcBef>
                          <a:spcPts val="185"/>
                        </a:spcBef>
                      </a:pPr>
                      <a:r>
                        <a:rPr sz="1000" spc="-5" dirty="0">
                          <a:solidFill>
                            <a:schemeClr val="tx1"/>
                          </a:solidFill>
                          <a:latin typeface="Arial" panose="020B0604020202020204" pitchFamily="34" charset="0"/>
                          <a:cs typeface="Arial" panose="020B0604020202020204" pitchFamily="34" charset="0"/>
                        </a:rPr>
                        <a:t>Exam (once</a:t>
                      </a:r>
                      <a:r>
                        <a:rPr sz="1000" spc="-5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per</a:t>
                      </a:r>
                      <a:r>
                        <a:rPr lang="en-US" sz="1000" spc="-5"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calendar</a:t>
                      </a:r>
                      <a:r>
                        <a:rPr lang="en-US" sz="1000" spc="-15" baseline="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year)</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$10 copay</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178">
                <a:tc>
                  <a:txBody>
                    <a:bodyPr/>
                    <a:lstStyle/>
                    <a:p>
                      <a:pPr marL="90805" marR="297180">
                        <a:lnSpc>
                          <a:spcPts val="919"/>
                        </a:lnSpc>
                        <a:spcBef>
                          <a:spcPts val="185"/>
                        </a:spcBef>
                      </a:pPr>
                      <a:r>
                        <a:rPr sz="1000" spc="-5" dirty="0">
                          <a:solidFill>
                            <a:schemeClr val="tx1"/>
                          </a:solidFill>
                          <a:latin typeface="Arial" panose="020B0604020202020204" pitchFamily="34" charset="0"/>
                          <a:cs typeface="Arial" panose="020B0604020202020204" pitchFamily="34" charset="0"/>
                        </a:rPr>
                        <a:t>Lenses (once</a:t>
                      </a:r>
                      <a:r>
                        <a:rPr sz="1000" spc="-60" dirty="0">
                          <a:solidFill>
                            <a:schemeClr val="tx1"/>
                          </a:solidFill>
                          <a:latin typeface="Arial" panose="020B0604020202020204" pitchFamily="34" charset="0"/>
                          <a:cs typeface="Arial" panose="020B0604020202020204" pitchFamily="34" charset="0"/>
                        </a:rPr>
                        <a:t> </a:t>
                      </a:r>
                      <a:r>
                        <a:rPr sz="1000" dirty="0">
                          <a:solidFill>
                            <a:schemeClr val="tx1"/>
                          </a:solidFill>
                          <a:latin typeface="Arial" panose="020B0604020202020204" pitchFamily="34" charset="0"/>
                          <a:cs typeface="Arial" panose="020B0604020202020204" pitchFamily="34" charset="0"/>
                        </a:rPr>
                        <a:t>per </a:t>
                      </a:r>
                      <a:r>
                        <a:rPr sz="1000" spc="-5" dirty="0">
                          <a:solidFill>
                            <a:schemeClr val="tx1"/>
                          </a:solidFill>
                          <a:latin typeface="Arial" panose="020B0604020202020204" pitchFamily="34" charset="0"/>
                          <a:cs typeface="Arial" panose="020B0604020202020204" pitchFamily="34" charset="0"/>
                        </a:rPr>
                        <a:t>calendar</a:t>
                      </a:r>
                      <a:r>
                        <a:rPr sz="1000" spc="-1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year)</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$25 copay</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80416">
                <a:tc>
                  <a:txBody>
                    <a:bodyPr/>
                    <a:lstStyle/>
                    <a:p>
                      <a:pPr marL="90805" marR="28003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Frames (once</a:t>
                      </a:r>
                      <a:r>
                        <a:rPr lang="en-US" sz="1000" spc="-55"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every other calendar year</a:t>
                      </a:r>
                      <a:r>
                        <a:rPr lang="en-US" sz="1000" spc="-5" dirty="0">
                          <a:solidFill>
                            <a:schemeClr val="tx1"/>
                          </a:solidFill>
                          <a:latin typeface="Arial" panose="020B0604020202020204" pitchFamily="34" charset="0"/>
                          <a:cs typeface="Arial" panose="020B0604020202020204" pitchFamily="34" charset="0"/>
                        </a:rPr>
                        <a:t>)</a:t>
                      </a:r>
                      <a:endParaRPr lang="en-US"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Up to $150</a:t>
                      </a:r>
                    </a:p>
                    <a:p>
                      <a:pPr algn="ctr">
                        <a:lnSpc>
                          <a:spcPct val="100000"/>
                        </a:lnSpc>
                      </a:pPr>
                      <a:r>
                        <a:rPr lang="en-US" sz="1000" dirty="0">
                          <a:solidFill>
                            <a:schemeClr val="tx1"/>
                          </a:solidFill>
                          <a:latin typeface="Arial" panose="020B0604020202020204" pitchFamily="34" charset="0"/>
                          <a:cs typeface="Arial" panose="020B0604020202020204" pitchFamily="34" charset="0"/>
                        </a:rPr>
                        <a:t>Additional 20% Off</a:t>
                      </a:r>
                    </a:p>
                    <a:p>
                      <a:pPr algn="ctr">
                        <a:lnSpc>
                          <a:spcPct val="100000"/>
                        </a:lnSpc>
                      </a:pPr>
                      <a:endParaRPr lang="en-US" sz="1000" dirty="0">
                        <a:solidFill>
                          <a:schemeClr val="tx1"/>
                        </a:solidFill>
                        <a:latin typeface="Arial" panose="020B0604020202020204" pitchFamily="34" charset="0"/>
                        <a:cs typeface="Arial" panose="020B0604020202020204" pitchFamily="34" charset="0"/>
                      </a:endParaRPr>
                    </a:p>
                    <a:p>
                      <a:pPr algn="ctr">
                        <a:lnSpc>
                          <a:spcPct val="100000"/>
                        </a:lnSpc>
                      </a:pPr>
                      <a:r>
                        <a:rPr lang="en-US" sz="1000" dirty="0">
                          <a:solidFill>
                            <a:schemeClr val="tx1"/>
                          </a:solidFill>
                          <a:latin typeface="Arial" panose="020B0604020202020204" pitchFamily="34" charset="0"/>
                          <a:cs typeface="Arial" panose="020B0604020202020204" pitchFamily="34" charset="0"/>
                        </a:rPr>
                        <a:t>Costco, Walmart and Sam’s Club $70 allowance</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1177">
                <a:tc>
                  <a:txBody>
                    <a:bodyPr/>
                    <a:lstStyle/>
                    <a:p>
                      <a:pPr marL="90805" marR="201295">
                        <a:lnSpc>
                          <a:spcPts val="919"/>
                        </a:lnSpc>
                        <a:spcBef>
                          <a:spcPts val="185"/>
                        </a:spcBef>
                      </a:pPr>
                      <a:r>
                        <a:rPr sz="1000" spc="-5" dirty="0">
                          <a:solidFill>
                            <a:schemeClr val="tx1"/>
                          </a:solidFill>
                          <a:latin typeface="Arial" panose="020B0604020202020204" pitchFamily="34" charset="0"/>
                          <a:cs typeface="Arial" panose="020B0604020202020204" pitchFamily="34" charset="0"/>
                        </a:rPr>
                        <a:t>Contact lenses (instead of</a:t>
                      </a:r>
                      <a:r>
                        <a:rPr sz="1000" spc="-35"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glasses)</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Up to $150</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54" name="object 54"/>
          <p:cNvSpPr txBox="1"/>
          <p:nvPr/>
        </p:nvSpPr>
        <p:spPr>
          <a:xfrm>
            <a:off x="403306" y="5603820"/>
            <a:ext cx="3627007" cy="150682"/>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030"/>
              </a:lnSpc>
              <a:spcBef>
                <a:spcPts val="17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Vision </a:t>
            </a:r>
            <a:r>
              <a:rPr kumimoji="0" lang="en-US" sz="1000" b="1" i="0" u="none" strike="noStrike" kern="1200" cap="none" spc="-5" normalizeH="0" baseline="0" noProof="0" dirty="0">
                <a:ln>
                  <a:noFill/>
                </a:ln>
                <a:solidFill>
                  <a:prstClr val="black"/>
                </a:solidFill>
                <a:effectLst/>
                <a:uLnTx/>
                <a:uFillTx/>
                <a:latin typeface="Arial"/>
                <a:ea typeface="+mn-ea"/>
                <a:cs typeface="Arial"/>
              </a:rPr>
              <a:t>2025</a:t>
            </a:r>
            <a:r>
              <a:rPr kumimoji="0" sz="1000" b="1" i="0" u="none" strike="noStrike" kern="1200" cap="none" spc="-5" normalizeH="0" baseline="0" noProof="0" dirty="0">
                <a:ln>
                  <a:noFill/>
                </a:ln>
                <a:solidFill>
                  <a:prstClr val="black"/>
                </a:solidFill>
                <a:effectLst/>
                <a:uLnTx/>
                <a:uFillTx/>
                <a:latin typeface="Arial"/>
                <a:ea typeface="+mn-ea"/>
                <a:cs typeface="Arial"/>
              </a:rPr>
              <a:t> paycheck deductions per pay period (</a:t>
            </a:r>
            <a:r>
              <a:rPr lang="en-US" sz="1000" b="1" spc="-5" dirty="0">
                <a:solidFill>
                  <a:prstClr val="black"/>
                </a:solidFill>
                <a:latin typeface="Arial"/>
                <a:cs typeface="Arial"/>
              </a:rPr>
              <a:t>pre-</a:t>
            </a:r>
            <a:r>
              <a:rPr kumimoji="0" sz="1000" b="1" i="0" u="none" strike="noStrike" kern="1200" cap="none" spc="-10" normalizeH="0" baseline="0" noProof="0" dirty="0">
                <a:ln>
                  <a:noFill/>
                </a:ln>
                <a:solidFill>
                  <a:prstClr val="black"/>
                </a:solidFill>
                <a:effectLst/>
                <a:uLnTx/>
                <a:uFillTx/>
                <a:latin typeface="Arial"/>
                <a:ea typeface="+mn-ea"/>
                <a:cs typeface="Arial"/>
              </a:rPr>
              <a:t>tax)</a:t>
            </a:r>
            <a:endParaRPr kumimoji="0" sz="1000" b="1"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65" name="object 65"/>
          <p:cNvGraphicFramePr>
            <a:graphicFrameLocks noGrp="1"/>
          </p:cNvGraphicFramePr>
          <p:nvPr/>
        </p:nvGraphicFramePr>
        <p:xfrm>
          <a:off x="509508" y="5857526"/>
          <a:ext cx="3222751" cy="579118"/>
        </p:xfrm>
        <a:graphic>
          <a:graphicData uri="http://schemas.openxmlformats.org/drawingml/2006/table">
            <a:tbl>
              <a:tblPr firstRow="1" bandRow="1">
                <a:tableStyleId>{2D5ABB26-0587-4C30-8999-92F81FD0307C}</a:tableStyleId>
              </a:tblPr>
              <a:tblGrid>
                <a:gridCol w="480059">
                  <a:extLst>
                    <a:ext uri="{9D8B030D-6E8A-4147-A177-3AD203B41FA5}">
                      <a16:colId xmlns:a16="http://schemas.microsoft.com/office/drawing/2014/main" val="20000"/>
                    </a:ext>
                  </a:extLst>
                </a:gridCol>
                <a:gridCol w="695960">
                  <a:extLst>
                    <a:ext uri="{9D8B030D-6E8A-4147-A177-3AD203B41FA5}">
                      <a16:colId xmlns:a16="http://schemas.microsoft.com/office/drawing/2014/main" val="20001"/>
                    </a:ext>
                  </a:extLst>
                </a:gridCol>
                <a:gridCol w="694690">
                  <a:extLst>
                    <a:ext uri="{9D8B030D-6E8A-4147-A177-3AD203B41FA5}">
                      <a16:colId xmlns:a16="http://schemas.microsoft.com/office/drawing/2014/main" val="20002"/>
                    </a:ext>
                  </a:extLst>
                </a:gridCol>
                <a:gridCol w="717042">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tblGrid>
              <a:tr h="335279">
                <a:tc>
                  <a:txBody>
                    <a:bodyPr/>
                    <a:lstStyle/>
                    <a:p>
                      <a:pPr marL="663575" marR="89535" indent="-595630">
                        <a:lnSpc>
                          <a:spcPts val="919"/>
                        </a:lnSpc>
                        <a:spcBef>
                          <a:spcPts val="595"/>
                        </a:spcBef>
                        <a:tabLst>
                          <a:tab pos="553720" algn="l"/>
                          <a:tab pos="1210945" algn="l"/>
                          <a:tab pos="1320800" algn="l"/>
                          <a:tab pos="1868170" algn="l"/>
                          <a:tab pos="1978025" algn="l"/>
                          <a:tab pos="2525395" algn="l"/>
                          <a:tab pos="2635250" algn="l"/>
                        </a:tabLst>
                      </a:pPr>
                      <a:r>
                        <a:rPr lang="en-US" sz="1000" b="1" baseline="0" dirty="0">
                          <a:solidFill>
                            <a:schemeClr val="bg1"/>
                          </a:solidFill>
                          <a:latin typeface="Source Sans Pro" panose="020B0503030403020204" pitchFamily="34" charset="0"/>
                          <a:ea typeface="+mn-ea"/>
                          <a:cs typeface="Times New Roman" panose="02020603050405020304" pitchFamily="18" charset="0"/>
                        </a:rPr>
                        <a:t>Plan</a:t>
                      </a:r>
                      <a:r>
                        <a:rPr sz="1000" b="1" baseline="0" dirty="0">
                          <a:solidFill>
                            <a:schemeClr val="bg1"/>
                          </a:solidFill>
                          <a:latin typeface="Source Sans Pro" panose="020B0503030403020204" pitchFamily="34" charset="0"/>
                          <a:cs typeface="Times New Roman" panose="02020603050405020304" pitchFamily="18" charset="0"/>
                        </a:rPr>
                        <a:t>	</a:t>
                      </a:r>
                    </a:p>
                  </a:txBody>
                  <a:tcPr marL="0" marR="0" marT="7556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 + 1</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 + CH</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Family</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10000"/>
                  </a:ext>
                </a:extLst>
              </a:tr>
              <a:tr h="243839">
                <a:tc>
                  <a:txBody>
                    <a:bodyPr/>
                    <a:lstStyle/>
                    <a:p>
                      <a:pPr marL="67945">
                        <a:lnSpc>
                          <a:spcPct val="100000"/>
                        </a:lnSpc>
                        <a:spcBef>
                          <a:spcPts val="434"/>
                        </a:spcBef>
                      </a:pPr>
                      <a:r>
                        <a:rPr lang="en-US" sz="1000" dirty="0">
                          <a:solidFill>
                            <a:schemeClr val="tx1"/>
                          </a:solidFill>
                          <a:latin typeface="Arial" panose="020B0604020202020204" pitchFamily="34" charset="0"/>
                          <a:cs typeface="Arial" panose="020B0604020202020204" pitchFamily="34" charset="0"/>
                        </a:rPr>
                        <a:t>Vision</a:t>
                      </a:r>
                      <a:r>
                        <a:rPr lang="en-US" sz="1000" baseline="0" dirty="0">
                          <a:solidFill>
                            <a:schemeClr val="tx1"/>
                          </a:solidFill>
                          <a:latin typeface="Arial" panose="020B0604020202020204" pitchFamily="34" charset="0"/>
                          <a:cs typeface="Arial" panose="020B0604020202020204" pitchFamily="34" charset="0"/>
                        </a:rPr>
                        <a:t> </a:t>
                      </a:r>
                      <a:endParaRPr sz="1000" dirty="0">
                        <a:solidFill>
                          <a:schemeClr val="tx1"/>
                        </a:solidFill>
                        <a:latin typeface="Arial" panose="020B0604020202020204" pitchFamily="34" charset="0"/>
                        <a:cs typeface="Arial" panose="020B0604020202020204" pitchFamily="34" charset="0"/>
                      </a:endParaRPr>
                    </a:p>
                  </a:txBody>
                  <a:tcPr marL="0" marR="0" marT="55244" marB="0">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$1.31</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$2.37</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$2.50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$3.94</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TextBox 6"/>
          <p:cNvSpPr txBox="1">
            <a:spLocks noChangeAspect="1"/>
          </p:cNvSpPr>
          <p:nvPr/>
        </p:nvSpPr>
        <p:spPr>
          <a:xfrm>
            <a:off x="509508" y="6630465"/>
            <a:ext cx="3232103" cy="875655"/>
          </a:xfrm>
          <a:prstGeom prst="rect">
            <a:avLst/>
          </a:prstGeom>
          <a:solidFill>
            <a:schemeClr val="accent6"/>
          </a:solidFill>
        </p:spPr>
        <p:txBody>
          <a:bodyPr wrap="square" rtlCol="0">
            <a:noAutofit/>
          </a:bodyPr>
          <a:lstStyle/>
          <a:p>
            <a:pPr marL="12700" marR="5080" lvl="0" indent="0" algn="just" defTabSz="914400" rtl="0" eaLnBrk="1" fontAlgn="auto" latinLnBrk="0" hangingPunct="1">
              <a:lnSpc>
                <a:spcPct val="12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Arial"/>
                <a:ea typeface="+mn-ea"/>
                <a:cs typeface="Arial"/>
              </a:rPr>
              <a:t>Money-Saving Tip</a:t>
            </a:r>
          </a:p>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lang="en-US" sz="1000" b="0" i="0" u="none" strike="noStrike" kern="1200" cap="none" spc="-5" normalizeH="0" baseline="0" noProof="0" dirty="0">
                <a:ln>
                  <a:noFill/>
                </a:ln>
                <a:solidFill>
                  <a:srgbClr val="FFFFFF"/>
                </a:solidFill>
                <a:effectLst/>
                <a:uLnTx/>
                <a:uFillTx/>
                <a:latin typeface="Arial"/>
                <a:ea typeface="+mn-ea"/>
                <a:cs typeface="Arial"/>
              </a:rPr>
              <a:t>Remember, you can use </a:t>
            </a:r>
            <a:r>
              <a:rPr kumimoji="0" lang="en-US" sz="1000" b="0" i="0" u="none" strike="noStrike" kern="1200" cap="none" spc="-10" normalizeH="0" baseline="0" noProof="0" dirty="0">
                <a:ln>
                  <a:noFill/>
                </a:ln>
                <a:solidFill>
                  <a:srgbClr val="FFFFFF"/>
                </a:solidFill>
                <a:effectLst/>
                <a:uLnTx/>
                <a:uFillTx/>
                <a:latin typeface="Arial"/>
                <a:ea typeface="+mn-ea"/>
                <a:cs typeface="Arial"/>
              </a:rPr>
              <a:t>your </a:t>
            </a:r>
            <a:r>
              <a:rPr kumimoji="0" lang="en-US" sz="1000" b="0" i="0" u="none" strike="noStrike" kern="1200" cap="none" spc="-5" normalizeH="0" baseline="0" noProof="0" dirty="0">
                <a:ln>
                  <a:noFill/>
                </a:ln>
                <a:solidFill>
                  <a:srgbClr val="FFFFFF"/>
                </a:solidFill>
                <a:effectLst/>
                <a:uLnTx/>
                <a:uFillTx/>
                <a:latin typeface="Arial"/>
                <a:ea typeface="+mn-ea"/>
                <a:cs typeface="Arial"/>
              </a:rPr>
              <a:t>FSA</a:t>
            </a:r>
            <a:br>
              <a:rPr kumimoji="0" lang="en-US" sz="1000" b="0" i="0" u="none" strike="noStrike" kern="1200" cap="none" spc="-5" normalizeH="0" baseline="0" noProof="0" dirty="0">
                <a:ln>
                  <a:noFill/>
                </a:ln>
                <a:solidFill>
                  <a:srgbClr val="FFFFFF"/>
                </a:solidFill>
                <a:effectLst/>
                <a:uLnTx/>
                <a:uFillTx/>
                <a:latin typeface="Arial"/>
                <a:ea typeface="+mn-ea"/>
                <a:cs typeface="Arial"/>
              </a:rPr>
            </a:br>
            <a:r>
              <a:rPr kumimoji="0" lang="en-US" sz="1000" b="0" i="0" u="none" strike="noStrike" kern="1200" cap="none" spc="-5" normalizeH="0" baseline="0" noProof="0" dirty="0">
                <a:ln>
                  <a:noFill/>
                </a:ln>
                <a:solidFill>
                  <a:srgbClr val="FFFFFF"/>
                </a:solidFill>
                <a:effectLst/>
                <a:uLnTx/>
                <a:uFillTx/>
                <a:latin typeface="Arial"/>
                <a:ea typeface="+mn-ea"/>
                <a:cs typeface="Arial"/>
              </a:rPr>
              <a:t>for qualified out-of-pocket dental and vision </a:t>
            </a:r>
            <a:br>
              <a:rPr kumimoji="0" lang="en-US" sz="1000" b="0" i="0" u="none" strike="noStrike" kern="1200" cap="none" spc="-5" normalizeH="0" baseline="0" noProof="0" dirty="0">
                <a:ln>
                  <a:noFill/>
                </a:ln>
                <a:solidFill>
                  <a:srgbClr val="FFFFFF"/>
                </a:solidFill>
                <a:effectLst/>
                <a:uLnTx/>
                <a:uFillTx/>
                <a:latin typeface="Arial"/>
                <a:ea typeface="+mn-ea"/>
                <a:cs typeface="Arial"/>
              </a:rPr>
            </a:br>
            <a:r>
              <a:rPr kumimoji="0" lang="en-US" sz="1000" b="0" i="0" u="none" strike="noStrike" kern="1200" cap="none" spc="-5" normalizeH="0" baseline="0" noProof="0" dirty="0">
                <a:ln>
                  <a:noFill/>
                </a:ln>
                <a:solidFill>
                  <a:srgbClr val="FFFFFF"/>
                </a:solidFill>
                <a:effectLst/>
                <a:uLnTx/>
                <a:uFillTx/>
                <a:latin typeface="Arial"/>
                <a:ea typeface="+mn-ea"/>
                <a:cs typeface="Arial"/>
              </a:rPr>
              <a:t>expenses.</a:t>
            </a:r>
            <a:endParaRPr kumimoji="0" lang="en-US" sz="1000" b="0" i="0" u="none" strike="noStrike" kern="1200" cap="none" spc="0" normalizeH="0" baseline="0" noProof="0" dirty="0">
              <a:ln>
                <a:noFill/>
              </a:ln>
              <a:solidFill>
                <a:prstClr val="black"/>
              </a:solidFill>
              <a:effectLst/>
              <a:uLnTx/>
              <a:uFillTx/>
              <a:latin typeface="Calibri"/>
              <a:ea typeface="+mn-ea"/>
            </a:endParaRP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015" y="6707406"/>
            <a:ext cx="474345" cy="474345"/>
          </a:xfrm>
          <a:prstGeom prst="rect">
            <a:avLst/>
          </a:prstGeom>
        </p:spPr>
      </p:pic>
      <p:sp>
        <p:nvSpPr>
          <p:cNvPr id="8" name="Slide Number Placeholder 7"/>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9</a:t>
            </a:r>
          </a:p>
        </p:txBody>
      </p:sp>
      <p:graphicFrame>
        <p:nvGraphicFramePr>
          <p:cNvPr id="6" name="Table 5"/>
          <p:cNvGraphicFramePr>
            <a:graphicFrameLocks noGrp="1"/>
          </p:cNvGraphicFramePr>
          <p:nvPr>
            <p:extLst>
              <p:ext uri="{D42A27DB-BD31-4B8C-83A1-F6EECF244321}">
                <p14:modId xmlns:p14="http://schemas.microsoft.com/office/powerpoint/2010/main" val="1028358205"/>
              </p:ext>
            </p:extLst>
          </p:nvPr>
        </p:nvGraphicFramePr>
        <p:xfrm>
          <a:off x="4463204" y="2781720"/>
          <a:ext cx="2999082" cy="4887048"/>
        </p:xfrm>
        <a:graphic>
          <a:graphicData uri="http://schemas.openxmlformats.org/drawingml/2006/table">
            <a:tbl>
              <a:tblPr bandRow="1">
                <a:tableStyleId>{5C22544A-7EE6-4342-B048-85BDC9FD1C3A}</a:tableStyleId>
              </a:tblPr>
              <a:tblGrid>
                <a:gridCol w="2999082">
                  <a:extLst>
                    <a:ext uri="{9D8B030D-6E8A-4147-A177-3AD203B41FA5}">
                      <a16:colId xmlns:a16="http://schemas.microsoft.com/office/drawing/2014/main" val="982578266"/>
                    </a:ext>
                  </a:extLst>
                </a:gridCol>
              </a:tblGrid>
              <a:tr h="1481187">
                <a:tc>
                  <a:txBody>
                    <a:bodyPr/>
                    <a:lstStyle/>
                    <a:p>
                      <a:pPr algn="ctr"/>
                      <a:r>
                        <a:rPr lang="en-US" sz="1600" b="1" dirty="0">
                          <a:solidFill>
                            <a:schemeClr val="bg1"/>
                          </a:solidFill>
                          <a:latin typeface="Arial" panose="020B0604020202020204" pitchFamily="34" charset="0"/>
                          <a:cs typeface="Arial" panose="020B0604020202020204" pitchFamily="34" charset="0"/>
                        </a:rPr>
                        <a:t>Find a VSP Provider</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By visiting </a:t>
                      </a:r>
                      <a:r>
                        <a:rPr lang="en-US" sz="1200" dirty="0">
                          <a:solidFill>
                            <a:schemeClr val="bg1"/>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www.metlife.com/vision</a:t>
                      </a:r>
                      <a:r>
                        <a:rPr lang="en-US" sz="1200" dirty="0">
                          <a:solidFill>
                            <a:schemeClr val="bg1"/>
                          </a:solidFill>
                          <a:latin typeface="Arial" panose="020B0604020202020204" pitchFamily="34" charset="0"/>
                          <a:ea typeface="+mn-ea"/>
                          <a:cs typeface="Arial" panose="020B0604020202020204" pitchFamily="34" charset="0"/>
                        </a:rPr>
                        <a:t> </a:t>
                      </a:r>
                    </a:p>
                    <a:p>
                      <a:pPr algn="ctr"/>
                      <a:r>
                        <a:rPr lang="en-US" sz="1200" dirty="0">
                          <a:solidFill>
                            <a:schemeClr val="bg1"/>
                          </a:solidFill>
                          <a:latin typeface="Arial" panose="020B0604020202020204" pitchFamily="34" charset="0"/>
                          <a:cs typeface="Arial" panose="020B0604020202020204" pitchFamily="34" charset="0"/>
                        </a:rPr>
                        <a:t> </a:t>
                      </a:r>
                    </a:p>
                    <a:p>
                      <a:pPr algn="ctr"/>
                      <a:r>
                        <a:rPr lang="en-US" sz="1200" dirty="0">
                          <a:solidFill>
                            <a:schemeClr val="bg1"/>
                          </a:solidFill>
                          <a:latin typeface="Arial" panose="020B0604020202020204" pitchFamily="34" charset="0"/>
                          <a:cs typeface="Arial" panose="020B0604020202020204" pitchFamily="34" charset="0"/>
                        </a:rPr>
                        <a:t>Visit the member website </a:t>
                      </a:r>
                      <a:r>
                        <a:rPr lang="en-US" sz="1200" dirty="0">
                          <a:solidFill>
                            <a:schemeClr val="bg1"/>
                          </a:solidFill>
                          <a:latin typeface="Arial" panose="020B0604020202020204" pitchFamily="34" charset="0"/>
                          <a:ea typeface="+mn-ea"/>
                          <a:cs typeface="Arial" panose="020B0604020202020204" pitchFamily="34" charset="0"/>
                        </a:rPr>
                        <a:t>at </a:t>
                      </a:r>
                      <a:r>
                        <a:rPr lang="en-US" sz="1200" dirty="0">
                          <a:solidFill>
                            <a:schemeClr val="bg1"/>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www.metlife.com/mybenefits</a:t>
                      </a:r>
                      <a:endParaRPr lang="en-US" sz="1200" dirty="0">
                        <a:solidFill>
                          <a:schemeClr val="bg1"/>
                        </a:solidFill>
                        <a:latin typeface="Arial" panose="020B0604020202020204" pitchFamily="34" charset="0"/>
                        <a:ea typeface="+mn-ea"/>
                        <a:cs typeface="Arial" panose="020B0604020202020204" pitchFamily="34" charset="0"/>
                      </a:endParaRPr>
                    </a:p>
                  </a:txBody>
                  <a:tcPr>
                    <a:solidFill>
                      <a:srgbClr val="002D73"/>
                    </a:solidFill>
                  </a:tcPr>
                </a:tc>
                <a:extLst>
                  <a:ext uri="{0D108BD9-81ED-4DB2-BD59-A6C34878D82A}">
                    <a16:rowId xmlns:a16="http://schemas.microsoft.com/office/drawing/2014/main" val="3261670089"/>
                  </a:ext>
                </a:extLst>
              </a:tr>
              <a:tr h="1058901">
                <a:tc>
                  <a:txBody>
                    <a:bodyPr/>
                    <a:lstStyle/>
                    <a:p>
                      <a:pPr algn="ctr"/>
                      <a:r>
                        <a:rPr lang="en-US" sz="1600" b="1" baseline="0" dirty="0">
                          <a:latin typeface="Arial" panose="020B0604020202020204" pitchFamily="34" charset="0"/>
                          <a:cs typeface="Arial" panose="020B0604020202020204" pitchFamily="34" charset="0"/>
                        </a:rPr>
                        <a:t>Selection of eyewear</a:t>
                      </a:r>
                      <a:endParaRPr lang="en-US" sz="1200" dirty="0">
                        <a:latin typeface="Arial" panose="020B0604020202020204" pitchFamily="34" charset="0"/>
                        <a:cs typeface="Arial" panose="020B0604020202020204" pitchFamily="34" charset="0"/>
                      </a:endParaRPr>
                    </a:p>
                    <a:p>
                      <a:pPr algn="ctr">
                        <a:spcBef>
                          <a:spcPts val="600"/>
                        </a:spcBef>
                      </a:pPr>
                      <a:r>
                        <a:rPr lang="en-US" sz="1200" dirty="0">
                          <a:latin typeface="Arial" panose="020B0604020202020204" pitchFamily="34" charset="0"/>
                          <a:cs typeface="Arial" panose="020B0604020202020204" pitchFamily="34" charset="0"/>
                        </a:rPr>
                        <a:t>From classic styles to the latest designer frames – you choose what’s right for you and your budget. </a:t>
                      </a:r>
                    </a:p>
                  </a:txBody>
                  <a:tcPr>
                    <a:solidFill>
                      <a:schemeClr val="bg1"/>
                    </a:solidFill>
                  </a:tcPr>
                </a:tc>
                <a:extLst>
                  <a:ext uri="{0D108BD9-81ED-4DB2-BD59-A6C34878D82A}">
                    <a16:rowId xmlns:a16="http://schemas.microsoft.com/office/drawing/2014/main" val="1818326632"/>
                  </a:ext>
                </a:extLst>
              </a:tr>
              <a:tr h="1033813">
                <a:tc>
                  <a:txBody>
                    <a:bodyPr/>
                    <a:lstStyle/>
                    <a:p>
                      <a:pPr algn="ctr"/>
                      <a:r>
                        <a:rPr lang="en-US" sz="1600" b="1" dirty="0">
                          <a:latin typeface="Arial" panose="020B0604020202020204" pitchFamily="34" charset="0"/>
                          <a:cs typeface="Arial" panose="020B0604020202020204" pitchFamily="34" charset="0"/>
                        </a:rPr>
                        <a:t>Large provider network</a:t>
                      </a:r>
                    </a:p>
                    <a:p>
                      <a:pPr algn="ctr">
                        <a:spcBef>
                          <a:spcPts val="600"/>
                        </a:spcBef>
                      </a:pPr>
                      <a:r>
                        <a:rPr lang="en-US" sz="1200" dirty="0">
                          <a:latin typeface="Arial" panose="020B0604020202020204" pitchFamily="34" charset="0"/>
                          <a:cs typeface="Arial" panose="020B0604020202020204" pitchFamily="34" charset="0"/>
                        </a:rPr>
                        <a:t>Choose from a large network of providers from private practices to retailers like Costco Optical, Walmart, Sam’s Club and Visionworks.</a:t>
                      </a:r>
                    </a:p>
                  </a:txBody>
                  <a:tcPr>
                    <a:solidFill>
                      <a:schemeClr val="tx2">
                        <a:lumMod val="20000"/>
                        <a:lumOff val="80000"/>
                      </a:schemeClr>
                    </a:solidFill>
                  </a:tcPr>
                </a:tc>
                <a:extLst>
                  <a:ext uri="{0D108BD9-81ED-4DB2-BD59-A6C34878D82A}">
                    <a16:rowId xmlns:a16="http://schemas.microsoft.com/office/drawing/2014/main" val="582383293"/>
                  </a:ext>
                </a:extLst>
              </a:tr>
              <a:tr h="1105505">
                <a:tc>
                  <a:txBody>
                    <a:bodyPr/>
                    <a:lstStyle/>
                    <a:p>
                      <a:pPr algn="ctr"/>
                      <a:r>
                        <a:rPr lang="en-US" sz="1600" b="1" dirty="0">
                          <a:solidFill>
                            <a:schemeClr val="dk1"/>
                          </a:solidFill>
                          <a:latin typeface="Arial" panose="020B0604020202020204" pitchFamily="34" charset="0"/>
                          <a:ea typeface="+mn-ea"/>
                          <a:cs typeface="Arial" panose="020B0604020202020204" pitchFamily="34" charset="0"/>
                        </a:rPr>
                        <a:t>What providers are in network? </a:t>
                      </a:r>
                    </a:p>
                    <a:p>
                      <a:pPr algn="ctr">
                        <a:spcBef>
                          <a:spcPts val="600"/>
                        </a:spcBef>
                      </a:pPr>
                      <a:r>
                        <a:rPr lang="en-US" sz="1200" dirty="0">
                          <a:solidFill>
                            <a:schemeClr val="dk1"/>
                          </a:solidFill>
                          <a:latin typeface="Arial" panose="020B0604020202020204" pitchFamily="34" charset="0"/>
                          <a:ea typeface="+mn-ea"/>
                          <a:cs typeface="Arial" panose="020B0604020202020204" pitchFamily="34" charset="0"/>
                        </a:rPr>
                        <a:t>In addition to the above, a few examples include Low County Eye, My Eye Dr, and </a:t>
                      </a:r>
                      <a:r>
                        <a:rPr lang="en-US" sz="1200" b="1" dirty="0">
                          <a:solidFill>
                            <a:schemeClr val="dk1"/>
                          </a:solidFill>
                          <a:latin typeface="Arial" panose="020B0604020202020204" pitchFamily="34" charset="0"/>
                          <a:ea typeface="+mn-ea"/>
                          <a:cs typeface="Arial" panose="020B0604020202020204" pitchFamily="34" charset="0"/>
                        </a:rPr>
                        <a:t>Georgia Eye Institute </a:t>
                      </a:r>
                      <a:endParaRPr lang="en-US" sz="1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44525956"/>
                  </a:ext>
                </a:extLst>
              </a:tr>
            </a:tbl>
          </a:graphicData>
        </a:graphic>
      </p:graphicFrame>
      <p:graphicFrame>
        <p:nvGraphicFramePr>
          <p:cNvPr id="19" name="object 53"/>
          <p:cNvGraphicFramePr>
            <a:graphicFrameLocks noGrp="1"/>
          </p:cNvGraphicFramePr>
          <p:nvPr>
            <p:extLst>
              <p:ext uri="{D42A27DB-BD31-4B8C-83A1-F6EECF244321}">
                <p14:modId xmlns:p14="http://schemas.microsoft.com/office/powerpoint/2010/main" val="2850096831"/>
              </p:ext>
            </p:extLst>
          </p:nvPr>
        </p:nvGraphicFramePr>
        <p:xfrm>
          <a:off x="1294278" y="8066280"/>
          <a:ext cx="4875962" cy="1403603"/>
        </p:xfrm>
        <a:graphic>
          <a:graphicData uri="http://schemas.openxmlformats.org/drawingml/2006/table">
            <a:tbl>
              <a:tblPr firstRow="1" bandRow="1">
                <a:tableStyleId>{2D5ABB26-0587-4C30-8999-92F81FD0307C}</a:tableStyleId>
              </a:tblPr>
              <a:tblGrid>
                <a:gridCol w="243756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280416">
                <a:tc gridSpan="2">
                  <a:txBody>
                    <a:bodyPr/>
                    <a:lstStyle/>
                    <a:p>
                      <a:pPr marL="90805" marR="365760">
                        <a:lnSpc>
                          <a:spcPts val="919"/>
                        </a:lnSpc>
                        <a:spcBef>
                          <a:spcPts val="185"/>
                        </a:spcBef>
                      </a:pPr>
                      <a:r>
                        <a:rPr lang="en-US" sz="1200" b="1" dirty="0">
                          <a:solidFill>
                            <a:schemeClr val="bg1"/>
                          </a:solidFill>
                          <a:latin typeface="Arial" panose="020B0604020202020204" pitchFamily="34" charset="0"/>
                          <a:cs typeface="Arial" panose="020B0604020202020204" pitchFamily="34" charset="0"/>
                        </a:rPr>
                        <a:t>                      Out of Network Reimbursement</a:t>
                      </a:r>
                      <a:r>
                        <a:rPr lang="en-US" sz="1200" b="1" baseline="0" dirty="0">
                          <a:solidFill>
                            <a:schemeClr val="bg1"/>
                          </a:solidFill>
                          <a:latin typeface="Arial" panose="020B0604020202020204" pitchFamily="34" charset="0"/>
                          <a:cs typeface="Arial" panose="020B0604020202020204" pitchFamily="34" charset="0"/>
                        </a:rPr>
                        <a:t> Schedule</a:t>
                      </a:r>
                      <a:endParaRPr lang="en-US" sz="1200" b="1" dirty="0">
                        <a:solidFill>
                          <a:schemeClr val="bg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rgbClr val="002D73"/>
                    </a:solidFill>
                  </a:tcPr>
                </a:tc>
                <a:tc hMerge="1">
                  <a:txBody>
                    <a:bodyPr/>
                    <a:lstStyle/>
                    <a:p>
                      <a:pPr algn="ctr">
                        <a:lnSpc>
                          <a:spcPct val="100000"/>
                        </a:lnSpc>
                      </a:pPr>
                      <a:endParaRPr sz="80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773446347"/>
                  </a:ext>
                </a:extLst>
              </a:tr>
              <a:tr h="280416">
                <a:tc>
                  <a:txBody>
                    <a:bodyPr/>
                    <a:lstStyle/>
                    <a:p>
                      <a:pPr marL="90805" marR="365760">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Eye</a:t>
                      </a:r>
                      <a:r>
                        <a:rPr lang="en-US" sz="1000" spc="-5" baseline="0" dirty="0">
                          <a:solidFill>
                            <a:schemeClr val="tx1"/>
                          </a:solidFill>
                          <a:latin typeface="Arial" panose="020B0604020202020204" pitchFamily="34" charset="0"/>
                          <a:cs typeface="Arial" panose="020B0604020202020204" pitchFamily="34" charset="0"/>
                        </a:rPr>
                        <a:t> Examination: up to $45</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Trifocal</a:t>
                      </a:r>
                      <a:r>
                        <a:rPr lang="en-US" sz="1000" baseline="0" dirty="0">
                          <a:solidFill>
                            <a:schemeClr val="tx1"/>
                          </a:solidFill>
                          <a:latin typeface="Arial" panose="020B0604020202020204" pitchFamily="34" charset="0"/>
                          <a:cs typeface="Arial" panose="020B0604020202020204" pitchFamily="34" charset="0"/>
                        </a:rPr>
                        <a:t> Lenses: up to $65</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178">
                <a:tc>
                  <a:txBody>
                    <a:bodyPr/>
                    <a:lstStyle/>
                    <a:p>
                      <a:pPr marL="90805" marR="297180">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Frame: up to $70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Lenticular Lenses: up to $100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80416">
                <a:tc>
                  <a:txBody>
                    <a:bodyPr/>
                    <a:lstStyle/>
                    <a:p>
                      <a:pPr marL="90805" marR="28003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Single Vision Lenses: up to $30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Elective Contact Lenses: up to $105</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1177">
                <a:tc>
                  <a:txBody>
                    <a:bodyPr/>
                    <a:lstStyle/>
                    <a:p>
                      <a:pPr marL="90805" marR="20129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Bifocal/Progressive Lenses: up to $50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Visually</a:t>
                      </a:r>
                      <a:r>
                        <a:rPr lang="en-US" sz="1000" baseline="0" dirty="0">
                          <a:solidFill>
                            <a:schemeClr val="tx1"/>
                          </a:solidFill>
                          <a:latin typeface="Arial" panose="020B0604020202020204" pitchFamily="34" charset="0"/>
                          <a:cs typeface="Arial" panose="020B0604020202020204" pitchFamily="34" charset="0"/>
                        </a:rPr>
                        <a:t> Required Contacts: up to $210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pic>
        <p:nvPicPr>
          <p:cNvPr id="3" name="Picture 2" descr="A red and black sign with white text&#10;&#10;Description automatically generated">
            <a:extLst>
              <a:ext uri="{FF2B5EF4-FFF2-40B4-BE49-F238E27FC236}">
                <a16:creationId xmlns:a16="http://schemas.microsoft.com/office/drawing/2014/main" id="{6197E182-F8C4-D5B7-F7EC-D2A6ACF3296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193699" y="3814"/>
            <a:ext cx="1129424" cy="668832"/>
          </a:xfrm>
          <a:prstGeom prst="rect">
            <a:avLst/>
          </a:prstGeom>
          <a:ln>
            <a:solidFill>
              <a:schemeClr val="bg1"/>
            </a:solidFill>
          </a:ln>
        </p:spPr>
      </p:pic>
      <p:pic>
        <p:nvPicPr>
          <p:cNvPr id="5" name="Picture 4">
            <a:extLst>
              <a:ext uri="{FF2B5EF4-FFF2-40B4-BE49-F238E27FC236}">
                <a16:creationId xmlns:a16="http://schemas.microsoft.com/office/drawing/2014/main" id="{2BB41172-1532-6F50-6138-7EFB787B6DEF}"/>
              </a:ext>
            </a:extLst>
          </p:cNvPr>
          <p:cNvPicPr>
            <a:picLocks noChangeAspect="1"/>
          </p:cNvPicPr>
          <p:nvPr/>
        </p:nvPicPr>
        <p:blipFill>
          <a:blip r:embed="rId8"/>
          <a:stretch>
            <a:fillRect/>
          </a:stretch>
        </p:blipFill>
        <p:spPr>
          <a:xfrm>
            <a:off x="2661137" y="1023457"/>
            <a:ext cx="2508739" cy="622463"/>
          </a:xfrm>
          <a:prstGeom prst="rect">
            <a:avLst/>
          </a:prstGeom>
        </p:spPr>
      </p:pic>
      <p:pic>
        <p:nvPicPr>
          <p:cNvPr id="9" name="Picture 8">
            <a:extLst>
              <a:ext uri="{FF2B5EF4-FFF2-40B4-BE49-F238E27FC236}">
                <a16:creationId xmlns:a16="http://schemas.microsoft.com/office/drawing/2014/main" id="{5A7F12D7-BB48-2908-6AC8-3EFBBE59AAEE}"/>
              </a:ext>
            </a:extLst>
          </p:cNvPr>
          <p:cNvPicPr>
            <a:picLocks noChangeAspect="1"/>
          </p:cNvPicPr>
          <p:nvPr/>
        </p:nvPicPr>
        <p:blipFill>
          <a:blip r:embed="rId9"/>
          <a:stretch>
            <a:fillRect/>
          </a:stretch>
        </p:blipFill>
        <p:spPr>
          <a:xfrm>
            <a:off x="5551369" y="9579646"/>
            <a:ext cx="2018959" cy="405476"/>
          </a:xfrm>
          <a:prstGeom prst="rect">
            <a:avLst/>
          </a:prstGeom>
        </p:spPr>
      </p:pic>
    </p:spTree>
    <p:custDataLst>
      <p:tags r:id="rId1"/>
    </p:custDataLst>
    <p:extLst>
      <p:ext uri="{BB962C8B-B14F-4D97-AF65-F5344CB8AC3E}">
        <p14:creationId xmlns:p14="http://schemas.microsoft.com/office/powerpoint/2010/main" val="62240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20476" y="1805354"/>
            <a:ext cx="7792876" cy="8269848"/>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1675188" y="265042"/>
            <a:ext cx="4381071" cy="1336263"/>
          </a:xfrm>
          <a:prstGeom prst="rect">
            <a:avLst/>
          </a:prstGeom>
        </p:spPr>
        <p:txBody>
          <a:bodyPr vert="horz" wrap="square" lIns="0" tIns="12700" rIns="0" bIns="0" rtlCol="0">
            <a:spAutoFit/>
          </a:bodyPr>
          <a:lstStyle/>
          <a:p>
            <a:pPr marL="12700">
              <a:lnSpc>
                <a:spcPct val="100000"/>
              </a:lnSpc>
              <a:spcBef>
                <a:spcPts val="100"/>
              </a:spcBef>
            </a:pPr>
            <a:r>
              <a:rPr lang="en-US" sz="4600" b="1" spc="190" dirty="0">
                <a:solidFill>
                  <a:srgbClr val="002D73"/>
                </a:solidFill>
                <a:latin typeface="Times New Roman" panose="02020603050405020304" pitchFamily="18" charset="0"/>
                <a:cs typeface="Times New Roman" panose="02020603050405020304" pitchFamily="18" charset="0"/>
              </a:rPr>
              <a:t>E</a:t>
            </a:r>
            <a:r>
              <a:rPr sz="4600" b="1" spc="190" dirty="0">
                <a:solidFill>
                  <a:srgbClr val="002D73"/>
                </a:solidFill>
                <a:latin typeface="Times New Roman" panose="02020603050405020304" pitchFamily="18" charset="0"/>
                <a:cs typeface="Times New Roman" panose="02020603050405020304" pitchFamily="18" charset="0"/>
              </a:rPr>
              <a:t>nroll</a:t>
            </a:r>
            <a:r>
              <a:rPr lang="en-US" sz="4600" b="1" spc="190" dirty="0">
                <a:solidFill>
                  <a:srgbClr val="002D73"/>
                </a:solidFill>
                <a:latin typeface="Times New Roman" panose="02020603050405020304" pitchFamily="18" charset="0"/>
                <a:cs typeface="Times New Roman" panose="02020603050405020304" pitchFamily="18" charset="0"/>
              </a:rPr>
              <a:t> on ADP</a:t>
            </a:r>
            <a:br>
              <a:rPr lang="en-US" sz="4600" b="1" spc="190" dirty="0">
                <a:solidFill>
                  <a:srgbClr val="002D73"/>
                </a:solidFill>
                <a:latin typeface="Times New Roman" panose="02020603050405020304" pitchFamily="18" charset="0"/>
                <a:cs typeface="Times New Roman" panose="02020603050405020304" pitchFamily="18" charset="0"/>
              </a:rPr>
            </a:br>
            <a:r>
              <a:rPr lang="en-US" sz="2000" b="1" spc="190" dirty="0">
                <a:solidFill>
                  <a:srgbClr val="002D73"/>
                </a:solidFill>
                <a:latin typeface="Times New Roman" panose="02020603050405020304" pitchFamily="18" charset="0"/>
                <a:cs typeface="Times New Roman" panose="02020603050405020304" pitchFamily="18" charset="0"/>
              </a:rPr>
              <a:t>For Medical, Dental, Vision and Company Paid Life &amp; AD&amp;D</a:t>
            </a:r>
            <a:endParaRPr sz="2000" b="1" spc="190" dirty="0">
              <a:solidFill>
                <a:srgbClr val="002D73"/>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4365948" y="6647905"/>
            <a:ext cx="2885751" cy="1143262"/>
          </a:xfrm>
          <a:prstGeom prst="rect">
            <a:avLst/>
          </a:prstGeom>
        </p:spPr>
        <p:txBody>
          <a:bodyPr vert="horz" wrap="square" lIns="0" tIns="12700" rIns="0" bIns="0" rtlCol="0">
            <a:spAutoFit/>
          </a:bodyPr>
          <a:lstStyle/>
          <a:p>
            <a:pPr marL="12700" marR="5080">
              <a:lnSpc>
                <a:spcPct val="112900"/>
              </a:lnSpc>
              <a:spcBef>
                <a:spcPts val="100"/>
              </a:spcBef>
            </a:pPr>
            <a:r>
              <a:rPr sz="1300" spc="-5" dirty="0">
                <a:solidFill>
                  <a:srgbClr val="0000FF"/>
                </a:solidFill>
                <a:latin typeface="Arial"/>
                <a:cs typeface="Arial"/>
              </a:rPr>
              <a:t>Carefully consider your benefit options and your  anticipated needs. Then follow the instructions to enroll yourself and any eligible dependents in health and  insurance benefits for</a:t>
            </a:r>
            <a:r>
              <a:rPr sz="1300" spc="-10" dirty="0">
                <a:solidFill>
                  <a:srgbClr val="0000FF"/>
                </a:solidFill>
                <a:latin typeface="Arial"/>
                <a:cs typeface="Arial"/>
              </a:rPr>
              <a:t> </a:t>
            </a:r>
            <a:r>
              <a:rPr lang="en-US" sz="1300" spc="-5" dirty="0">
                <a:solidFill>
                  <a:srgbClr val="0000FF"/>
                </a:solidFill>
                <a:latin typeface="Arial"/>
                <a:cs typeface="Arial"/>
              </a:rPr>
              <a:t>2025</a:t>
            </a:r>
            <a:r>
              <a:rPr sz="1300" spc="-5" dirty="0">
                <a:solidFill>
                  <a:srgbClr val="0000FF"/>
                </a:solidFill>
                <a:latin typeface="Arial"/>
                <a:cs typeface="Arial"/>
              </a:rPr>
              <a:t>.</a:t>
            </a:r>
            <a:endParaRPr sz="1300" dirty="0">
              <a:solidFill>
                <a:srgbClr val="0000FF"/>
              </a:solidFill>
              <a:latin typeface="Arial"/>
              <a:cs typeface="Arial"/>
            </a:endParaRPr>
          </a:p>
        </p:txBody>
      </p:sp>
      <p:sp>
        <p:nvSpPr>
          <p:cNvPr id="2" name="Slide Number Placeholder 1"/>
          <p:cNvSpPr>
            <a:spLocks noGrp="1"/>
          </p:cNvSpPr>
          <p:nvPr>
            <p:ph type="sldNum" sz="quarter" idx="7"/>
          </p:nvPr>
        </p:nvSpPr>
        <p:spPr/>
        <p:txBody>
          <a:bodyPr/>
          <a:lstStyle/>
          <a:p>
            <a:r>
              <a:rPr lang="en-US" dirty="0"/>
              <a:t>10</a:t>
            </a:r>
          </a:p>
        </p:txBody>
      </p:sp>
      <p:sp>
        <p:nvSpPr>
          <p:cNvPr id="11" name="object 7">
            <a:extLst>
              <a:ext uri="{FF2B5EF4-FFF2-40B4-BE49-F238E27FC236}">
                <a16:creationId xmlns:a16="http://schemas.microsoft.com/office/drawing/2014/main" id="{86BB4063-2128-4857-9078-DD0056D0574B}"/>
              </a:ext>
            </a:extLst>
          </p:cNvPr>
          <p:cNvSpPr txBox="1"/>
          <p:nvPr/>
        </p:nvSpPr>
        <p:spPr>
          <a:xfrm>
            <a:off x="55725" y="2057400"/>
            <a:ext cx="7399990" cy="1338828"/>
          </a:xfrm>
          <a:prstGeom prst="rect">
            <a:avLst/>
          </a:prstGeom>
        </p:spPr>
        <p:txBody>
          <a:bodyPr vert="horz" wrap="square" lIns="457200" tIns="12700" rIns="0" bIns="0" rtlCol="0">
            <a:spAutoFit/>
          </a:bodyPr>
          <a:lstStyle/>
          <a:p>
            <a:pPr marL="17145">
              <a:lnSpc>
                <a:spcPct val="100000"/>
              </a:lnSpc>
              <a:spcBef>
                <a:spcPts val="1005"/>
              </a:spcBef>
            </a:pPr>
            <a:r>
              <a:rPr lang="en-US" sz="1700" b="1" spc="110" dirty="0">
                <a:solidFill>
                  <a:srgbClr val="002D73"/>
                </a:solidFill>
                <a:latin typeface="Times New Roman" panose="02020603050405020304" pitchFamily="18" charset="0"/>
                <a:cs typeface="Times New Roman" panose="02020603050405020304" pitchFamily="18" charset="0"/>
              </a:rPr>
              <a:t>How </a:t>
            </a:r>
            <a:r>
              <a:rPr lang="en-US" sz="1700" b="1" spc="65" dirty="0">
                <a:solidFill>
                  <a:srgbClr val="002D73"/>
                </a:solidFill>
                <a:latin typeface="Times New Roman" panose="02020603050405020304" pitchFamily="18" charset="0"/>
                <a:cs typeface="Times New Roman" panose="02020603050405020304" pitchFamily="18" charset="0"/>
              </a:rPr>
              <a:t>to</a:t>
            </a:r>
            <a:r>
              <a:rPr lang="en-US" sz="1700" b="1" spc="-40" dirty="0">
                <a:solidFill>
                  <a:srgbClr val="002D73"/>
                </a:solidFill>
                <a:latin typeface="Times New Roman" panose="02020603050405020304" pitchFamily="18" charset="0"/>
                <a:cs typeface="Times New Roman" panose="02020603050405020304" pitchFamily="18" charset="0"/>
              </a:rPr>
              <a:t> </a:t>
            </a:r>
            <a:r>
              <a:rPr lang="en-US" sz="1700" b="1" spc="70" dirty="0">
                <a:solidFill>
                  <a:srgbClr val="002D73"/>
                </a:solidFill>
                <a:latin typeface="Times New Roman" panose="02020603050405020304" pitchFamily="18" charset="0"/>
                <a:cs typeface="Times New Roman" panose="02020603050405020304" pitchFamily="18" charset="0"/>
              </a:rPr>
              <a:t>enroll</a:t>
            </a:r>
            <a:endParaRPr lang="en-US" sz="900" b="1" spc="-5" dirty="0">
              <a:solidFill>
                <a:srgbClr val="002D73"/>
              </a:solidFill>
              <a:latin typeface="Times New Roman" panose="02020603050405020304" pitchFamily="18" charset="0"/>
              <a:cs typeface="Times New Roman" panose="02020603050405020304" pitchFamily="18" charset="0"/>
            </a:endParaRPr>
          </a:p>
          <a:p>
            <a:pPr marL="12700">
              <a:lnSpc>
                <a:spcPct val="100000"/>
              </a:lnSpc>
              <a:spcBef>
                <a:spcPts val="575"/>
              </a:spcBef>
            </a:pPr>
            <a:r>
              <a:rPr lang="en-US" sz="900" spc="-5" dirty="0">
                <a:latin typeface="Arial"/>
                <a:cs typeface="Arial"/>
              </a:rPr>
              <a:t>New Employees who have never used ADP Workforce Now with any other employer will </a:t>
            </a:r>
            <a:r>
              <a:rPr lang="en-US" sz="900" spc="-5" dirty="0">
                <a:solidFill>
                  <a:srgbClr val="002D73"/>
                </a:solidFill>
                <a:latin typeface="Arial"/>
                <a:cs typeface="Arial"/>
              </a:rPr>
              <a:t>Need to Register.</a:t>
            </a:r>
          </a:p>
          <a:p>
            <a:pPr marL="12700">
              <a:lnSpc>
                <a:spcPct val="100000"/>
              </a:lnSpc>
              <a:spcBef>
                <a:spcPts val="575"/>
              </a:spcBef>
            </a:pPr>
            <a:r>
              <a:rPr lang="en-US" sz="900" spc="-5" dirty="0">
                <a:latin typeface="Arial"/>
                <a:cs typeface="Arial"/>
              </a:rPr>
              <a:t>OR</a:t>
            </a:r>
            <a:endParaRPr lang="en-US" sz="900" dirty="0">
              <a:latin typeface="Arial"/>
              <a:cs typeface="Arial"/>
            </a:endParaRPr>
          </a:p>
          <a:p>
            <a:pPr marL="12700">
              <a:lnSpc>
                <a:spcPct val="100000"/>
              </a:lnSpc>
              <a:spcBef>
                <a:spcPts val="470"/>
              </a:spcBef>
            </a:pPr>
            <a:r>
              <a:rPr lang="en-US" sz="900" spc="-5" dirty="0">
                <a:latin typeface="Arial"/>
                <a:cs typeface="Arial"/>
              </a:rPr>
              <a:t>If you have A</a:t>
            </a:r>
            <a:r>
              <a:rPr lang="en-US" sz="900" spc="-5" dirty="0">
                <a:solidFill>
                  <a:srgbClr val="002D73"/>
                </a:solidFill>
                <a:latin typeface="Arial"/>
                <a:cs typeface="Arial"/>
              </a:rPr>
              <a:t>lready Registered</a:t>
            </a:r>
            <a:r>
              <a:rPr lang="en-US" sz="900" spc="-5" dirty="0">
                <a:latin typeface="Arial"/>
                <a:cs typeface="Arial"/>
              </a:rPr>
              <a:t>, skip to Step 2 and Sign in with your current ADP Workforce Now credentials. (Username/Password)</a:t>
            </a:r>
          </a:p>
          <a:p>
            <a:pPr marL="12700">
              <a:lnSpc>
                <a:spcPct val="100000"/>
              </a:lnSpc>
              <a:spcBef>
                <a:spcPts val="575"/>
              </a:spcBef>
            </a:pPr>
            <a:endParaRPr lang="en-US" sz="900" spc="-5" dirty="0">
              <a:latin typeface="Arial"/>
              <a:cs typeface="Arial"/>
            </a:endParaRPr>
          </a:p>
          <a:p>
            <a:pPr marL="12700">
              <a:lnSpc>
                <a:spcPct val="100000"/>
              </a:lnSpc>
              <a:spcBef>
                <a:spcPts val="575"/>
              </a:spcBef>
            </a:pPr>
            <a:endParaRPr lang="en-US" sz="900" spc="-5" dirty="0">
              <a:latin typeface="Arial"/>
              <a:cs typeface="Arial"/>
            </a:endParaRPr>
          </a:p>
        </p:txBody>
      </p:sp>
      <p:sp>
        <p:nvSpPr>
          <p:cNvPr id="12" name="object 7">
            <a:extLst>
              <a:ext uri="{FF2B5EF4-FFF2-40B4-BE49-F238E27FC236}">
                <a16:creationId xmlns:a16="http://schemas.microsoft.com/office/drawing/2014/main" id="{066B4996-F05F-4C25-B73A-15A19FC5892F}"/>
              </a:ext>
            </a:extLst>
          </p:cNvPr>
          <p:cNvSpPr txBox="1"/>
          <p:nvPr/>
        </p:nvSpPr>
        <p:spPr>
          <a:xfrm>
            <a:off x="55725" y="3301935"/>
            <a:ext cx="3809999" cy="6664132"/>
          </a:xfrm>
          <a:prstGeom prst="rect">
            <a:avLst/>
          </a:prstGeom>
        </p:spPr>
        <p:txBody>
          <a:bodyPr vert="horz" wrap="square" lIns="457200" tIns="12700" rIns="0" bIns="0" rtlCol="0">
            <a:spAutoFit/>
          </a:bodyPr>
          <a:lstStyle/>
          <a:p>
            <a:pPr marL="12700">
              <a:spcBef>
                <a:spcPts val="470"/>
              </a:spcBef>
            </a:pPr>
            <a:r>
              <a:rPr lang="en-US" sz="1400" b="1" spc="110" dirty="0">
                <a:solidFill>
                  <a:srgbClr val="002D73"/>
                </a:solidFill>
                <a:latin typeface="Times New Roman" panose="02020603050405020304" pitchFamily="18" charset="0"/>
                <a:cs typeface="Times New Roman" panose="02020603050405020304" pitchFamily="18" charset="0"/>
              </a:rPr>
              <a:t>Need to</a:t>
            </a:r>
            <a:r>
              <a:rPr lang="en-US" sz="1400" b="1" spc="-40" dirty="0">
                <a:solidFill>
                  <a:srgbClr val="002D73"/>
                </a:solidFill>
                <a:latin typeface="Times New Roman" panose="02020603050405020304" pitchFamily="18" charset="0"/>
                <a:cs typeface="Times New Roman" panose="02020603050405020304" pitchFamily="18" charset="0"/>
              </a:rPr>
              <a:t> </a:t>
            </a:r>
            <a:r>
              <a:rPr lang="en-US" sz="1400" b="1" spc="70" dirty="0">
                <a:solidFill>
                  <a:srgbClr val="002D73"/>
                </a:solidFill>
                <a:latin typeface="Times New Roman" panose="02020603050405020304" pitchFamily="18" charset="0"/>
                <a:cs typeface="Times New Roman" panose="02020603050405020304" pitchFamily="18" charset="0"/>
              </a:rPr>
              <a:t>Register in ADP</a:t>
            </a:r>
          </a:p>
          <a:p>
            <a:pPr marL="12700">
              <a:spcBef>
                <a:spcPts val="470"/>
              </a:spcBef>
            </a:pPr>
            <a:r>
              <a:rPr lang="en-US" sz="1000" b="1" spc="70" dirty="0">
                <a:latin typeface="Arial" panose="020B0604020202020204" pitchFamily="34" charset="0"/>
                <a:cs typeface="Arial" panose="020B0604020202020204" pitchFamily="34" charset="0"/>
              </a:rPr>
              <a:t>Step 1: New User</a:t>
            </a:r>
            <a:endParaRPr lang="en-US" sz="1000" b="1" spc="-5" dirty="0">
              <a:latin typeface="Arial" panose="020B0604020202020204" pitchFamily="34" charset="0"/>
              <a:cs typeface="Arial" panose="020B0604020202020204" pitchFamily="34" charset="0"/>
            </a:endParaRPr>
          </a:p>
          <a:p>
            <a:pPr marL="241300" indent="-228600">
              <a:lnSpc>
                <a:spcPct val="100000"/>
              </a:lnSpc>
              <a:spcBef>
                <a:spcPts val="470"/>
              </a:spcBef>
              <a:buAutoNum type="arabicPeriod"/>
            </a:pPr>
            <a:r>
              <a:rPr lang="en-US" sz="900" spc="-5" dirty="0">
                <a:latin typeface="Arial"/>
                <a:cs typeface="Arial"/>
              </a:rPr>
              <a:t>Go to </a:t>
            </a:r>
            <a:r>
              <a:rPr lang="en-US" sz="900" spc="-5" dirty="0">
                <a:latin typeface="Arial"/>
                <a:cs typeface="Arial"/>
                <a:hlinkClick r:id="rId3"/>
              </a:rPr>
              <a:t>www.workforcenow.adp.com</a:t>
            </a:r>
            <a:endParaRPr lang="en-US" sz="900" spc="-5" dirty="0">
              <a:latin typeface="Arial"/>
              <a:cs typeface="Arial"/>
            </a:endParaRPr>
          </a:p>
          <a:p>
            <a:pPr marL="241300" indent="-228600">
              <a:lnSpc>
                <a:spcPct val="100000"/>
              </a:lnSpc>
              <a:spcBef>
                <a:spcPts val="470"/>
              </a:spcBef>
              <a:buAutoNum type="arabicPeriod"/>
            </a:pPr>
            <a:r>
              <a:rPr lang="en-US" sz="900" spc="-5" dirty="0">
                <a:latin typeface="Arial"/>
                <a:cs typeface="Arial"/>
              </a:rPr>
              <a:t>Click the link to Create Account.</a:t>
            </a:r>
          </a:p>
          <a:p>
            <a:pPr marL="12700">
              <a:lnSpc>
                <a:spcPct val="100000"/>
              </a:lnSpc>
              <a:spcBef>
                <a:spcPts val="470"/>
              </a:spcBef>
            </a:pPr>
            <a:r>
              <a:rPr lang="en-US" sz="900" spc="-5" dirty="0">
                <a:latin typeface="Arial"/>
                <a:cs typeface="Arial"/>
              </a:rPr>
              <a:t>3.    Select Find Me.</a:t>
            </a:r>
          </a:p>
          <a:p>
            <a:pPr marL="12700">
              <a:lnSpc>
                <a:spcPct val="100000"/>
              </a:lnSpc>
              <a:spcBef>
                <a:spcPts val="470"/>
              </a:spcBef>
            </a:pPr>
            <a:r>
              <a:rPr lang="en-US" sz="900" spc="-5" dirty="0">
                <a:latin typeface="Arial"/>
                <a:cs typeface="Arial"/>
              </a:rPr>
              <a:t>4.    Enter an email address or mobile number that you</a:t>
            </a:r>
          </a:p>
          <a:p>
            <a:pPr marL="12700">
              <a:lnSpc>
                <a:spcPct val="100000"/>
              </a:lnSpc>
              <a:spcBef>
                <a:spcPts val="470"/>
              </a:spcBef>
            </a:pPr>
            <a:r>
              <a:rPr lang="en-US" sz="900" spc="-5" dirty="0">
                <a:latin typeface="Arial"/>
                <a:cs typeface="Arial"/>
              </a:rPr>
              <a:t>       shared with your organization.</a:t>
            </a:r>
          </a:p>
          <a:p>
            <a:pPr marL="12700">
              <a:lnSpc>
                <a:spcPct val="150000"/>
              </a:lnSpc>
              <a:spcBef>
                <a:spcPts val="470"/>
              </a:spcBef>
            </a:pPr>
            <a:r>
              <a:rPr lang="en-US" sz="900" spc="-5" dirty="0">
                <a:latin typeface="Arial"/>
                <a:cs typeface="Arial"/>
              </a:rPr>
              <a:t>a. To verify your record within your organization, enter your identity information either government issued legal ID (SSN, EIN OR ITIN - US ONLY) or your Employee ID/Associate ID., Date of birth. Options available to you may vary slightly.</a:t>
            </a:r>
          </a:p>
          <a:p>
            <a:pPr marL="12700">
              <a:lnSpc>
                <a:spcPct val="100000"/>
              </a:lnSpc>
              <a:spcBef>
                <a:spcPts val="470"/>
              </a:spcBef>
            </a:pPr>
            <a:r>
              <a:rPr lang="en-US" sz="900" spc="-5" dirty="0">
                <a:latin typeface="Arial"/>
                <a:cs typeface="Arial"/>
              </a:rPr>
              <a:t> (OR)</a:t>
            </a:r>
          </a:p>
          <a:p>
            <a:pPr marL="12700">
              <a:lnSpc>
                <a:spcPct val="150000"/>
              </a:lnSpc>
              <a:spcBef>
                <a:spcPts val="470"/>
              </a:spcBef>
            </a:pPr>
            <a:r>
              <a:rPr lang="en-US" sz="900" spc="-5" dirty="0">
                <a:latin typeface="Arial"/>
                <a:cs typeface="Arial"/>
              </a:rPr>
              <a:t>Enter your personal identity information that you shared with your organization.</a:t>
            </a:r>
          </a:p>
          <a:p>
            <a:pPr marL="12700">
              <a:lnSpc>
                <a:spcPct val="150000"/>
              </a:lnSpc>
              <a:spcBef>
                <a:spcPts val="470"/>
              </a:spcBef>
            </a:pPr>
            <a:r>
              <a:rPr lang="en-US" sz="900" spc="-5" dirty="0">
                <a:latin typeface="Arial"/>
                <a:cs typeface="Arial"/>
              </a:rPr>
              <a:t>a. Enter your First name, Last name, and Date of birth, and then either your legal ID or your Employee ID/Associate ID.</a:t>
            </a:r>
          </a:p>
          <a:p>
            <a:pPr marL="12700">
              <a:lnSpc>
                <a:spcPct val="100000"/>
              </a:lnSpc>
              <a:spcBef>
                <a:spcPts val="470"/>
              </a:spcBef>
            </a:pPr>
            <a:r>
              <a:rPr lang="en-US" sz="900" spc="-5" dirty="0">
                <a:latin typeface="Arial"/>
                <a:cs typeface="Arial"/>
              </a:rPr>
              <a:t>5. Enter the verification code sent to your email address or</a:t>
            </a:r>
          </a:p>
          <a:p>
            <a:pPr marL="12700">
              <a:lnSpc>
                <a:spcPct val="100000"/>
              </a:lnSpc>
              <a:spcBef>
                <a:spcPts val="470"/>
              </a:spcBef>
            </a:pPr>
            <a:r>
              <a:rPr lang="en-US" sz="900" spc="-5" dirty="0">
                <a:latin typeface="Arial"/>
                <a:cs typeface="Arial"/>
              </a:rPr>
              <a:t>mobile number available on record. </a:t>
            </a:r>
          </a:p>
          <a:p>
            <a:pPr marL="12700" marR="5080" algn="just">
              <a:lnSpc>
                <a:spcPct val="120600"/>
              </a:lnSpc>
              <a:spcBef>
                <a:spcPts val="100"/>
              </a:spcBef>
            </a:pPr>
            <a:endParaRPr lang="en-US" sz="900" spc="-5" dirty="0">
              <a:solidFill>
                <a:srgbClr val="403F41"/>
              </a:solidFill>
              <a:latin typeface="Arial"/>
              <a:cs typeface="Arial"/>
            </a:endParaRPr>
          </a:p>
          <a:p>
            <a:pPr marL="12700">
              <a:lnSpc>
                <a:spcPct val="100000"/>
              </a:lnSpc>
              <a:spcBef>
                <a:spcPts val="470"/>
              </a:spcBef>
            </a:pPr>
            <a:r>
              <a:rPr lang="en-US" sz="900" b="1" spc="-5" dirty="0">
                <a:latin typeface="Arial"/>
                <a:cs typeface="Arial"/>
              </a:rPr>
              <a:t>Step 2: Enrollment on the ADP Employee Self Service Web Site</a:t>
            </a:r>
          </a:p>
          <a:p>
            <a:pPr marL="241300" indent="-228600">
              <a:spcBef>
                <a:spcPts val="470"/>
              </a:spcBef>
              <a:buAutoNum type="arabicPeriod"/>
            </a:pPr>
            <a:r>
              <a:rPr lang="en-US" sz="900" spc="-5" dirty="0">
                <a:latin typeface="Arial"/>
                <a:cs typeface="Arial"/>
              </a:rPr>
              <a:t>Go to </a:t>
            </a:r>
            <a:r>
              <a:rPr lang="en-US" sz="900" u="sng" spc="-5" dirty="0">
                <a:latin typeface="Arial"/>
                <a:cs typeface="Arial"/>
                <a:hlinkClick r:id="rId4"/>
              </a:rPr>
              <a:t>workforcenow.adp.com</a:t>
            </a:r>
            <a:endParaRPr lang="en-US" sz="900" spc="-5" dirty="0">
              <a:latin typeface="Arial"/>
              <a:cs typeface="Arial"/>
            </a:endParaRPr>
          </a:p>
          <a:p>
            <a:pPr marL="241300" indent="-228600">
              <a:spcBef>
                <a:spcPts val="470"/>
              </a:spcBef>
              <a:buAutoNum type="arabicPeriod"/>
            </a:pPr>
            <a:r>
              <a:rPr lang="en-US" sz="900" spc="-5" dirty="0">
                <a:latin typeface="Arial"/>
                <a:cs typeface="Arial"/>
              </a:rPr>
              <a:t>Click on “User Login”</a:t>
            </a:r>
          </a:p>
          <a:p>
            <a:pPr marL="241300" indent="-228600">
              <a:spcBef>
                <a:spcPts val="470"/>
              </a:spcBef>
              <a:buAutoNum type="arabicPeriod"/>
            </a:pPr>
            <a:r>
              <a:rPr lang="en-US" sz="900" spc="-5" dirty="0">
                <a:latin typeface="Arial"/>
                <a:cs typeface="Arial"/>
              </a:rPr>
              <a:t>Enter your username and password that you set up in step 1. </a:t>
            </a:r>
          </a:p>
          <a:p>
            <a:pPr marL="241300" indent="-228600">
              <a:spcBef>
                <a:spcPts val="470"/>
              </a:spcBef>
              <a:buAutoNum type="arabicPeriod"/>
            </a:pPr>
            <a:r>
              <a:rPr lang="en-US" sz="900" spc="-5" dirty="0">
                <a:latin typeface="Arial"/>
                <a:cs typeface="Arial"/>
              </a:rPr>
              <a:t>Go to “Myself” and click on “Benefits”</a:t>
            </a:r>
          </a:p>
          <a:p>
            <a:pPr marL="241300" indent="-228600">
              <a:spcBef>
                <a:spcPts val="470"/>
              </a:spcBef>
              <a:buAutoNum type="arabicPeriod"/>
            </a:pPr>
            <a:r>
              <a:rPr lang="en-US" sz="900" spc="-5" dirty="0">
                <a:latin typeface="Arial"/>
                <a:cs typeface="Arial"/>
              </a:rPr>
              <a:t>Read and accept the Terms and Conditions</a:t>
            </a:r>
          </a:p>
          <a:p>
            <a:pPr marL="241300" indent="-228600">
              <a:spcBef>
                <a:spcPts val="470"/>
              </a:spcBef>
              <a:buAutoNum type="arabicPeriod"/>
            </a:pPr>
            <a:r>
              <a:rPr lang="en-US" sz="900" spc="-5" dirty="0">
                <a:latin typeface="Arial"/>
                <a:cs typeface="Arial"/>
              </a:rPr>
              <a:t>A Data Wizard begins the Enrollment Process. You must complete this step before you can proceed.</a:t>
            </a:r>
          </a:p>
          <a:p>
            <a:pPr marL="241300" indent="-228600">
              <a:spcBef>
                <a:spcPts val="470"/>
              </a:spcBef>
              <a:buAutoNum type="arabicPeriod"/>
            </a:pPr>
            <a:r>
              <a:rPr lang="en-US" sz="900" spc="-5" dirty="0">
                <a:latin typeface="Arial"/>
                <a:cs typeface="Arial"/>
              </a:rPr>
              <a:t>Enrollment will start. It will either walk you through each step or let you do it yourself.</a:t>
            </a:r>
          </a:p>
          <a:p>
            <a:pPr marL="12700" marR="5080" algn="just">
              <a:lnSpc>
                <a:spcPct val="120600"/>
              </a:lnSpc>
              <a:spcBef>
                <a:spcPts val="100"/>
              </a:spcBef>
            </a:pPr>
            <a:endParaRPr lang="en-US" sz="900" dirty="0">
              <a:latin typeface="Arial"/>
              <a:cs typeface="Arial"/>
            </a:endParaRPr>
          </a:p>
          <a:p>
            <a:pPr marL="12700" marR="5080" algn="just">
              <a:lnSpc>
                <a:spcPct val="120600"/>
              </a:lnSpc>
              <a:spcBef>
                <a:spcPts val="100"/>
              </a:spcBef>
            </a:pPr>
            <a:endParaRPr lang="en-US" sz="900" dirty="0">
              <a:latin typeface="Arial"/>
              <a:cs typeface="Arial"/>
            </a:endParaRPr>
          </a:p>
          <a:p>
            <a:pPr marL="12700" marR="5080" algn="just">
              <a:lnSpc>
                <a:spcPct val="120600"/>
              </a:lnSpc>
              <a:spcBef>
                <a:spcPts val="100"/>
              </a:spcBef>
            </a:pPr>
            <a:endParaRPr sz="900" dirty="0">
              <a:latin typeface="Arial"/>
              <a:cs typeface="Arial"/>
            </a:endParaRPr>
          </a:p>
        </p:txBody>
      </p:sp>
      <p:sp>
        <p:nvSpPr>
          <p:cNvPr id="15" name="object 7">
            <a:extLst>
              <a:ext uri="{FF2B5EF4-FFF2-40B4-BE49-F238E27FC236}">
                <a16:creationId xmlns:a16="http://schemas.microsoft.com/office/drawing/2014/main" id="{46BD534F-DDB2-4CB4-BC0B-1DFBE638F1EF}"/>
              </a:ext>
            </a:extLst>
          </p:cNvPr>
          <p:cNvSpPr txBox="1"/>
          <p:nvPr/>
        </p:nvSpPr>
        <p:spPr>
          <a:xfrm>
            <a:off x="3927792" y="3085126"/>
            <a:ext cx="3480199" cy="3106684"/>
          </a:xfrm>
          <a:prstGeom prst="rect">
            <a:avLst/>
          </a:prstGeom>
        </p:spPr>
        <p:txBody>
          <a:bodyPr vert="horz" wrap="square" lIns="457200" tIns="12700" rIns="0" bIns="0" rtlCol="0">
            <a:spAutoFit/>
          </a:bodyPr>
          <a:lstStyle/>
          <a:p>
            <a:pPr marL="12700" marR="5080" algn="just">
              <a:lnSpc>
                <a:spcPct val="120600"/>
              </a:lnSpc>
              <a:spcBef>
                <a:spcPts val="100"/>
              </a:spcBef>
            </a:pPr>
            <a:endParaRPr lang="en-US" sz="1400" dirty="0">
              <a:latin typeface="Arial"/>
              <a:cs typeface="Arial"/>
            </a:endParaRPr>
          </a:p>
          <a:p>
            <a:pPr marL="12700" marR="5080" algn="just">
              <a:lnSpc>
                <a:spcPct val="120600"/>
              </a:lnSpc>
              <a:spcBef>
                <a:spcPts val="100"/>
              </a:spcBef>
            </a:pPr>
            <a:r>
              <a:rPr lang="en-US" sz="1400" b="1" spc="110" dirty="0">
                <a:solidFill>
                  <a:srgbClr val="002D73"/>
                </a:solidFill>
                <a:latin typeface="Times New Roman" panose="02020603050405020304" pitchFamily="18" charset="0"/>
                <a:cs typeface="Times New Roman" panose="02020603050405020304" pitchFamily="18" charset="0"/>
              </a:rPr>
              <a:t>Already</a:t>
            </a:r>
            <a:r>
              <a:rPr lang="en-US" sz="1400" b="1" spc="-40" dirty="0">
                <a:solidFill>
                  <a:srgbClr val="002D73"/>
                </a:solidFill>
                <a:latin typeface="Times New Roman" panose="02020603050405020304" pitchFamily="18" charset="0"/>
                <a:cs typeface="Times New Roman" panose="02020603050405020304" pitchFamily="18" charset="0"/>
              </a:rPr>
              <a:t> </a:t>
            </a:r>
            <a:r>
              <a:rPr lang="en-US" sz="1400" b="1" spc="70" dirty="0">
                <a:solidFill>
                  <a:srgbClr val="002D73"/>
                </a:solidFill>
                <a:latin typeface="Times New Roman" panose="02020603050405020304" pitchFamily="18" charset="0"/>
                <a:cs typeface="Times New Roman" panose="02020603050405020304" pitchFamily="18" charset="0"/>
              </a:rPr>
              <a:t>Registered in ADP</a:t>
            </a:r>
            <a:endParaRPr lang="en-US" sz="1400" b="1" spc="-5" dirty="0">
              <a:solidFill>
                <a:srgbClr val="002D73"/>
              </a:solidFill>
              <a:latin typeface="Times New Roman" panose="02020603050405020304" pitchFamily="18" charset="0"/>
              <a:cs typeface="Times New Roman" panose="02020603050405020304" pitchFamily="18" charset="0"/>
            </a:endParaRPr>
          </a:p>
          <a:p>
            <a:pPr marL="241300" indent="-228600">
              <a:spcBef>
                <a:spcPts val="470"/>
              </a:spcBef>
              <a:buAutoNum type="arabicPeriod"/>
            </a:pPr>
            <a:r>
              <a:rPr lang="en-US" sz="900" spc="-5" dirty="0">
                <a:latin typeface="Arial"/>
                <a:cs typeface="Arial"/>
              </a:rPr>
              <a:t>Go to </a:t>
            </a:r>
            <a:r>
              <a:rPr lang="en-US" sz="900" u="sng" spc="-5" dirty="0">
                <a:latin typeface="Arial"/>
                <a:cs typeface="Arial"/>
                <a:hlinkClick r:id="rId4"/>
              </a:rPr>
              <a:t>workforcenow.adp.com</a:t>
            </a:r>
            <a:endParaRPr lang="en-US" sz="900" spc="-5" dirty="0">
              <a:latin typeface="Arial"/>
              <a:cs typeface="Arial"/>
            </a:endParaRPr>
          </a:p>
          <a:p>
            <a:pPr marL="241300" indent="-228600">
              <a:spcBef>
                <a:spcPts val="470"/>
              </a:spcBef>
              <a:buAutoNum type="arabicPeriod"/>
            </a:pPr>
            <a:r>
              <a:rPr lang="en-US" sz="900" spc="-5" dirty="0">
                <a:latin typeface="Arial"/>
                <a:cs typeface="Arial"/>
              </a:rPr>
              <a:t>Click on “User Login”</a:t>
            </a:r>
          </a:p>
          <a:p>
            <a:pPr marL="241300" indent="-228600">
              <a:spcBef>
                <a:spcPts val="470"/>
              </a:spcBef>
              <a:buAutoNum type="arabicPeriod"/>
            </a:pPr>
            <a:r>
              <a:rPr lang="en-US" sz="900" spc="-5" dirty="0">
                <a:latin typeface="Arial"/>
                <a:cs typeface="Arial"/>
              </a:rPr>
              <a:t>Enter your username and password. </a:t>
            </a:r>
          </a:p>
          <a:p>
            <a:pPr marL="241300" indent="-228600">
              <a:spcBef>
                <a:spcPts val="470"/>
              </a:spcBef>
              <a:buAutoNum type="arabicPeriod"/>
            </a:pPr>
            <a:r>
              <a:rPr lang="en-US" sz="900" spc="-5" dirty="0">
                <a:latin typeface="Arial"/>
                <a:cs typeface="Arial"/>
              </a:rPr>
              <a:t>Go to “Myself” and click on “Benefits”</a:t>
            </a:r>
          </a:p>
          <a:p>
            <a:pPr marL="241300" indent="-228600">
              <a:spcBef>
                <a:spcPts val="470"/>
              </a:spcBef>
              <a:buAutoNum type="arabicPeriod"/>
            </a:pPr>
            <a:r>
              <a:rPr lang="en-US" sz="900" spc="-5" dirty="0">
                <a:latin typeface="Arial"/>
                <a:cs typeface="Arial"/>
              </a:rPr>
              <a:t>Read and accept the Terms and Conditions</a:t>
            </a:r>
          </a:p>
          <a:p>
            <a:pPr marL="241300" indent="-228600">
              <a:spcBef>
                <a:spcPts val="470"/>
              </a:spcBef>
              <a:buAutoNum type="arabicPeriod"/>
            </a:pPr>
            <a:r>
              <a:rPr lang="en-US" sz="900" spc="-5" dirty="0">
                <a:latin typeface="Arial"/>
                <a:cs typeface="Arial"/>
              </a:rPr>
              <a:t>A Data Wizard begins the Enrollment Process. You must complete this step before you can proceed.</a:t>
            </a:r>
          </a:p>
          <a:p>
            <a:pPr marL="241300" indent="-228600">
              <a:spcBef>
                <a:spcPts val="470"/>
              </a:spcBef>
              <a:buAutoNum type="arabicPeriod"/>
            </a:pPr>
            <a:r>
              <a:rPr lang="en-US" sz="900" spc="-5" dirty="0">
                <a:latin typeface="Arial"/>
                <a:cs typeface="Arial"/>
              </a:rPr>
              <a:t>Enrollment will start. It will either walk you through each step or let you do it yourself.</a:t>
            </a:r>
          </a:p>
          <a:p>
            <a:pPr marL="241300" indent="-228600">
              <a:spcBef>
                <a:spcPts val="470"/>
              </a:spcBef>
              <a:buAutoNum type="arabicPeriod"/>
            </a:pPr>
            <a:endParaRPr lang="en-US" sz="900" b="1" spc="-5" dirty="0">
              <a:solidFill>
                <a:srgbClr val="002D73"/>
              </a:solidFill>
              <a:latin typeface="Arial"/>
              <a:cs typeface="Arial"/>
            </a:endParaRPr>
          </a:p>
          <a:p>
            <a:pPr marL="91440" marR="5080">
              <a:lnSpc>
                <a:spcPct val="150000"/>
              </a:lnSpc>
              <a:spcBef>
                <a:spcPts val="470"/>
              </a:spcBef>
            </a:pPr>
            <a:r>
              <a:rPr lang="en-US" sz="900" dirty="0">
                <a:latin typeface="Arial"/>
                <a:cs typeface="Arial"/>
              </a:rPr>
              <a:t>If you have issues with your username or password, contact the Payroll Department at 912-884-3366, ask to be transferred to a Payroll Representative.</a:t>
            </a:r>
          </a:p>
        </p:txBody>
      </p:sp>
    </p:spTree>
    <p:custDataLst>
      <p:tags r:id="rId1"/>
    </p:custDataLst>
    <p:extLst>
      <p:ext uri="{BB962C8B-B14F-4D97-AF65-F5344CB8AC3E}">
        <p14:creationId xmlns:p14="http://schemas.microsoft.com/office/powerpoint/2010/main" val="196077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bk object 16"/>
          <p:cNvSpPr/>
          <p:nvPr/>
        </p:nvSpPr>
        <p:spPr>
          <a:xfrm>
            <a:off x="1" y="164592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188711" y="211576"/>
            <a:ext cx="7394977" cy="597599"/>
          </a:xfrm>
          <a:prstGeom prst="rect">
            <a:avLst/>
          </a:prstGeom>
        </p:spPr>
        <p:txBody>
          <a:bodyPr vert="horz" wrap="square" lIns="0" tIns="12700" rIns="0" bIns="0" rtlCol="0">
            <a:spAutoFit/>
          </a:bodyPr>
          <a:lstStyle/>
          <a:p>
            <a:pPr marL="12700">
              <a:lnSpc>
                <a:spcPct val="100000"/>
              </a:lnSpc>
              <a:spcBef>
                <a:spcPts val="100"/>
              </a:spcBef>
            </a:pPr>
            <a:r>
              <a:rPr lang="en-US" sz="3800" b="1" spc="185" dirty="0">
                <a:solidFill>
                  <a:srgbClr val="002D73"/>
                </a:solidFill>
                <a:latin typeface="Times New Roman" panose="02020603050405020304" pitchFamily="18" charset="0"/>
                <a:cs typeface="Times New Roman" panose="02020603050405020304" pitchFamily="18" charset="0"/>
              </a:rPr>
              <a:t>Company Paid Life &amp; Disability </a:t>
            </a:r>
            <a:endParaRPr sz="3800" b="1" spc="185" dirty="0">
              <a:solidFill>
                <a:srgbClr val="002D73"/>
              </a:solidFill>
              <a:latin typeface="Times New Roman" panose="02020603050405020304" pitchFamily="18" charset="0"/>
              <a:cs typeface="Times New Roman" panose="02020603050405020304" pitchFamily="18" charset="0"/>
            </a:endParaRPr>
          </a:p>
        </p:txBody>
      </p:sp>
      <p:sp>
        <p:nvSpPr>
          <p:cNvPr id="8" name="object 8"/>
          <p:cNvSpPr txBox="1"/>
          <p:nvPr/>
        </p:nvSpPr>
        <p:spPr>
          <a:xfrm>
            <a:off x="34017" y="1870753"/>
            <a:ext cx="4126335" cy="5890074"/>
          </a:xfrm>
          <a:prstGeom prst="rect">
            <a:avLst/>
          </a:prstGeom>
        </p:spPr>
        <p:txBody>
          <a:bodyPr vert="horz" wrap="square" lIns="457200" tIns="12700" rIns="0" bIns="0" rtlCol="0">
            <a:spAutoFit/>
          </a:bodyPr>
          <a:lstStyle/>
          <a:p>
            <a:pPr marL="17145" lvl="0">
              <a:spcBef>
                <a:spcPts val="1005"/>
              </a:spcBef>
            </a:pPr>
            <a:r>
              <a:rPr lang="en-US" b="1" spc="70" dirty="0">
                <a:solidFill>
                  <a:srgbClr val="002D73"/>
                </a:solidFill>
                <a:latin typeface="Times New Roman" panose="02020603050405020304" pitchFamily="18" charset="0"/>
                <a:cs typeface="Times New Roman" panose="02020603050405020304" pitchFamily="18" charset="0"/>
              </a:rPr>
              <a:t>Basic </a:t>
            </a:r>
            <a:r>
              <a:rPr lang="en-US" b="1" spc="55" dirty="0">
                <a:solidFill>
                  <a:srgbClr val="002D73"/>
                </a:solidFill>
                <a:latin typeface="Times New Roman" panose="02020603050405020304" pitchFamily="18" charset="0"/>
                <a:cs typeface="Times New Roman" panose="02020603050405020304" pitchFamily="18" charset="0"/>
              </a:rPr>
              <a:t>life </a:t>
            </a:r>
            <a:r>
              <a:rPr lang="en-US" b="1" spc="85" dirty="0">
                <a:solidFill>
                  <a:srgbClr val="002D73"/>
                </a:solidFill>
                <a:latin typeface="Times New Roman" panose="02020603050405020304" pitchFamily="18" charset="0"/>
                <a:cs typeface="Times New Roman" panose="02020603050405020304" pitchFamily="18" charset="0"/>
              </a:rPr>
              <a:t>and </a:t>
            </a:r>
            <a:r>
              <a:rPr lang="en-US" b="1" spc="120" dirty="0">
                <a:solidFill>
                  <a:srgbClr val="002D73"/>
                </a:solidFill>
                <a:latin typeface="Times New Roman" panose="02020603050405020304" pitchFamily="18" charset="0"/>
                <a:cs typeface="Times New Roman" panose="02020603050405020304" pitchFamily="18" charset="0"/>
              </a:rPr>
              <a:t>AD&amp;D</a:t>
            </a:r>
            <a:r>
              <a:rPr lang="en-US" b="1" spc="-65" dirty="0">
                <a:solidFill>
                  <a:srgbClr val="002D73"/>
                </a:solidFill>
                <a:latin typeface="Times New Roman" panose="02020603050405020304" pitchFamily="18" charset="0"/>
                <a:cs typeface="Times New Roman" panose="02020603050405020304" pitchFamily="18" charset="0"/>
              </a:rPr>
              <a:t> </a:t>
            </a:r>
            <a:r>
              <a:rPr lang="en-US" b="1" spc="75" dirty="0">
                <a:solidFill>
                  <a:srgbClr val="002D73"/>
                </a:solidFill>
                <a:latin typeface="Times New Roman" panose="02020603050405020304" pitchFamily="18" charset="0"/>
                <a:cs typeface="Times New Roman" panose="02020603050405020304" pitchFamily="18" charset="0"/>
              </a:rPr>
              <a:t>insurance</a:t>
            </a:r>
            <a:endParaRPr lang="en-US" dirty="0">
              <a:solidFill>
                <a:srgbClr val="002D73"/>
              </a:solidFill>
              <a:latin typeface="Times New Roman" panose="02020603050405020304" pitchFamily="18" charset="0"/>
              <a:cs typeface="Times New Roman" panose="02020603050405020304" pitchFamily="18" charset="0"/>
            </a:endParaRPr>
          </a:p>
          <a:p>
            <a:pPr marL="12700" marR="5080" lvl="0">
              <a:lnSpc>
                <a:spcPct val="120600"/>
              </a:lnSpc>
              <a:spcBef>
                <a:spcPts val="260"/>
              </a:spcBef>
            </a:pPr>
            <a:r>
              <a:rPr lang="en-US" sz="900" spc="-5" dirty="0">
                <a:latin typeface="Arial"/>
                <a:cs typeface="Arial"/>
              </a:rPr>
              <a:t>You automatically receive basic life and accidental death and  dismemberment (AD&amp;D) insurance so that you can protect those you love from the unexpected. </a:t>
            </a:r>
            <a:r>
              <a:rPr lang="en-US" sz="900" dirty="0">
                <a:latin typeface="Arial"/>
                <a:cs typeface="Arial"/>
              </a:rPr>
              <a:t>There </a:t>
            </a:r>
            <a:r>
              <a:rPr lang="en-US" sz="900" spc="-5" dirty="0">
                <a:latin typeface="Arial"/>
                <a:cs typeface="Arial"/>
              </a:rPr>
              <a:t>is no cost to </a:t>
            </a:r>
            <a:r>
              <a:rPr lang="en-US" sz="900" spc="-10" dirty="0">
                <a:latin typeface="Arial"/>
                <a:cs typeface="Arial"/>
              </a:rPr>
              <a:t>you </a:t>
            </a:r>
            <a:r>
              <a:rPr lang="en-US" sz="900" spc="-5" dirty="0">
                <a:latin typeface="Arial"/>
                <a:cs typeface="Arial"/>
              </a:rPr>
              <a:t>for this coverage. </a:t>
            </a:r>
            <a:br>
              <a:rPr lang="en-US" sz="900" spc="-5" dirty="0">
                <a:latin typeface="Arial"/>
                <a:cs typeface="Arial"/>
              </a:rPr>
            </a:br>
            <a:endParaRPr lang="en-US" sz="900" spc="-5" dirty="0">
              <a:latin typeface="Arial"/>
              <a:cs typeface="Arial"/>
            </a:endParaRPr>
          </a:p>
          <a:p>
            <a:pPr marL="12700" marR="5080" lvl="0">
              <a:lnSpc>
                <a:spcPct val="120600"/>
              </a:lnSpc>
              <a:spcBef>
                <a:spcPts val="260"/>
              </a:spcBef>
            </a:pPr>
            <a:r>
              <a:rPr lang="en-US" sz="900" spc="-5" dirty="0">
                <a:latin typeface="Arial"/>
                <a:cs typeface="Arial"/>
              </a:rPr>
              <a:t>Eligibility for Life and Disability programs start after 180 days.</a:t>
            </a:r>
          </a:p>
          <a:p>
            <a:pPr marL="28575" lvl="0">
              <a:spcBef>
                <a:spcPts val="1030"/>
              </a:spcBef>
            </a:pPr>
            <a:r>
              <a:rPr lang="en-US" b="1" spc="95" dirty="0">
                <a:solidFill>
                  <a:srgbClr val="002D73"/>
                </a:solidFill>
                <a:latin typeface="Times New Roman" panose="02020603050405020304" pitchFamily="18" charset="0"/>
                <a:cs typeface="Times New Roman" panose="02020603050405020304" pitchFamily="18" charset="0"/>
              </a:rPr>
              <a:t>Company</a:t>
            </a:r>
            <a:r>
              <a:rPr lang="en-US" b="1" spc="35" dirty="0">
                <a:solidFill>
                  <a:srgbClr val="002D73"/>
                </a:solidFill>
                <a:latin typeface="Times New Roman" panose="02020603050405020304" pitchFamily="18" charset="0"/>
                <a:cs typeface="Times New Roman" panose="02020603050405020304" pitchFamily="18" charset="0"/>
              </a:rPr>
              <a:t> </a:t>
            </a:r>
            <a:r>
              <a:rPr lang="en-US" b="1" spc="75" dirty="0">
                <a:solidFill>
                  <a:srgbClr val="002D73"/>
                </a:solidFill>
                <a:latin typeface="Times New Roman" panose="02020603050405020304" pitchFamily="18" charset="0"/>
                <a:cs typeface="Times New Roman" panose="02020603050405020304" pitchFamily="18" charset="0"/>
              </a:rPr>
              <a:t>provided*</a:t>
            </a:r>
            <a:endParaRPr lang="en-US" spc="-5" dirty="0">
              <a:solidFill>
                <a:srgbClr val="002D73"/>
              </a:solidFill>
              <a:latin typeface="Times New Roman" panose="02020603050405020304" pitchFamily="18" charset="0"/>
              <a:cs typeface="Times New Roman" panose="02020603050405020304" pitchFamily="18" charset="0"/>
            </a:endParaRPr>
          </a:p>
          <a:p>
            <a:pPr marL="195580" lvl="0" indent="-182880">
              <a:spcBef>
                <a:spcPts val="495"/>
              </a:spcBef>
              <a:buClr>
                <a:srgbClr val="403F41"/>
              </a:buClr>
              <a:buFont typeface="Symbol"/>
              <a:buChar char=""/>
              <a:tabLst>
                <a:tab pos="194945" algn="l"/>
                <a:tab pos="195580" algn="l"/>
              </a:tabLst>
            </a:pPr>
            <a:r>
              <a:rPr lang="en-US" sz="900" dirty="0">
                <a:solidFill>
                  <a:prstClr val="black"/>
                </a:solidFill>
                <a:latin typeface="Arial"/>
                <a:cs typeface="Arial"/>
              </a:rPr>
              <a:t>Basic Life Benefit</a:t>
            </a:r>
          </a:p>
          <a:p>
            <a:pPr marL="652780" lvl="1" indent="-182880">
              <a:spcBef>
                <a:spcPts val="495"/>
              </a:spcBef>
              <a:buClr>
                <a:srgbClr val="403F41"/>
              </a:buClr>
              <a:buFont typeface="Symbol"/>
              <a:buChar char=""/>
              <a:tabLst>
                <a:tab pos="194945" algn="l"/>
                <a:tab pos="195580" algn="l"/>
              </a:tabLst>
            </a:pPr>
            <a:r>
              <a:rPr lang="en-US" sz="900" dirty="0">
                <a:solidFill>
                  <a:prstClr val="black"/>
                </a:solidFill>
                <a:latin typeface="Arial"/>
                <a:cs typeface="Arial"/>
              </a:rPr>
              <a:t>Fixed $50,000 if salary is Less than or equal to $50,000 </a:t>
            </a:r>
          </a:p>
          <a:p>
            <a:pPr marL="652780" lvl="1" indent="-182880">
              <a:spcBef>
                <a:spcPts val="495"/>
              </a:spcBef>
              <a:buClr>
                <a:srgbClr val="403F41"/>
              </a:buClr>
              <a:buFont typeface="Symbol"/>
              <a:buChar char=""/>
              <a:tabLst>
                <a:tab pos="194945" algn="l"/>
                <a:tab pos="195580" algn="l"/>
              </a:tabLst>
            </a:pPr>
            <a:r>
              <a:rPr lang="en-US" sz="900" dirty="0">
                <a:solidFill>
                  <a:prstClr val="black"/>
                </a:solidFill>
                <a:latin typeface="Arial"/>
                <a:cs typeface="Arial"/>
              </a:rPr>
              <a:t>1x Base if salary is over $50,000</a:t>
            </a:r>
          </a:p>
          <a:p>
            <a:pPr marL="195580" marR="121285" lvl="0" indent="-182880">
              <a:lnSpc>
                <a:spcPct val="120600"/>
              </a:lnSpc>
              <a:spcBef>
                <a:spcPts val="590"/>
              </a:spcBef>
              <a:buFont typeface="Symbol"/>
              <a:buChar char=""/>
              <a:tabLst>
                <a:tab pos="194945" algn="l"/>
                <a:tab pos="196215" algn="l"/>
              </a:tabLst>
            </a:pPr>
            <a:r>
              <a:rPr lang="en-US" sz="900" spc="-5" dirty="0">
                <a:latin typeface="Arial"/>
                <a:cs typeface="Arial"/>
              </a:rPr>
              <a:t>Employee basic AD&amp;D** equal to the employee </a:t>
            </a:r>
            <a:r>
              <a:rPr lang="en-US" sz="900" spc="-20" dirty="0">
                <a:latin typeface="Arial"/>
                <a:cs typeface="Arial"/>
              </a:rPr>
              <a:t>basic </a:t>
            </a:r>
            <a:r>
              <a:rPr lang="en-US" sz="900" spc="-5" dirty="0">
                <a:latin typeface="Arial"/>
                <a:cs typeface="Arial"/>
              </a:rPr>
              <a:t>life benefit.</a:t>
            </a:r>
          </a:p>
          <a:p>
            <a:pPr marL="195580" marR="121285" lvl="0" indent="-182880">
              <a:lnSpc>
                <a:spcPct val="120600"/>
              </a:lnSpc>
              <a:spcBef>
                <a:spcPts val="590"/>
              </a:spcBef>
              <a:buFont typeface="Symbol"/>
              <a:buChar char=""/>
              <a:tabLst>
                <a:tab pos="194945" algn="l"/>
                <a:tab pos="196215" algn="l"/>
              </a:tabLst>
            </a:pPr>
            <a:r>
              <a:rPr lang="en-US" sz="900" spc="-5" dirty="0">
                <a:latin typeface="Arial"/>
                <a:cs typeface="Arial"/>
              </a:rPr>
              <a:t>Spouse Basic Life Coverage $2,000. </a:t>
            </a:r>
          </a:p>
          <a:p>
            <a:pPr marL="195580" marR="121285" indent="-182880">
              <a:lnSpc>
                <a:spcPct val="120600"/>
              </a:lnSpc>
              <a:spcBef>
                <a:spcPts val="590"/>
              </a:spcBef>
              <a:buFont typeface="Symbol"/>
              <a:buChar char=""/>
              <a:tabLst>
                <a:tab pos="194945" algn="l"/>
                <a:tab pos="196215" algn="l"/>
              </a:tabLst>
            </a:pPr>
            <a:r>
              <a:rPr lang="en-US" sz="900" spc="-5" dirty="0">
                <a:latin typeface="Arial"/>
                <a:cs typeface="Arial"/>
              </a:rPr>
              <a:t>Child Basic Life Coverage.</a:t>
            </a:r>
          </a:p>
          <a:p>
            <a:pPr marL="652780" marR="121285" lvl="1" indent="-182880">
              <a:lnSpc>
                <a:spcPct val="120600"/>
              </a:lnSpc>
              <a:spcBef>
                <a:spcPts val="590"/>
              </a:spcBef>
              <a:buFont typeface="Symbol"/>
              <a:buChar char=""/>
              <a:tabLst>
                <a:tab pos="194945" algn="l"/>
                <a:tab pos="196215" algn="l"/>
              </a:tabLst>
            </a:pPr>
            <a:r>
              <a:rPr lang="en-US" sz="900" spc="-5" dirty="0">
                <a:latin typeface="Arial"/>
                <a:cs typeface="Arial"/>
              </a:rPr>
              <a:t>15 days but less than 6 months: $100</a:t>
            </a:r>
          </a:p>
          <a:p>
            <a:pPr marL="652780" marR="121285" lvl="1" indent="-182880">
              <a:lnSpc>
                <a:spcPct val="120600"/>
              </a:lnSpc>
              <a:spcBef>
                <a:spcPts val="590"/>
              </a:spcBef>
              <a:buFont typeface="Symbol"/>
              <a:buChar char=""/>
              <a:tabLst>
                <a:tab pos="194945" algn="l"/>
                <a:tab pos="196215" algn="l"/>
              </a:tabLst>
            </a:pPr>
            <a:r>
              <a:rPr lang="en-US" sz="900" spc="-5" dirty="0">
                <a:latin typeface="Arial"/>
                <a:cs typeface="Arial"/>
              </a:rPr>
              <a:t>6 months but less than 2 years: $200</a:t>
            </a:r>
          </a:p>
          <a:p>
            <a:pPr marL="652780" marR="121285" lvl="1" indent="-182880">
              <a:lnSpc>
                <a:spcPct val="120600"/>
              </a:lnSpc>
              <a:spcBef>
                <a:spcPts val="590"/>
              </a:spcBef>
              <a:buFont typeface="Symbol"/>
              <a:buChar char=""/>
              <a:tabLst>
                <a:tab pos="194945" algn="l"/>
                <a:tab pos="196215" algn="l"/>
              </a:tabLst>
            </a:pPr>
            <a:r>
              <a:rPr lang="en-US" sz="900" spc="-5" dirty="0">
                <a:latin typeface="Arial"/>
                <a:cs typeface="Arial"/>
              </a:rPr>
              <a:t>2 years but less than 3 years: $400</a:t>
            </a:r>
          </a:p>
          <a:p>
            <a:pPr marL="652780" marR="121285" lvl="1" indent="-182880">
              <a:lnSpc>
                <a:spcPct val="120600"/>
              </a:lnSpc>
              <a:spcBef>
                <a:spcPts val="590"/>
              </a:spcBef>
              <a:buFont typeface="Symbol"/>
              <a:buChar char=""/>
              <a:tabLst>
                <a:tab pos="194945" algn="l"/>
                <a:tab pos="196215" algn="l"/>
              </a:tabLst>
            </a:pPr>
            <a:r>
              <a:rPr lang="en-US" sz="900" spc="-5" dirty="0">
                <a:latin typeface="Arial"/>
                <a:cs typeface="Arial"/>
              </a:rPr>
              <a:t>3 years but less than 5 years: $600</a:t>
            </a:r>
          </a:p>
          <a:p>
            <a:pPr marL="652780" marR="121285" lvl="1" indent="-182880">
              <a:lnSpc>
                <a:spcPct val="120600"/>
              </a:lnSpc>
              <a:spcBef>
                <a:spcPts val="590"/>
              </a:spcBef>
              <a:buFont typeface="Symbol"/>
              <a:buChar char=""/>
              <a:tabLst>
                <a:tab pos="194945" algn="l"/>
                <a:tab pos="196215" algn="l"/>
              </a:tabLst>
            </a:pPr>
            <a:r>
              <a:rPr lang="en-US" sz="900" spc="-5" dirty="0">
                <a:latin typeface="Arial"/>
                <a:cs typeface="Arial"/>
              </a:rPr>
              <a:t>5 years to 19 years: $1,000</a:t>
            </a:r>
          </a:p>
          <a:p>
            <a:pPr marL="195580" marR="121285" lvl="0" indent="-182880">
              <a:lnSpc>
                <a:spcPct val="120600"/>
              </a:lnSpc>
              <a:spcBef>
                <a:spcPts val="590"/>
              </a:spcBef>
              <a:buFont typeface="Symbol"/>
              <a:buChar char=""/>
              <a:tabLst>
                <a:tab pos="194945" algn="l"/>
                <a:tab pos="196215" algn="l"/>
              </a:tabLst>
            </a:pPr>
            <a:r>
              <a:rPr lang="en-US" sz="900" spc="-5" dirty="0">
                <a:latin typeface="Arial"/>
                <a:cs typeface="Arial"/>
              </a:rPr>
              <a:t>Short-Term Disability</a:t>
            </a:r>
          </a:p>
          <a:p>
            <a:pPr marL="195580" marR="121285" lvl="0" indent="-182880">
              <a:lnSpc>
                <a:spcPct val="120600"/>
              </a:lnSpc>
              <a:spcBef>
                <a:spcPts val="590"/>
              </a:spcBef>
              <a:buFont typeface="Symbol"/>
              <a:buChar char=""/>
              <a:tabLst>
                <a:tab pos="194945" algn="l"/>
                <a:tab pos="196215" algn="l"/>
              </a:tabLst>
            </a:pPr>
            <a:r>
              <a:rPr lang="en-US" sz="900" spc="-5" dirty="0">
                <a:latin typeface="Arial"/>
                <a:cs typeface="Arial"/>
              </a:rPr>
              <a:t>Long-Term Disability</a:t>
            </a:r>
            <a:endParaRPr lang="en-US" sz="900" dirty="0">
              <a:latin typeface="Arial"/>
              <a:cs typeface="Arial"/>
            </a:endParaRPr>
          </a:p>
          <a:p>
            <a:pPr marL="23495" marR="74930" lvl="0">
              <a:spcBef>
                <a:spcPts val="575"/>
              </a:spcBef>
            </a:pPr>
            <a:r>
              <a:rPr lang="en-US" sz="900" i="1" spc="25" dirty="0">
                <a:latin typeface="Arial"/>
                <a:cs typeface="Arial"/>
              </a:rPr>
              <a:t>* </a:t>
            </a:r>
            <a:r>
              <a:rPr lang="en-US" sz="900" i="1" spc="30" dirty="0">
                <a:latin typeface="Arial"/>
                <a:cs typeface="Arial"/>
              </a:rPr>
              <a:t>Federal </a:t>
            </a:r>
            <a:r>
              <a:rPr lang="en-US" sz="900" i="1" spc="25" dirty="0">
                <a:latin typeface="Arial"/>
                <a:cs typeface="Arial"/>
              </a:rPr>
              <a:t>tax </a:t>
            </a:r>
            <a:r>
              <a:rPr lang="en-US" sz="900" i="1" spc="35" dirty="0">
                <a:latin typeface="Arial"/>
                <a:cs typeface="Arial"/>
              </a:rPr>
              <a:t>law </a:t>
            </a:r>
            <a:r>
              <a:rPr lang="en-US" sz="900" i="1" spc="30" dirty="0">
                <a:latin typeface="Arial"/>
                <a:cs typeface="Arial"/>
              </a:rPr>
              <a:t>requires SNF </a:t>
            </a:r>
            <a:r>
              <a:rPr lang="en-US" sz="900" i="1" spc="25" dirty="0">
                <a:latin typeface="Arial"/>
                <a:cs typeface="Arial"/>
              </a:rPr>
              <a:t>to </a:t>
            </a:r>
            <a:r>
              <a:rPr lang="en-US" sz="900" i="1" spc="30" dirty="0">
                <a:latin typeface="Arial"/>
                <a:cs typeface="Arial"/>
              </a:rPr>
              <a:t>report the cost </a:t>
            </a:r>
            <a:r>
              <a:rPr lang="en-US" sz="900" i="1" spc="25" dirty="0">
                <a:latin typeface="Arial"/>
                <a:cs typeface="Arial"/>
              </a:rPr>
              <a:t>of </a:t>
            </a:r>
            <a:r>
              <a:rPr lang="en-US" sz="900" i="1" spc="35" dirty="0">
                <a:latin typeface="Arial"/>
                <a:cs typeface="Arial"/>
              </a:rPr>
              <a:t>company-paid</a:t>
            </a:r>
            <a:r>
              <a:rPr lang="en-US" sz="900" i="1" spc="-85" dirty="0">
                <a:latin typeface="Arial"/>
                <a:cs typeface="Arial"/>
              </a:rPr>
              <a:t> </a:t>
            </a:r>
            <a:r>
              <a:rPr lang="en-US" sz="900" i="1" spc="20" dirty="0">
                <a:latin typeface="Arial"/>
                <a:cs typeface="Arial"/>
              </a:rPr>
              <a:t>life  </a:t>
            </a:r>
            <a:r>
              <a:rPr lang="en-US" sz="900" i="1" spc="30" dirty="0">
                <a:latin typeface="Arial"/>
                <a:cs typeface="Arial"/>
              </a:rPr>
              <a:t>insurance </a:t>
            </a:r>
            <a:r>
              <a:rPr lang="en-US" sz="900" i="1" spc="25" dirty="0">
                <a:latin typeface="Arial"/>
                <a:cs typeface="Arial"/>
              </a:rPr>
              <a:t>in </a:t>
            </a:r>
            <a:r>
              <a:rPr lang="en-US" sz="900" i="1" spc="30" dirty="0">
                <a:latin typeface="Arial"/>
                <a:cs typeface="Arial"/>
              </a:rPr>
              <a:t>excess of </a:t>
            </a:r>
            <a:r>
              <a:rPr lang="en-US" sz="900" i="1" spc="35" dirty="0">
                <a:latin typeface="Arial"/>
                <a:cs typeface="Arial"/>
              </a:rPr>
              <a:t>$50,000 as imputed</a:t>
            </a:r>
            <a:r>
              <a:rPr lang="en-US" sz="900" i="1" spc="-80" dirty="0">
                <a:latin typeface="Arial"/>
                <a:cs typeface="Arial"/>
              </a:rPr>
              <a:t> </a:t>
            </a:r>
            <a:r>
              <a:rPr lang="en-US" sz="900" i="1" spc="30" dirty="0">
                <a:latin typeface="Arial"/>
                <a:cs typeface="Arial"/>
              </a:rPr>
              <a:t>income.</a:t>
            </a:r>
            <a:endParaRPr lang="en-US" sz="900" dirty="0">
              <a:latin typeface="Arial"/>
              <a:cs typeface="Arial"/>
            </a:endParaRPr>
          </a:p>
          <a:p>
            <a:pPr marL="23495" marR="5080" lvl="0">
              <a:spcBef>
                <a:spcPts val="595"/>
              </a:spcBef>
            </a:pPr>
            <a:r>
              <a:rPr lang="en-US" sz="900" i="1" spc="25" dirty="0">
                <a:latin typeface="Arial"/>
                <a:cs typeface="Arial"/>
              </a:rPr>
              <a:t>** </a:t>
            </a:r>
            <a:r>
              <a:rPr lang="en-US" sz="900" i="1" spc="45" dirty="0">
                <a:latin typeface="Arial"/>
                <a:cs typeface="Arial"/>
              </a:rPr>
              <a:t>AD&amp;D </a:t>
            </a:r>
            <a:r>
              <a:rPr lang="en-US" sz="900" i="1" spc="25" dirty="0">
                <a:latin typeface="Arial"/>
                <a:cs typeface="Arial"/>
              </a:rPr>
              <a:t>benefits </a:t>
            </a:r>
            <a:r>
              <a:rPr lang="en-US" sz="900" i="1" spc="30" dirty="0">
                <a:latin typeface="Arial"/>
                <a:cs typeface="Arial"/>
              </a:rPr>
              <a:t>are paid </a:t>
            </a:r>
            <a:r>
              <a:rPr lang="en-US" sz="900" i="1" spc="25" dirty="0">
                <a:latin typeface="Arial"/>
                <a:cs typeface="Arial"/>
              </a:rPr>
              <a:t>in addition to </a:t>
            </a:r>
            <a:r>
              <a:rPr lang="en-US" sz="900" i="1" spc="35" dirty="0">
                <a:latin typeface="Arial"/>
                <a:cs typeface="Arial"/>
              </a:rPr>
              <a:t>any </a:t>
            </a:r>
            <a:r>
              <a:rPr lang="en-US" sz="900" i="1" spc="20" dirty="0">
                <a:latin typeface="Arial"/>
                <a:cs typeface="Arial"/>
              </a:rPr>
              <a:t>life </a:t>
            </a:r>
            <a:r>
              <a:rPr lang="en-US" sz="900" i="1" spc="30" dirty="0">
                <a:latin typeface="Arial"/>
                <a:cs typeface="Arial"/>
              </a:rPr>
              <a:t>insurance </a:t>
            </a:r>
            <a:r>
              <a:rPr lang="en-US" sz="900" i="1" spc="15" dirty="0">
                <a:latin typeface="Arial"/>
                <a:cs typeface="Arial"/>
              </a:rPr>
              <a:t>if </a:t>
            </a:r>
            <a:r>
              <a:rPr lang="en-US" sz="900" i="1" spc="35" dirty="0">
                <a:latin typeface="Arial"/>
                <a:cs typeface="Arial"/>
              </a:rPr>
              <a:t>you </a:t>
            </a:r>
            <a:r>
              <a:rPr lang="en-US" sz="900" i="1" spc="30" dirty="0">
                <a:latin typeface="Arial"/>
                <a:cs typeface="Arial"/>
              </a:rPr>
              <a:t>die </a:t>
            </a:r>
            <a:r>
              <a:rPr lang="en-US" sz="900" i="1" spc="25" dirty="0">
                <a:latin typeface="Arial"/>
                <a:cs typeface="Arial"/>
              </a:rPr>
              <a:t>in</a:t>
            </a:r>
            <a:r>
              <a:rPr lang="en-US" sz="900" i="1" spc="-90" dirty="0">
                <a:latin typeface="Arial"/>
                <a:cs typeface="Arial"/>
              </a:rPr>
              <a:t> </a:t>
            </a:r>
            <a:r>
              <a:rPr lang="en-US" sz="900" i="1" spc="40" dirty="0">
                <a:latin typeface="Arial"/>
                <a:cs typeface="Arial"/>
              </a:rPr>
              <a:t>an  </a:t>
            </a:r>
            <a:r>
              <a:rPr lang="en-US" sz="900" i="1" spc="30" dirty="0">
                <a:latin typeface="Arial"/>
                <a:cs typeface="Arial"/>
              </a:rPr>
              <a:t>accident or </a:t>
            </a:r>
            <a:r>
              <a:rPr lang="en-US" sz="900" i="1" spc="40" dirty="0">
                <a:latin typeface="Arial"/>
                <a:cs typeface="Arial"/>
              </a:rPr>
              <a:t>become </a:t>
            </a:r>
            <a:r>
              <a:rPr lang="en-US" sz="900" i="1" spc="30" dirty="0">
                <a:latin typeface="Arial"/>
                <a:cs typeface="Arial"/>
              </a:rPr>
              <a:t>seriously </a:t>
            </a:r>
            <a:r>
              <a:rPr lang="en-US" sz="900" i="1" spc="25" dirty="0">
                <a:latin typeface="Arial"/>
                <a:cs typeface="Arial"/>
              </a:rPr>
              <a:t>injured </a:t>
            </a:r>
            <a:r>
              <a:rPr lang="en-US" sz="900" i="1" spc="30" dirty="0">
                <a:latin typeface="Arial"/>
                <a:cs typeface="Arial"/>
              </a:rPr>
              <a:t>or </a:t>
            </a:r>
            <a:r>
              <a:rPr lang="en-US" sz="900" i="1" spc="25" dirty="0">
                <a:latin typeface="Arial"/>
                <a:cs typeface="Arial"/>
              </a:rPr>
              <a:t>physically</a:t>
            </a:r>
            <a:r>
              <a:rPr lang="en-US" sz="900" i="1" spc="-80" dirty="0">
                <a:latin typeface="Arial"/>
                <a:cs typeface="Arial"/>
              </a:rPr>
              <a:t> </a:t>
            </a:r>
            <a:r>
              <a:rPr lang="en-US" sz="900" i="1" spc="30" dirty="0">
                <a:latin typeface="Arial"/>
                <a:cs typeface="Arial"/>
              </a:rPr>
              <a:t>disabled.</a:t>
            </a:r>
            <a:endParaRPr lang="en-US" sz="900" dirty="0"/>
          </a:p>
          <a:p>
            <a:pPr marL="12700">
              <a:spcBef>
                <a:spcPts val="100"/>
              </a:spcBef>
              <a:tabLst>
                <a:tab pos="194945" algn="l"/>
                <a:tab pos="195580" algn="l"/>
              </a:tabLst>
            </a:pPr>
            <a:endParaRPr lang="en-US" sz="900" b="1" spc="85" dirty="0">
              <a:solidFill>
                <a:schemeClr val="accent2"/>
              </a:solidFill>
              <a:latin typeface="Arial" panose="020B0604020202020204" pitchFamily="34" charset="0"/>
              <a:cs typeface="Arial" panose="020B0604020202020204" pitchFamily="34" charset="0"/>
            </a:endParaRPr>
          </a:p>
          <a:p>
            <a:pPr marL="195580" marR="5080" indent="-182880">
              <a:lnSpc>
                <a:spcPct val="120700"/>
              </a:lnSpc>
              <a:spcBef>
                <a:spcPts val="585"/>
              </a:spcBef>
              <a:buFont typeface="Symbol"/>
              <a:buChar char=""/>
              <a:tabLst>
                <a:tab pos="194945" algn="l"/>
                <a:tab pos="196215" algn="l"/>
              </a:tabLst>
            </a:pPr>
            <a:endParaRPr sz="900" dirty="0">
              <a:latin typeface="Arial"/>
              <a:cs typeface="Arial"/>
            </a:endParaRPr>
          </a:p>
        </p:txBody>
      </p:sp>
      <p:sp>
        <p:nvSpPr>
          <p:cNvPr id="69" name="object 69"/>
          <p:cNvSpPr txBox="1">
            <a:spLocks noChangeAspect="1"/>
          </p:cNvSpPr>
          <p:nvPr/>
        </p:nvSpPr>
        <p:spPr>
          <a:xfrm>
            <a:off x="4207258" y="2066150"/>
            <a:ext cx="3221736" cy="1425796"/>
          </a:xfrm>
          <a:prstGeom prst="rect">
            <a:avLst/>
          </a:prstGeom>
          <a:solidFill>
            <a:schemeClr val="accent6"/>
          </a:solidFill>
        </p:spPr>
        <p:txBody>
          <a:bodyPr vert="horz" wrap="square" lIns="0" tIns="91440" rIns="0" bIns="0" rtlCol="0">
            <a:noAutofit/>
          </a:bodyPr>
          <a:lstStyle/>
          <a:p>
            <a:pPr marL="137160" marR="5080">
              <a:lnSpc>
                <a:spcPct val="119800"/>
              </a:lnSpc>
              <a:spcBef>
                <a:spcPts val="100"/>
              </a:spcBef>
            </a:pPr>
            <a:r>
              <a:rPr lang="en-US" sz="1200" b="1" spc="-5" dirty="0">
                <a:solidFill>
                  <a:srgbClr val="FFFFFF"/>
                </a:solidFill>
                <a:latin typeface="Arial"/>
                <a:cs typeface="Arial"/>
              </a:rPr>
              <a:t>What is AD&amp;D Insurance?</a:t>
            </a:r>
          </a:p>
          <a:p>
            <a:pPr marL="137160" marR="5080">
              <a:lnSpc>
                <a:spcPct val="119800"/>
              </a:lnSpc>
              <a:spcBef>
                <a:spcPts val="100"/>
              </a:spcBef>
            </a:pPr>
            <a:r>
              <a:rPr sz="900" spc="-5" dirty="0">
                <a:solidFill>
                  <a:srgbClr val="FFFFFF"/>
                </a:solidFill>
                <a:latin typeface="Arial"/>
                <a:cs typeface="Arial"/>
              </a:rPr>
              <a:t>Should </a:t>
            </a:r>
            <a:r>
              <a:rPr sz="900" spc="-20" dirty="0">
                <a:solidFill>
                  <a:srgbClr val="FFFFFF"/>
                </a:solidFill>
                <a:latin typeface="Arial"/>
                <a:cs typeface="Arial"/>
              </a:rPr>
              <a:t>you </a:t>
            </a:r>
            <a:r>
              <a:rPr sz="900" spc="-15" dirty="0">
                <a:solidFill>
                  <a:srgbClr val="FFFFFF"/>
                </a:solidFill>
                <a:latin typeface="Arial"/>
                <a:cs typeface="Arial"/>
              </a:rPr>
              <a:t>lose your </a:t>
            </a:r>
            <a:r>
              <a:rPr sz="900" dirty="0">
                <a:solidFill>
                  <a:srgbClr val="FFFFFF"/>
                </a:solidFill>
                <a:latin typeface="Arial"/>
                <a:cs typeface="Arial"/>
              </a:rPr>
              <a:t>life, sight, hearing,  </a:t>
            </a:r>
            <a:r>
              <a:rPr sz="900" spc="-5" dirty="0">
                <a:solidFill>
                  <a:srgbClr val="FFFFFF"/>
                </a:solidFill>
                <a:latin typeface="Arial"/>
                <a:cs typeface="Arial"/>
              </a:rPr>
              <a:t>speech,</a:t>
            </a:r>
            <a:br>
              <a:rPr lang="en-US" sz="900" spc="-5" dirty="0">
                <a:solidFill>
                  <a:srgbClr val="FFFFFF"/>
                </a:solidFill>
                <a:latin typeface="Arial"/>
                <a:cs typeface="Arial"/>
              </a:rPr>
            </a:br>
            <a:r>
              <a:rPr sz="900" spc="-5" dirty="0">
                <a:solidFill>
                  <a:srgbClr val="FFFFFF"/>
                </a:solidFill>
                <a:latin typeface="Arial"/>
                <a:cs typeface="Arial"/>
              </a:rPr>
              <a:t>or</a:t>
            </a:r>
            <a:r>
              <a:rPr lang="en-US" sz="900" spc="-5" dirty="0">
                <a:solidFill>
                  <a:srgbClr val="FFFFFF"/>
                </a:solidFill>
                <a:latin typeface="Arial"/>
                <a:cs typeface="Arial"/>
              </a:rPr>
              <a:t> </a:t>
            </a:r>
            <a:r>
              <a:rPr sz="900" spc="-15" dirty="0">
                <a:solidFill>
                  <a:srgbClr val="FFFFFF"/>
                </a:solidFill>
                <a:latin typeface="Arial"/>
                <a:cs typeface="Arial"/>
              </a:rPr>
              <a:t>use </a:t>
            </a:r>
            <a:r>
              <a:rPr sz="900" spc="-5" dirty="0">
                <a:solidFill>
                  <a:srgbClr val="FFFFFF"/>
                </a:solidFill>
                <a:latin typeface="Arial"/>
                <a:cs typeface="Arial"/>
              </a:rPr>
              <a:t>of </a:t>
            </a:r>
            <a:r>
              <a:rPr sz="900" spc="-15" dirty="0">
                <a:solidFill>
                  <a:srgbClr val="FFFFFF"/>
                </a:solidFill>
                <a:latin typeface="Arial"/>
                <a:cs typeface="Arial"/>
              </a:rPr>
              <a:t>your </a:t>
            </a:r>
            <a:r>
              <a:rPr sz="900" spc="-5" dirty="0">
                <a:solidFill>
                  <a:srgbClr val="FFFFFF"/>
                </a:solidFill>
                <a:latin typeface="Arial"/>
                <a:cs typeface="Arial"/>
              </a:rPr>
              <a:t>limb(s) </a:t>
            </a:r>
            <a:r>
              <a:rPr sz="900" dirty="0">
                <a:solidFill>
                  <a:srgbClr val="FFFFFF"/>
                </a:solidFill>
                <a:latin typeface="Arial"/>
                <a:cs typeface="Arial"/>
              </a:rPr>
              <a:t>in </a:t>
            </a:r>
            <a:r>
              <a:rPr sz="900" spc="-5" dirty="0">
                <a:solidFill>
                  <a:srgbClr val="FFFFFF"/>
                </a:solidFill>
                <a:latin typeface="Arial"/>
                <a:cs typeface="Arial"/>
              </a:rPr>
              <a:t>an accident,  </a:t>
            </a:r>
            <a:r>
              <a:rPr sz="900" spc="-15" dirty="0">
                <a:solidFill>
                  <a:srgbClr val="FFFFFF"/>
                </a:solidFill>
                <a:latin typeface="Arial"/>
                <a:cs typeface="Arial"/>
              </a:rPr>
              <a:t>AD&amp;D </a:t>
            </a:r>
            <a:br>
              <a:rPr lang="en-US" sz="900" spc="-15" dirty="0">
                <a:solidFill>
                  <a:srgbClr val="FFFFFF"/>
                </a:solidFill>
                <a:latin typeface="Arial"/>
                <a:cs typeface="Arial"/>
              </a:rPr>
            </a:br>
            <a:r>
              <a:rPr sz="900" spc="-25" dirty="0">
                <a:solidFill>
                  <a:srgbClr val="FFFFFF"/>
                </a:solidFill>
                <a:latin typeface="Arial"/>
                <a:cs typeface="Arial"/>
              </a:rPr>
              <a:t>provides </a:t>
            </a:r>
            <a:r>
              <a:rPr sz="900" spc="-5" dirty="0">
                <a:solidFill>
                  <a:srgbClr val="FFFFFF"/>
                </a:solidFill>
                <a:latin typeface="Arial"/>
                <a:cs typeface="Arial"/>
              </a:rPr>
              <a:t>additional benefits to </a:t>
            </a:r>
            <a:r>
              <a:rPr sz="900" spc="-15" dirty="0">
                <a:solidFill>
                  <a:srgbClr val="FFFFFF"/>
                </a:solidFill>
                <a:latin typeface="Arial"/>
                <a:cs typeface="Arial"/>
              </a:rPr>
              <a:t>help keep  your </a:t>
            </a:r>
            <a:br>
              <a:rPr lang="en-US" sz="900" dirty="0">
                <a:solidFill>
                  <a:srgbClr val="FFFFFF"/>
                </a:solidFill>
                <a:latin typeface="Arial"/>
                <a:cs typeface="Arial"/>
              </a:rPr>
            </a:br>
            <a:r>
              <a:rPr lang="en-US" sz="900" dirty="0">
                <a:solidFill>
                  <a:srgbClr val="FFFFFF"/>
                </a:solidFill>
                <a:latin typeface="Arial"/>
                <a:cs typeface="Arial"/>
              </a:rPr>
              <a:t>f</a:t>
            </a:r>
            <a:r>
              <a:rPr sz="900" dirty="0">
                <a:solidFill>
                  <a:srgbClr val="FFFFFF"/>
                </a:solidFill>
                <a:latin typeface="Arial"/>
                <a:cs typeface="Arial"/>
              </a:rPr>
              <a:t>amily</a:t>
            </a:r>
            <a:r>
              <a:rPr lang="en-US" sz="900" dirty="0">
                <a:solidFill>
                  <a:srgbClr val="FFFFFF"/>
                </a:solidFill>
                <a:latin typeface="Arial"/>
                <a:cs typeface="Arial"/>
              </a:rPr>
              <a:t> </a:t>
            </a:r>
            <a:r>
              <a:rPr sz="900" dirty="0">
                <a:solidFill>
                  <a:srgbClr val="FFFFFF"/>
                </a:solidFill>
                <a:latin typeface="Arial"/>
                <a:cs typeface="Arial"/>
              </a:rPr>
              <a:t>financially</a:t>
            </a:r>
            <a:r>
              <a:rPr lang="en-US" sz="900" dirty="0">
                <a:solidFill>
                  <a:srgbClr val="FFFFFF"/>
                </a:solidFill>
                <a:latin typeface="Arial"/>
                <a:cs typeface="Arial"/>
              </a:rPr>
              <a:t> </a:t>
            </a:r>
            <a:r>
              <a:rPr sz="900" dirty="0">
                <a:solidFill>
                  <a:srgbClr val="FFFFFF"/>
                </a:solidFill>
                <a:latin typeface="Arial"/>
                <a:cs typeface="Arial"/>
              </a:rPr>
              <a:t>secure. </a:t>
            </a:r>
            <a:r>
              <a:rPr sz="900" spc="-15" dirty="0">
                <a:solidFill>
                  <a:srgbClr val="FFFFFF"/>
                </a:solidFill>
                <a:latin typeface="Arial"/>
                <a:cs typeface="Arial"/>
              </a:rPr>
              <a:t>AD&amp;D </a:t>
            </a:r>
            <a:r>
              <a:rPr sz="900" spc="-5" dirty="0">
                <a:solidFill>
                  <a:srgbClr val="FFFFFF"/>
                </a:solidFill>
                <a:latin typeface="Arial"/>
                <a:cs typeface="Arial"/>
              </a:rPr>
              <a:t>benefits  </a:t>
            </a:r>
            <a:r>
              <a:rPr sz="900" spc="-15" dirty="0">
                <a:solidFill>
                  <a:srgbClr val="FFFFFF"/>
                </a:solidFill>
                <a:latin typeface="Arial"/>
                <a:cs typeface="Arial"/>
              </a:rPr>
              <a:t>are paid </a:t>
            </a:r>
            <a:r>
              <a:rPr sz="900" dirty="0">
                <a:solidFill>
                  <a:srgbClr val="FFFFFF"/>
                </a:solidFill>
                <a:latin typeface="Arial"/>
                <a:cs typeface="Arial"/>
              </a:rPr>
              <a:t>as a </a:t>
            </a:r>
            <a:r>
              <a:rPr sz="900" spc="-25" dirty="0">
                <a:solidFill>
                  <a:srgbClr val="FFFFFF"/>
                </a:solidFill>
                <a:latin typeface="Arial"/>
                <a:cs typeface="Arial"/>
              </a:rPr>
              <a:t>percentage </a:t>
            </a:r>
            <a:r>
              <a:rPr sz="900" spc="-5" dirty="0">
                <a:solidFill>
                  <a:srgbClr val="FFFFFF"/>
                </a:solidFill>
                <a:latin typeface="Arial"/>
                <a:cs typeface="Arial"/>
              </a:rPr>
              <a:t>of </a:t>
            </a:r>
            <a:r>
              <a:rPr sz="900" spc="-20" dirty="0">
                <a:solidFill>
                  <a:srgbClr val="FFFFFF"/>
                </a:solidFill>
                <a:latin typeface="Arial"/>
                <a:cs typeface="Arial"/>
              </a:rPr>
              <a:t>your </a:t>
            </a:r>
            <a:r>
              <a:rPr sz="900" spc="-5" dirty="0">
                <a:solidFill>
                  <a:srgbClr val="FFFFFF"/>
                </a:solidFill>
                <a:latin typeface="Arial"/>
                <a:cs typeface="Arial"/>
              </a:rPr>
              <a:t>coverage  amount </a:t>
            </a:r>
            <a:r>
              <a:rPr sz="900" dirty="0">
                <a:solidFill>
                  <a:srgbClr val="FFFFFF"/>
                </a:solidFill>
                <a:latin typeface="Arial"/>
                <a:cs typeface="Arial"/>
              </a:rPr>
              <a:t>— </a:t>
            </a:r>
            <a:r>
              <a:rPr sz="900" spc="-5" dirty="0">
                <a:solidFill>
                  <a:srgbClr val="FFFFFF"/>
                </a:solidFill>
                <a:latin typeface="Arial"/>
                <a:cs typeface="Arial"/>
              </a:rPr>
              <a:t>from </a:t>
            </a:r>
            <a:r>
              <a:rPr sz="900" spc="-15" dirty="0">
                <a:solidFill>
                  <a:srgbClr val="FFFFFF"/>
                </a:solidFill>
                <a:latin typeface="Arial"/>
                <a:cs typeface="Arial"/>
              </a:rPr>
              <a:t>50% </a:t>
            </a:r>
            <a:r>
              <a:rPr sz="900" spc="-5" dirty="0">
                <a:solidFill>
                  <a:srgbClr val="FFFFFF"/>
                </a:solidFill>
                <a:latin typeface="Arial"/>
                <a:cs typeface="Arial"/>
              </a:rPr>
              <a:t>to </a:t>
            </a:r>
            <a:r>
              <a:rPr sz="900" spc="-15" dirty="0">
                <a:solidFill>
                  <a:srgbClr val="FFFFFF"/>
                </a:solidFill>
                <a:latin typeface="Arial"/>
                <a:cs typeface="Arial"/>
              </a:rPr>
              <a:t>100% </a:t>
            </a:r>
            <a:r>
              <a:rPr sz="900" dirty="0">
                <a:solidFill>
                  <a:srgbClr val="FFFFFF"/>
                </a:solidFill>
                <a:latin typeface="Arial"/>
                <a:cs typeface="Arial"/>
              </a:rPr>
              <a:t>— </a:t>
            </a:r>
            <a:r>
              <a:rPr sz="900" spc="-5" dirty="0">
                <a:solidFill>
                  <a:srgbClr val="FFFFFF"/>
                </a:solidFill>
                <a:latin typeface="Arial"/>
                <a:cs typeface="Arial"/>
              </a:rPr>
              <a:t>depending</a:t>
            </a:r>
            <a:r>
              <a:rPr lang="en-US" sz="900" spc="-5" dirty="0">
                <a:solidFill>
                  <a:srgbClr val="FFFFFF"/>
                </a:solidFill>
                <a:latin typeface="Arial"/>
                <a:cs typeface="Arial"/>
              </a:rPr>
              <a:t> </a:t>
            </a:r>
            <a:r>
              <a:rPr sz="900" spc="-5" dirty="0">
                <a:solidFill>
                  <a:srgbClr val="FFFFFF"/>
                </a:solidFill>
                <a:latin typeface="Arial"/>
                <a:cs typeface="Arial"/>
              </a:rPr>
              <a:t>o</a:t>
            </a:r>
            <a:r>
              <a:rPr lang="en-US" sz="900" spc="-5" dirty="0">
                <a:solidFill>
                  <a:srgbClr val="FFFFFF"/>
                </a:solidFill>
                <a:latin typeface="Arial"/>
                <a:cs typeface="Arial"/>
              </a:rPr>
              <a:t>n</a:t>
            </a:r>
            <a:r>
              <a:rPr sz="900" spc="-5" dirty="0">
                <a:solidFill>
                  <a:srgbClr val="FFFFFF"/>
                </a:solidFill>
                <a:latin typeface="Arial"/>
                <a:cs typeface="Arial"/>
              </a:rPr>
              <a:t> </a:t>
            </a:r>
            <a:r>
              <a:rPr sz="900" spc="-15" dirty="0">
                <a:solidFill>
                  <a:srgbClr val="FFFFFF"/>
                </a:solidFill>
                <a:latin typeface="Arial"/>
                <a:cs typeface="Arial"/>
              </a:rPr>
              <a:t>the type </a:t>
            </a:r>
            <a:r>
              <a:rPr sz="900" dirty="0">
                <a:solidFill>
                  <a:srgbClr val="FFFFFF"/>
                </a:solidFill>
                <a:latin typeface="Arial"/>
                <a:cs typeface="Arial"/>
              </a:rPr>
              <a:t>of</a:t>
            </a:r>
            <a:r>
              <a:rPr sz="900" spc="-45" dirty="0">
                <a:solidFill>
                  <a:srgbClr val="FFFFFF"/>
                </a:solidFill>
                <a:latin typeface="Arial"/>
                <a:cs typeface="Arial"/>
              </a:rPr>
              <a:t> </a:t>
            </a:r>
            <a:r>
              <a:rPr sz="900" dirty="0">
                <a:solidFill>
                  <a:srgbClr val="FFFFFF"/>
                </a:solidFill>
                <a:latin typeface="Arial"/>
                <a:cs typeface="Arial"/>
              </a:rPr>
              <a:t>loss.</a:t>
            </a:r>
            <a:endParaRPr sz="900" dirty="0">
              <a:latin typeface="Arial"/>
              <a:cs typeface="Arial"/>
            </a:endParaRPr>
          </a:p>
        </p:txBody>
      </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945" y="2199187"/>
            <a:ext cx="511175" cy="435610"/>
          </a:xfrm>
          <a:prstGeom prst="rect">
            <a:avLst/>
          </a:prstGeom>
        </p:spPr>
      </p:pic>
      <p:sp>
        <p:nvSpPr>
          <p:cNvPr id="26" name="object 6"/>
          <p:cNvSpPr txBox="1"/>
          <p:nvPr/>
        </p:nvSpPr>
        <p:spPr>
          <a:xfrm>
            <a:off x="1544814" y="7153713"/>
            <a:ext cx="6113279" cy="273793"/>
          </a:xfrm>
          <a:prstGeom prst="rect">
            <a:avLst/>
          </a:prstGeom>
        </p:spPr>
        <p:txBody>
          <a:bodyPr vert="horz" wrap="square" lIns="0" tIns="12065" rIns="0" bIns="0" rtlCol="0">
            <a:spAutoFit/>
          </a:bodyPr>
          <a:lstStyle/>
          <a:p>
            <a:pPr marL="12700">
              <a:lnSpc>
                <a:spcPct val="100000"/>
              </a:lnSpc>
              <a:spcBef>
                <a:spcPts val="95"/>
              </a:spcBef>
            </a:pPr>
            <a:r>
              <a:rPr sz="1700" b="1" spc="95" dirty="0">
                <a:solidFill>
                  <a:srgbClr val="002D73"/>
                </a:solidFill>
                <a:latin typeface="Times New Roman" panose="02020603050405020304" pitchFamily="18" charset="0"/>
                <a:cs typeface="Times New Roman" panose="02020603050405020304" pitchFamily="18" charset="0"/>
              </a:rPr>
              <a:t>Summary </a:t>
            </a:r>
            <a:r>
              <a:rPr sz="1700" b="1" spc="65" dirty="0">
                <a:solidFill>
                  <a:srgbClr val="002D73"/>
                </a:solidFill>
                <a:latin typeface="Times New Roman" panose="02020603050405020304" pitchFamily="18" charset="0"/>
                <a:cs typeface="Times New Roman" panose="02020603050405020304" pitchFamily="18" charset="0"/>
              </a:rPr>
              <a:t>of </a:t>
            </a:r>
            <a:r>
              <a:rPr sz="1700" b="1" spc="60" dirty="0">
                <a:solidFill>
                  <a:srgbClr val="002D73"/>
                </a:solidFill>
                <a:latin typeface="Times New Roman" panose="02020603050405020304" pitchFamily="18" charset="0"/>
                <a:cs typeface="Times New Roman" panose="02020603050405020304" pitchFamily="18" charset="0"/>
              </a:rPr>
              <a:t>disability</a:t>
            </a:r>
            <a:r>
              <a:rPr sz="1700" b="1" spc="-75" dirty="0">
                <a:solidFill>
                  <a:srgbClr val="002D73"/>
                </a:solidFill>
                <a:latin typeface="Times New Roman" panose="02020603050405020304" pitchFamily="18" charset="0"/>
                <a:cs typeface="Times New Roman" panose="02020603050405020304" pitchFamily="18" charset="0"/>
              </a:rPr>
              <a:t> </a:t>
            </a:r>
            <a:r>
              <a:rPr sz="1700" b="1" spc="65" dirty="0">
                <a:solidFill>
                  <a:srgbClr val="002D73"/>
                </a:solidFill>
                <a:latin typeface="Times New Roman" panose="02020603050405020304" pitchFamily="18" charset="0"/>
                <a:cs typeface="Times New Roman" panose="02020603050405020304" pitchFamily="18" charset="0"/>
              </a:rPr>
              <a:t>benefits</a:t>
            </a:r>
            <a:r>
              <a:rPr lang="en-US" sz="1700" b="1" spc="65" dirty="0">
                <a:solidFill>
                  <a:srgbClr val="002D73"/>
                </a:solidFill>
                <a:latin typeface="Times New Roman" panose="02020603050405020304" pitchFamily="18" charset="0"/>
                <a:cs typeface="Times New Roman" panose="02020603050405020304" pitchFamily="18" charset="0"/>
              </a:rPr>
              <a:t> – STD &amp; LTD</a:t>
            </a:r>
            <a:endParaRPr sz="1700" dirty="0">
              <a:solidFill>
                <a:srgbClr val="002D73"/>
              </a:solidFill>
              <a:latin typeface="Times New Roman" panose="02020603050405020304" pitchFamily="18" charset="0"/>
              <a:cs typeface="Times New Roman" panose="02020603050405020304" pitchFamily="18" charset="0"/>
            </a:endParaRPr>
          </a:p>
        </p:txBody>
      </p:sp>
      <p:graphicFrame>
        <p:nvGraphicFramePr>
          <p:cNvPr id="27" name="object 30"/>
          <p:cNvGraphicFramePr>
            <a:graphicFrameLocks noGrp="1"/>
          </p:cNvGraphicFramePr>
          <p:nvPr>
            <p:extLst>
              <p:ext uri="{D42A27DB-BD31-4B8C-83A1-F6EECF244321}">
                <p14:modId xmlns:p14="http://schemas.microsoft.com/office/powerpoint/2010/main" val="4129387844"/>
              </p:ext>
            </p:extLst>
          </p:nvPr>
        </p:nvGraphicFramePr>
        <p:xfrm>
          <a:off x="1041268" y="7490660"/>
          <a:ext cx="5649804" cy="2236151"/>
        </p:xfrm>
        <a:graphic>
          <a:graphicData uri="http://schemas.openxmlformats.org/drawingml/2006/table">
            <a:tbl>
              <a:tblPr firstRow="1" bandRow="1">
                <a:tableStyleId>{2D5ABB26-0587-4C30-8999-92F81FD0307C}</a:tableStyleId>
              </a:tblPr>
              <a:tblGrid>
                <a:gridCol w="1758415">
                  <a:extLst>
                    <a:ext uri="{9D8B030D-6E8A-4147-A177-3AD203B41FA5}">
                      <a16:colId xmlns:a16="http://schemas.microsoft.com/office/drawing/2014/main" val="20000"/>
                    </a:ext>
                  </a:extLst>
                </a:gridCol>
                <a:gridCol w="1945346">
                  <a:extLst>
                    <a:ext uri="{9D8B030D-6E8A-4147-A177-3AD203B41FA5}">
                      <a16:colId xmlns:a16="http://schemas.microsoft.com/office/drawing/2014/main" val="20001"/>
                    </a:ext>
                  </a:extLst>
                </a:gridCol>
                <a:gridCol w="1946043">
                  <a:extLst>
                    <a:ext uri="{9D8B030D-6E8A-4147-A177-3AD203B41FA5}">
                      <a16:colId xmlns:a16="http://schemas.microsoft.com/office/drawing/2014/main" val="20002"/>
                    </a:ext>
                  </a:extLst>
                </a:gridCol>
              </a:tblGrid>
              <a:tr h="281178">
                <a:tc>
                  <a:txBody>
                    <a:bodyPr/>
                    <a:lstStyle/>
                    <a:p>
                      <a:pPr>
                        <a:lnSpc>
                          <a:spcPct val="100000"/>
                        </a:lnSpc>
                      </a:pPr>
                      <a:endParaRPr sz="900" dirty="0">
                        <a:latin typeface="Times New Roman"/>
                        <a:cs typeface="Times New Roman"/>
                      </a:endParaRPr>
                    </a:p>
                  </a:txBody>
                  <a:tcPr marL="0" marR="0" marT="0" marB="0">
                    <a:lnL w="6350">
                      <a:solidFill>
                        <a:srgbClr val="403F41"/>
                      </a:solidFill>
                      <a:prstDash val="solid"/>
                    </a:lnL>
                    <a:lnT w="6350">
                      <a:solidFill>
                        <a:srgbClr val="403F41"/>
                      </a:solidFill>
                      <a:prstDash val="solid"/>
                    </a:lnT>
                    <a:lnB w="6350">
                      <a:solidFill>
                        <a:srgbClr val="403F41"/>
                      </a:solidFill>
                      <a:prstDash val="solid"/>
                    </a:lnB>
                    <a:solidFill>
                      <a:srgbClr val="002D73"/>
                    </a:solidFill>
                  </a:tcPr>
                </a:tc>
                <a:tc>
                  <a:txBody>
                    <a:bodyPr/>
                    <a:lstStyle/>
                    <a:p>
                      <a:pPr marL="371475">
                        <a:lnSpc>
                          <a:spcPct val="100000"/>
                        </a:lnSpc>
                        <a:spcBef>
                          <a:spcPts val="600"/>
                        </a:spcBef>
                      </a:pPr>
                      <a:r>
                        <a:rPr sz="1000" b="1" spc="-5" dirty="0">
                          <a:solidFill>
                            <a:srgbClr val="FFFFFF"/>
                          </a:solidFill>
                          <a:latin typeface="Arial"/>
                          <a:cs typeface="Arial"/>
                        </a:rPr>
                        <a:t>Short-Term</a:t>
                      </a:r>
                      <a:r>
                        <a:rPr sz="1000" b="1" spc="-10" dirty="0">
                          <a:solidFill>
                            <a:srgbClr val="FFFFFF"/>
                          </a:solidFill>
                          <a:latin typeface="Arial"/>
                          <a:cs typeface="Arial"/>
                        </a:rPr>
                        <a:t> </a:t>
                      </a:r>
                      <a:r>
                        <a:rPr sz="1000" b="1" spc="-5" dirty="0">
                          <a:solidFill>
                            <a:srgbClr val="FFFFFF"/>
                          </a:solidFill>
                          <a:latin typeface="Arial"/>
                          <a:cs typeface="Arial"/>
                        </a:rPr>
                        <a:t>Disability</a:t>
                      </a:r>
                      <a:endParaRPr sz="1000" dirty="0">
                        <a:latin typeface="Arial"/>
                        <a:cs typeface="Arial"/>
                      </a:endParaRPr>
                    </a:p>
                  </a:txBody>
                  <a:tcPr marL="0" marR="0" marT="76200" marB="0">
                    <a:lnT w="6350">
                      <a:solidFill>
                        <a:srgbClr val="403F41"/>
                      </a:solidFill>
                      <a:prstDash val="solid"/>
                    </a:lnT>
                    <a:lnB w="6350">
                      <a:solidFill>
                        <a:srgbClr val="403F41"/>
                      </a:solidFill>
                      <a:prstDash val="solid"/>
                    </a:lnB>
                    <a:solidFill>
                      <a:srgbClr val="002D73"/>
                    </a:solidFill>
                  </a:tcPr>
                </a:tc>
                <a:tc>
                  <a:txBody>
                    <a:bodyPr/>
                    <a:lstStyle/>
                    <a:p>
                      <a:pPr marL="230504">
                        <a:lnSpc>
                          <a:spcPct val="100000"/>
                        </a:lnSpc>
                        <a:spcBef>
                          <a:spcPts val="600"/>
                        </a:spcBef>
                      </a:pPr>
                      <a:r>
                        <a:rPr sz="1000" b="1" spc="-5" dirty="0">
                          <a:solidFill>
                            <a:srgbClr val="FFFFFF"/>
                          </a:solidFill>
                          <a:latin typeface="Arial"/>
                          <a:cs typeface="Arial"/>
                        </a:rPr>
                        <a:t>Basic Long-Term</a:t>
                      </a:r>
                      <a:r>
                        <a:rPr sz="1000" b="1" spc="-10" dirty="0">
                          <a:solidFill>
                            <a:srgbClr val="FFFFFF"/>
                          </a:solidFill>
                          <a:latin typeface="Arial"/>
                          <a:cs typeface="Arial"/>
                        </a:rPr>
                        <a:t> </a:t>
                      </a:r>
                      <a:r>
                        <a:rPr sz="1000" b="1" spc="-5" dirty="0">
                          <a:solidFill>
                            <a:srgbClr val="FFFFFF"/>
                          </a:solidFill>
                          <a:latin typeface="Arial"/>
                          <a:cs typeface="Arial"/>
                        </a:rPr>
                        <a:t>Disability</a:t>
                      </a:r>
                      <a:endParaRPr sz="1000" dirty="0">
                        <a:latin typeface="Arial"/>
                        <a:cs typeface="Arial"/>
                      </a:endParaRPr>
                    </a:p>
                  </a:txBody>
                  <a:tcPr marL="0" marR="0" marT="76200" marB="0">
                    <a:lnT w="6350">
                      <a:solidFill>
                        <a:srgbClr val="403F41"/>
                      </a:solidFill>
                      <a:prstDash val="solid"/>
                    </a:lnT>
                    <a:lnB w="6350">
                      <a:solidFill>
                        <a:srgbClr val="403F41"/>
                      </a:solidFill>
                      <a:prstDash val="solid"/>
                    </a:lnB>
                    <a:solidFill>
                      <a:srgbClr val="002D73"/>
                    </a:solidFill>
                  </a:tcPr>
                </a:tc>
                <a:extLst>
                  <a:ext uri="{0D108BD9-81ED-4DB2-BD59-A6C34878D82A}">
                    <a16:rowId xmlns:a16="http://schemas.microsoft.com/office/drawing/2014/main" val="10000"/>
                  </a:ext>
                </a:extLst>
              </a:tr>
              <a:tr h="234695">
                <a:tc>
                  <a:txBody>
                    <a:bodyPr/>
                    <a:lstStyle/>
                    <a:p>
                      <a:pPr marL="67945">
                        <a:lnSpc>
                          <a:spcPct val="100000"/>
                        </a:lnSpc>
                        <a:spcBef>
                          <a:spcPts val="400"/>
                        </a:spcBef>
                      </a:pPr>
                      <a:r>
                        <a:rPr sz="1000" b="1" spc="-5" dirty="0">
                          <a:solidFill>
                            <a:srgbClr val="403F41"/>
                          </a:solidFill>
                          <a:latin typeface="Arial" panose="020B0604020202020204" pitchFamily="34" charset="0"/>
                          <a:cs typeface="Arial" panose="020B0604020202020204" pitchFamily="34" charset="0"/>
                        </a:rPr>
                        <a:t>Who</a:t>
                      </a:r>
                      <a:r>
                        <a:rPr sz="1000" b="1" spc="-10" dirty="0">
                          <a:solidFill>
                            <a:srgbClr val="403F41"/>
                          </a:solidFill>
                          <a:latin typeface="Arial" panose="020B0604020202020204" pitchFamily="34" charset="0"/>
                          <a:cs typeface="Arial" panose="020B0604020202020204" pitchFamily="34" charset="0"/>
                        </a:rPr>
                        <a:t> </a:t>
                      </a:r>
                      <a:r>
                        <a:rPr sz="1000" b="1" spc="-5" dirty="0">
                          <a:solidFill>
                            <a:srgbClr val="403F41"/>
                          </a:solidFill>
                          <a:latin typeface="Arial" panose="020B0604020202020204" pitchFamily="34" charset="0"/>
                          <a:cs typeface="Arial" panose="020B0604020202020204" pitchFamily="34" charset="0"/>
                        </a:rPr>
                        <a:t>pays</a:t>
                      </a:r>
                      <a:endParaRPr sz="1000" dirty="0">
                        <a:latin typeface="Arial" panose="020B0604020202020204" pitchFamily="34" charset="0"/>
                        <a:cs typeface="Arial" panose="020B0604020202020204" pitchFamily="34" charset="0"/>
                      </a:endParaRPr>
                    </a:p>
                  </a:txBody>
                  <a:tcPr marL="0" marR="0" marT="5080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0"/>
                        </a:spcBef>
                      </a:pPr>
                      <a:r>
                        <a:rPr lang="en-US" sz="1000" spc="-5" dirty="0">
                          <a:solidFill>
                            <a:srgbClr val="403F41"/>
                          </a:solidFill>
                          <a:latin typeface="Arial" panose="020B0604020202020204" pitchFamily="34" charset="0"/>
                          <a:cs typeface="Arial" panose="020B0604020202020204" pitchFamily="34" charset="0"/>
                        </a:rPr>
                        <a:t>Company paid</a:t>
                      </a:r>
                      <a:endParaRPr sz="1000" dirty="0">
                        <a:latin typeface="Arial" panose="020B0604020202020204" pitchFamily="34" charset="0"/>
                        <a:cs typeface="Arial" panose="020B0604020202020204" pitchFamily="34" charset="0"/>
                      </a:endParaRPr>
                    </a:p>
                  </a:txBody>
                  <a:tcPr marL="0" marR="0" marT="5588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0"/>
                        </a:spcBef>
                      </a:pPr>
                      <a:r>
                        <a:rPr lang="en-US" sz="1000" spc="-5" dirty="0">
                          <a:solidFill>
                            <a:srgbClr val="403F41"/>
                          </a:solidFill>
                          <a:latin typeface="Arial" panose="020B0604020202020204" pitchFamily="34" charset="0"/>
                          <a:cs typeface="Arial" panose="020B0604020202020204" pitchFamily="34" charset="0"/>
                        </a:rPr>
                        <a:t>Company paid</a:t>
                      </a:r>
                      <a:endParaRPr sz="1000" dirty="0">
                        <a:latin typeface="Arial" panose="020B0604020202020204" pitchFamily="34" charset="0"/>
                        <a:cs typeface="Arial" panose="020B0604020202020204" pitchFamily="34" charset="0"/>
                      </a:endParaRPr>
                    </a:p>
                  </a:txBody>
                  <a:tcPr marL="0" marR="0" marT="5588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01"/>
                  </a:ext>
                </a:extLst>
              </a:tr>
              <a:tr h="346710">
                <a:tc>
                  <a:txBody>
                    <a:bodyPr/>
                    <a:lstStyle/>
                    <a:p>
                      <a:pPr>
                        <a:lnSpc>
                          <a:spcPct val="100000"/>
                        </a:lnSpc>
                        <a:spcBef>
                          <a:spcPts val="35"/>
                        </a:spcBef>
                      </a:pPr>
                      <a:endParaRPr sz="1000" dirty="0">
                        <a:latin typeface="Arial" panose="020B0604020202020204" pitchFamily="34" charset="0"/>
                        <a:cs typeface="Arial" panose="020B0604020202020204" pitchFamily="34" charset="0"/>
                      </a:endParaRPr>
                    </a:p>
                    <a:p>
                      <a:pPr marL="67945">
                        <a:lnSpc>
                          <a:spcPct val="100000"/>
                        </a:lnSpc>
                        <a:spcBef>
                          <a:spcPts val="5"/>
                        </a:spcBef>
                      </a:pPr>
                      <a:r>
                        <a:rPr sz="1000" b="1" spc="-5" dirty="0">
                          <a:solidFill>
                            <a:srgbClr val="403F41"/>
                          </a:solidFill>
                          <a:latin typeface="Arial" panose="020B0604020202020204" pitchFamily="34" charset="0"/>
                          <a:cs typeface="Arial" panose="020B0604020202020204" pitchFamily="34" charset="0"/>
                        </a:rPr>
                        <a:t>Benefit</a:t>
                      </a:r>
                      <a:r>
                        <a:rPr sz="1000" b="1" spc="-10" dirty="0">
                          <a:solidFill>
                            <a:srgbClr val="403F41"/>
                          </a:solidFill>
                          <a:latin typeface="Arial" panose="020B0604020202020204" pitchFamily="34" charset="0"/>
                          <a:cs typeface="Arial" panose="020B0604020202020204" pitchFamily="34" charset="0"/>
                        </a:rPr>
                        <a:t> </a:t>
                      </a:r>
                      <a:r>
                        <a:rPr sz="1000" b="1" spc="-5" dirty="0">
                          <a:solidFill>
                            <a:srgbClr val="403F41"/>
                          </a:solidFill>
                          <a:latin typeface="Arial" panose="020B0604020202020204" pitchFamily="34" charset="0"/>
                          <a:cs typeface="Arial" panose="020B0604020202020204" pitchFamily="34" charset="0"/>
                        </a:rPr>
                        <a:t>provided</a:t>
                      </a:r>
                      <a:endParaRPr sz="1000" dirty="0">
                        <a:latin typeface="Arial" panose="020B0604020202020204" pitchFamily="34" charset="0"/>
                        <a:cs typeface="Arial" panose="020B0604020202020204" pitchFamily="34" charset="0"/>
                      </a:endParaRPr>
                    </a:p>
                  </a:txBody>
                  <a:tcPr marL="0" marR="0" marT="444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nSpc>
                          <a:spcPct val="100000"/>
                        </a:lnSpc>
                        <a:spcBef>
                          <a:spcPts val="15"/>
                        </a:spcBef>
                      </a:pPr>
                      <a:endParaRPr sz="1000" spc="-5" dirty="0">
                        <a:solidFill>
                          <a:srgbClr val="403F41"/>
                        </a:solidFill>
                        <a:latin typeface="Arial" panose="020B0604020202020204" pitchFamily="34" charset="0"/>
                        <a:ea typeface="+mn-ea"/>
                        <a:cs typeface="Arial" panose="020B0604020202020204" pitchFamily="34" charset="0"/>
                      </a:endParaRPr>
                    </a:p>
                    <a:p>
                      <a:pPr marL="119380">
                        <a:lnSpc>
                          <a:spcPct val="100000"/>
                        </a:lnSpc>
                        <a:spcBef>
                          <a:spcPts val="5"/>
                        </a:spcBef>
                      </a:pPr>
                      <a:r>
                        <a:rPr sz="1000" spc="-5" dirty="0">
                          <a:solidFill>
                            <a:srgbClr val="403F41"/>
                          </a:solidFill>
                          <a:latin typeface="Arial" panose="020B0604020202020204" pitchFamily="34" charset="0"/>
                          <a:ea typeface="+mn-ea"/>
                          <a:cs typeface="Arial" panose="020B0604020202020204" pitchFamily="34" charset="0"/>
                        </a:rPr>
                        <a:t>Up to </a:t>
                      </a:r>
                      <a:r>
                        <a:rPr lang="en-US" sz="1000" spc="-5" dirty="0">
                          <a:solidFill>
                            <a:srgbClr val="403F41"/>
                          </a:solidFill>
                          <a:latin typeface="Arial" panose="020B0604020202020204" pitchFamily="34" charset="0"/>
                          <a:ea typeface="+mn-ea"/>
                          <a:cs typeface="Arial" panose="020B0604020202020204" pitchFamily="34" charset="0"/>
                        </a:rPr>
                        <a:t>60</a:t>
                      </a:r>
                      <a:r>
                        <a:rPr sz="1000" spc="-5" dirty="0">
                          <a:solidFill>
                            <a:srgbClr val="403F41"/>
                          </a:solidFill>
                          <a:latin typeface="Arial" panose="020B0604020202020204" pitchFamily="34" charset="0"/>
                          <a:ea typeface="+mn-ea"/>
                          <a:cs typeface="Arial" panose="020B0604020202020204" pitchFamily="34" charset="0"/>
                        </a:rPr>
                        <a:t>% of your weekly salary</a:t>
                      </a:r>
                    </a:p>
                  </a:txBody>
                  <a:tcPr marL="0" marR="0" marT="19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nSpc>
                          <a:spcPct val="100000"/>
                        </a:lnSpc>
                        <a:spcBef>
                          <a:spcPts val="15"/>
                        </a:spcBef>
                      </a:pPr>
                      <a:endParaRPr sz="1000" spc="-5" baseline="0" dirty="0">
                        <a:solidFill>
                          <a:srgbClr val="403F41"/>
                        </a:solidFill>
                        <a:latin typeface="Arial" panose="020B0604020202020204" pitchFamily="34" charset="0"/>
                        <a:ea typeface="+mn-ea"/>
                        <a:cs typeface="Arial" panose="020B0604020202020204" pitchFamily="34" charset="0"/>
                      </a:endParaRPr>
                    </a:p>
                    <a:p>
                      <a:pPr marL="119380">
                        <a:lnSpc>
                          <a:spcPct val="100000"/>
                        </a:lnSpc>
                        <a:spcBef>
                          <a:spcPts val="5"/>
                        </a:spcBef>
                      </a:pPr>
                      <a:r>
                        <a:rPr sz="1000" spc="-5" baseline="0" dirty="0">
                          <a:solidFill>
                            <a:srgbClr val="403F41"/>
                          </a:solidFill>
                          <a:latin typeface="Arial" panose="020B0604020202020204" pitchFamily="34" charset="0"/>
                          <a:ea typeface="+mn-ea"/>
                          <a:cs typeface="Arial" panose="020B0604020202020204" pitchFamily="34" charset="0"/>
                        </a:rPr>
                        <a:t>Up to </a:t>
                      </a:r>
                      <a:r>
                        <a:rPr lang="en-US" sz="1000" spc="-5" baseline="0" dirty="0">
                          <a:solidFill>
                            <a:srgbClr val="403F41"/>
                          </a:solidFill>
                          <a:latin typeface="Arial" panose="020B0604020202020204" pitchFamily="34" charset="0"/>
                          <a:ea typeface="+mn-ea"/>
                          <a:cs typeface="Arial" panose="020B0604020202020204" pitchFamily="34" charset="0"/>
                        </a:rPr>
                        <a:t>60</a:t>
                      </a:r>
                      <a:r>
                        <a:rPr sz="1000" spc="-5" baseline="0" dirty="0">
                          <a:solidFill>
                            <a:srgbClr val="403F41"/>
                          </a:solidFill>
                          <a:latin typeface="Arial" panose="020B0604020202020204" pitchFamily="34" charset="0"/>
                          <a:ea typeface="+mn-ea"/>
                          <a:cs typeface="Arial" panose="020B0604020202020204" pitchFamily="34" charset="0"/>
                        </a:rPr>
                        <a:t>% of base monthly salary</a:t>
                      </a:r>
                    </a:p>
                  </a:txBody>
                  <a:tcPr marL="0" marR="0" marT="19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2"/>
                  </a:ext>
                </a:extLst>
              </a:tr>
              <a:tr h="234696">
                <a:tc>
                  <a:txBody>
                    <a:bodyPr/>
                    <a:lstStyle/>
                    <a:p>
                      <a:pPr marL="67945">
                        <a:lnSpc>
                          <a:spcPct val="100000"/>
                        </a:lnSpc>
                        <a:spcBef>
                          <a:spcPts val="405"/>
                        </a:spcBef>
                      </a:pPr>
                      <a:r>
                        <a:rPr sz="1000" b="1" spc="-5" dirty="0">
                          <a:solidFill>
                            <a:srgbClr val="403F41"/>
                          </a:solidFill>
                          <a:latin typeface="Arial" panose="020B0604020202020204" pitchFamily="34" charset="0"/>
                          <a:cs typeface="Arial" panose="020B0604020202020204" pitchFamily="34" charset="0"/>
                        </a:rPr>
                        <a:t>Maximum benefit</a:t>
                      </a:r>
                      <a:r>
                        <a:rPr sz="1000" b="1" spc="-10" dirty="0">
                          <a:solidFill>
                            <a:srgbClr val="403F41"/>
                          </a:solidFill>
                          <a:latin typeface="Arial" panose="020B0604020202020204" pitchFamily="34" charset="0"/>
                          <a:cs typeface="Arial" panose="020B0604020202020204" pitchFamily="34" charset="0"/>
                        </a:rPr>
                        <a:t> </a:t>
                      </a:r>
                      <a:r>
                        <a:rPr sz="1000" b="1" spc="-5" dirty="0">
                          <a:solidFill>
                            <a:srgbClr val="403F41"/>
                          </a:solidFill>
                          <a:latin typeface="Arial" panose="020B0604020202020204" pitchFamily="34" charset="0"/>
                          <a:cs typeface="Arial" panose="020B0604020202020204" pitchFamily="34" charset="0"/>
                        </a:rPr>
                        <a:t>payable</a:t>
                      </a:r>
                      <a:endParaRPr sz="1000" dirty="0">
                        <a:latin typeface="Arial" panose="020B0604020202020204" pitchFamily="34" charset="0"/>
                        <a:cs typeface="Arial" panose="020B0604020202020204" pitchFamily="34" charset="0"/>
                      </a:endParaRPr>
                    </a:p>
                  </a:txBody>
                  <a:tcPr marL="0" marR="0" marT="5143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5"/>
                        </a:spcBef>
                      </a:pPr>
                      <a:r>
                        <a:rPr sz="1000" spc="-5" dirty="0">
                          <a:solidFill>
                            <a:srgbClr val="403F41"/>
                          </a:solidFill>
                          <a:latin typeface="Arial" panose="020B0604020202020204" pitchFamily="34" charset="0"/>
                          <a:ea typeface="+mn-ea"/>
                          <a:cs typeface="Arial" panose="020B0604020202020204" pitchFamily="34" charset="0"/>
                        </a:rPr>
                        <a:t>$</a:t>
                      </a:r>
                      <a:r>
                        <a:rPr lang="en-US" sz="1000" spc="-5" dirty="0">
                          <a:solidFill>
                            <a:srgbClr val="403F41"/>
                          </a:solidFill>
                          <a:latin typeface="Arial" panose="020B0604020202020204" pitchFamily="34" charset="0"/>
                          <a:ea typeface="+mn-ea"/>
                          <a:cs typeface="Arial" panose="020B0604020202020204" pitchFamily="34" charset="0"/>
                        </a:rPr>
                        <a:t>750 </a:t>
                      </a:r>
                      <a:r>
                        <a:rPr sz="1000" spc="-5" dirty="0">
                          <a:solidFill>
                            <a:srgbClr val="403F41"/>
                          </a:solidFill>
                          <a:latin typeface="Arial" panose="020B0604020202020204" pitchFamily="34" charset="0"/>
                          <a:ea typeface="+mn-ea"/>
                          <a:cs typeface="Arial" panose="020B0604020202020204" pitchFamily="34" charset="0"/>
                        </a:rPr>
                        <a:t>per week</a:t>
                      </a:r>
                      <a:r>
                        <a:rPr lang="en-US" sz="1000" spc="-5" dirty="0">
                          <a:solidFill>
                            <a:srgbClr val="403F41"/>
                          </a:solidFill>
                          <a:latin typeface="Arial" panose="020B0604020202020204" pitchFamily="34" charset="0"/>
                          <a:ea typeface="+mn-ea"/>
                          <a:cs typeface="Arial" panose="020B0604020202020204" pitchFamily="34" charset="0"/>
                        </a:rPr>
                        <a:t> - Bargaining</a:t>
                      </a:r>
                    </a:p>
                    <a:p>
                      <a:pPr marL="119380">
                        <a:lnSpc>
                          <a:spcPct val="100000"/>
                        </a:lnSpc>
                        <a:spcBef>
                          <a:spcPts val="445"/>
                        </a:spcBef>
                      </a:pPr>
                      <a:r>
                        <a:rPr lang="en-US" sz="1000" spc="-5" dirty="0">
                          <a:solidFill>
                            <a:srgbClr val="403F41"/>
                          </a:solidFill>
                          <a:latin typeface="Arial" panose="020B0604020202020204" pitchFamily="34" charset="0"/>
                          <a:ea typeface="+mn-ea"/>
                          <a:cs typeface="Arial" panose="020B0604020202020204" pitchFamily="34" charset="0"/>
                        </a:rPr>
                        <a:t>$2,300 per week - Non-Bargaining</a:t>
                      </a:r>
                      <a:endParaRPr sz="1000" spc="-5" dirty="0">
                        <a:solidFill>
                          <a:srgbClr val="403F41"/>
                        </a:solidFill>
                        <a:latin typeface="Arial" panose="020B0604020202020204" pitchFamily="34" charset="0"/>
                        <a:ea typeface="+mn-ea"/>
                        <a:cs typeface="Arial" panose="020B0604020202020204" pitchFamily="34" charset="0"/>
                      </a:endParaRPr>
                    </a:p>
                  </a:txBody>
                  <a:tcPr marL="0" marR="0" marT="5651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5"/>
                        </a:spcBef>
                      </a:pPr>
                      <a:r>
                        <a:rPr sz="1000" spc="-5" baseline="0" dirty="0">
                          <a:solidFill>
                            <a:srgbClr val="403F41"/>
                          </a:solidFill>
                          <a:latin typeface="Arial" panose="020B0604020202020204" pitchFamily="34" charset="0"/>
                          <a:ea typeface="+mn-ea"/>
                          <a:cs typeface="Arial" panose="020B0604020202020204" pitchFamily="34" charset="0"/>
                        </a:rPr>
                        <a:t>$</a:t>
                      </a:r>
                      <a:r>
                        <a:rPr lang="en-US" sz="1000" spc="-5" baseline="0" dirty="0">
                          <a:solidFill>
                            <a:srgbClr val="403F41"/>
                          </a:solidFill>
                          <a:latin typeface="Arial" panose="020B0604020202020204" pitchFamily="34" charset="0"/>
                          <a:ea typeface="+mn-ea"/>
                          <a:cs typeface="Arial" panose="020B0604020202020204" pitchFamily="34" charset="0"/>
                        </a:rPr>
                        <a:t>10,000</a:t>
                      </a:r>
                      <a:r>
                        <a:rPr sz="1000" spc="-5" baseline="0" dirty="0">
                          <a:solidFill>
                            <a:srgbClr val="403F41"/>
                          </a:solidFill>
                          <a:latin typeface="Arial" panose="020B0604020202020204" pitchFamily="34" charset="0"/>
                          <a:ea typeface="+mn-ea"/>
                          <a:cs typeface="Arial" panose="020B0604020202020204" pitchFamily="34" charset="0"/>
                        </a:rPr>
                        <a:t> per month</a:t>
                      </a:r>
                    </a:p>
                  </a:txBody>
                  <a:tcPr marL="0" marR="0" marT="5651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03"/>
                  </a:ext>
                </a:extLst>
              </a:tr>
              <a:tr h="445008">
                <a:tc>
                  <a:txBody>
                    <a:bodyPr/>
                    <a:lstStyle/>
                    <a:p>
                      <a:pPr>
                        <a:lnSpc>
                          <a:spcPct val="100000"/>
                        </a:lnSpc>
                        <a:spcBef>
                          <a:spcPts val="20"/>
                        </a:spcBef>
                      </a:pPr>
                      <a:endParaRPr sz="1000" dirty="0">
                        <a:latin typeface="Arial" panose="020B0604020202020204" pitchFamily="34" charset="0"/>
                        <a:cs typeface="Arial" panose="020B0604020202020204" pitchFamily="34" charset="0"/>
                      </a:endParaRPr>
                    </a:p>
                    <a:p>
                      <a:pPr marL="67945">
                        <a:lnSpc>
                          <a:spcPct val="100000"/>
                        </a:lnSpc>
                      </a:pPr>
                      <a:r>
                        <a:rPr sz="1000" b="1" spc="-5" dirty="0">
                          <a:solidFill>
                            <a:srgbClr val="403F41"/>
                          </a:solidFill>
                          <a:latin typeface="Arial" panose="020B0604020202020204" pitchFamily="34" charset="0"/>
                          <a:cs typeface="Arial" panose="020B0604020202020204" pitchFamily="34" charset="0"/>
                        </a:rPr>
                        <a:t>Maximum benefit</a:t>
                      </a:r>
                      <a:r>
                        <a:rPr sz="1000" b="1" spc="-10" dirty="0">
                          <a:solidFill>
                            <a:srgbClr val="403F41"/>
                          </a:solidFill>
                          <a:latin typeface="Arial" panose="020B0604020202020204" pitchFamily="34" charset="0"/>
                          <a:cs typeface="Arial" panose="020B0604020202020204" pitchFamily="34" charset="0"/>
                        </a:rPr>
                        <a:t> </a:t>
                      </a:r>
                      <a:r>
                        <a:rPr sz="1000" b="1" spc="-5" dirty="0">
                          <a:solidFill>
                            <a:srgbClr val="403F41"/>
                          </a:solidFill>
                          <a:latin typeface="Arial" panose="020B0604020202020204" pitchFamily="34" charset="0"/>
                          <a:cs typeface="Arial" panose="020B0604020202020204" pitchFamily="34" charset="0"/>
                        </a:rPr>
                        <a:t>duration</a:t>
                      </a:r>
                      <a:endParaRPr sz="1000" dirty="0">
                        <a:latin typeface="Arial" panose="020B0604020202020204" pitchFamily="34" charset="0"/>
                        <a:cs typeface="Arial" panose="020B0604020202020204" pitchFamily="34" charset="0"/>
                      </a:endParaRPr>
                    </a:p>
                  </a:txBody>
                  <a:tcPr marL="0" marR="0" marT="254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nSpc>
                          <a:spcPct val="100000"/>
                        </a:lnSpc>
                        <a:spcBef>
                          <a:spcPts val="5"/>
                        </a:spcBef>
                      </a:pPr>
                      <a:endParaRPr sz="1000" dirty="0">
                        <a:latin typeface="Arial" panose="020B0604020202020204" pitchFamily="34" charset="0"/>
                        <a:cs typeface="Arial" panose="020B0604020202020204" pitchFamily="34" charset="0"/>
                      </a:endParaRPr>
                    </a:p>
                    <a:p>
                      <a:pPr marL="119380">
                        <a:lnSpc>
                          <a:spcPct val="100000"/>
                        </a:lnSpc>
                      </a:pPr>
                      <a:r>
                        <a:rPr lang="en-US" sz="1000" spc="-5" dirty="0">
                          <a:solidFill>
                            <a:srgbClr val="403F41"/>
                          </a:solidFill>
                          <a:latin typeface="Arial" panose="020B0604020202020204" pitchFamily="34" charset="0"/>
                          <a:ea typeface="+mn-ea"/>
                          <a:cs typeface="Arial" panose="020B0604020202020204" pitchFamily="34" charset="0"/>
                        </a:rPr>
                        <a:t>11</a:t>
                      </a:r>
                      <a:r>
                        <a:rPr sz="1000" spc="-5" dirty="0">
                          <a:solidFill>
                            <a:srgbClr val="403F41"/>
                          </a:solidFill>
                          <a:latin typeface="Arial" panose="020B0604020202020204" pitchFamily="34" charset="0"/>
                          <a:ea typeface="+mn-ea"/>
                          <a:cs typeface="Arial" panose="020B0604020202020204" pitchFamily="34" charset="0"/>
                        </a:rPr>
                        <a:t> weeks</a:t>
                      </a:r>
                    </a:p>
                  </a:txBody>
                  <a:tcPr marL="0" marR="0" marT="63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119380" marR="241300">
                        <a:lnSpc>
                          <a:spcPts val="860"/>
                        </a:lnSpc>
                        <a:spcBef>
                          <a:spcPts val="35"/>
                        </a:spcBef>
                      </a:pPr>
                      <a:r>
                        <a:rPr sz="1000" spc="-5" dirty="0">
                          <a:solidFill>
                            <a:srgbClr val="403F41"/>
                          </a:solidFill>
                          <a:latin typeface="Arial" panose="020B0604020202020204" pitchFamily="34" charset="0"/>
                          <a:cs typeface="Arial" panose="020B0604020202020204" pitchFamily="34" charset="0"/>
                        </a:rPr>
                        <a:t>Until you</a:t>
                      </a:r>
                      <a:r>
                        <a:rPr lang="en-US" sz="1000" spc="-5" dirty="0">
                          <a:solidFill>
                            <a:srgbClr val="403F41"/>
                          </a:solidFill>
                          <a:latin typeface="Arial" panose="020B0604020202020204" pitchFamily="34" charset="0"/>
                          <a:cs typeface="Arial" panose="020B0604020202020204" pitchFamily="34" charset="0"/>
                        </a:rPr>
                        <a:t> are</a:t>
                      </a:r>
                      <a:r>
                        <a:rPr sz="1000" spc="-5" dirty="0">
                          <a:solidFill>
                            <a:srgbClr val="403F41"/>
                          </a:solidFill>
                          <a:latin typeface="Arial" panose="020B0604020202020204" pitchFamily="34" charset="0"/>
                          <a:cs typeface="Arial" panose="020B0604020202020204" pitchFamily="34" charset="0"/>
                        </a:rPr>
                        <a:t> no longer considered  disabled or you reach normal  retirement age, whichever comes  first</a:t>
                      </a:r>
                      <a:endParaRPr sz="1000" dirty="0">
                        <a:latin typeface="Arial" panose="020B0604020202020204" pitchFamily="34" charset="0"/>
                        <a:cs typeface="Arial" panose="020B0604020202020204" pitchFamily="34" charset="0"/>
                      </a:endParaRPr>
                    </a:p>
                  </a:txBody>
                  <a:tcPr marL="0" marR="0" marT="444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4"/>
                  </a:ext>
                </a:extLst>
              </a:tr>
              <a:tr h="234695">
                <a:tc>
                  <a:txBody>
                    <a:bodyPr/>
                    <a:lstStyle/>
                    <a:p>
                      <a:pPr marL="67945">
                        <a:lnSpc>
                          <a:spcPct val="100000"/>
                        </a:lnSpc>
                        <a:spcBef>
                          <a:spcPts val="400"/>
                        </a:spcBef>
                      </a:pPr>
                      <a:r>
                        <a:rPr sz="1000" b="1" spc="-5" dirty="0">
                          <a:solidFill>
                            <a:srgbClr val="403F41"/>
                          </a:solidFill>
                          <a:latin typeface="Arial" panose="020B0604020202020204" pitchFamily="34" charset="0"/>
                          <a:cs typeface="Arial" panose="020B0604020202020204" pitchFamily="34" charset="0"/>
                        </a:rPr>
                        <a:t>Waiting</a:t>
                      </a:r>
                      <a:r>
                        <a:rPr sz="1000" b="1" dirty="0">
                          <a:solidFill>
                            <a:srgbClr val="403F41"/>
                          </a:solidFill>
                          <a:latin typeface="Arial" panose="020B0604020202020204" pitchFamily="34" charset="0"/>
                          <a:cs typeface="Arial" panose="020B0604020202020204" pitchFamily="34" charset="0"/>
                        </a:rPr>
                        <a:t> </a:t>
                      </a:r>
                      <a:r>
                        <a:rPr sz="1000" b="1" spc="-5" dirty="0">
                          <a:solidFill>
                            <a:srgbClr val="403F41"/>
                          </a:solidFill>
                          <a:latin typeface="Arial" panose="020B0604020202020204" pitchFamily="34" charset="0"/>
                          <a:cs typeface="Arial" panose="020B0604020202020204" pitchFamily="34" charset="0"/>
                        </a:rPr>
                        <a:t>period</a:t>
                      </a:r>
                      <a:endParaRPr sz="1000" dirty="0">
                        <a:latin typeface="Arial" panose="020B0604020202020204" pitchFamily="34" charset="0"/>
                        <a:cs typeface="Arial" panose="020B0604020202020204" pitchFamily="34" charset="0"/>
                      </a:endParaRPr>
                    </a:p>
                  </a:txBody>
                  <a:tcPr marL="0" marR="0" marT="5080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0"/>
                        </a:spcBef>
                      </a:pPr>
                      <a:r>
                        <a:rPr lang="en-US" sz="1000" spc="-5" dirty="0">
                          <a:solidFill>
                            <a:srgbClr val="403F41"/>
                          </a:solidFill>
                          <a:latin typeface="Arial" panose="020B0604020202020204" pitchFamily="34" charset="0"/>
                          <a:ea typeface="+mn-ea"/>
                          <a:cs typeface="Arial" panose="020B0604020202020204" pitchFamily="34" charset="0"/>
                        </a:rPr>
                        <a:t>14</a:t>
                      </a:r>
                      <a:r>
                        <a:rPr lang="en-US" sz="1000" spc="-5" baseline="0" dirty="0">
                          <a:solidFill>
                            <a:srgbClr val="403F41"/>
                          </a:solidFill>
                          <a:latin typeface="Arial" panose="020B0604020202020204" pitchFamily="34" charset="0"/>
                          <a:ea typeface="+mn-ea"/>
                          <a:cs typeface="Arial" panose="020B0604020202020204" pitchFamily="34" charset="0"/>
                        </a:rPr>
                        <a:t> days</a:t>
                      </a:r>
                      <a:endParaRPr sz="1000" spc="-5" dirty="0">
                        <a:solidFill>
                          <a:srgbClr val="403F41"/>
                        </a:solidFill>
                        <a:latin typeface="Arial" panose="020B0604020202020204" pitchFamily="34" charset="0"/>
                        <a:ea typeface="+mn-ea"/>
                        <a:cs typeface="Arial" panose="020B0604020202020204" pitchFamily="34" charset="0"/>
                      </a:endParaRPr>
                    </a:p>
                  </a:txBody>
                  <a:tcPr marL="0" marR="0" marT="5588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119380">
                        <a:lnSpc>
                          <a:spcPct val="100000"/>
                        </a:lnSpc>
                        <a:spcBef>
                          <a:spcPts val="440"/>
                        </a:spcBef>
                      </a:pPr>
                      <a:r>
                        <a:rPr lang="en-US" sz="1000" spc="-5" dirty="0">
                          <a:solidFill>
                            <a:srgbClr val="403F41"/>
                          </a:solidFill>
                          <a:latin typeface="Arial" panose="020B0604020202020204" pitchFamily="34" charset="0"/>
                          <a:cs typeface="Arial" panose="020B0604020202020204" pitchFamily="34" charset="0"/>
                        </a:rPr>
                        <a:t>90</a:t>
                      </a:r>
                      <a:r>
                        <a:rPr lang="en-US" sz="1000" spc="-5" baseline="0" dirty="0">
                          <a:solidFill>
                            <a:srgbClr val="403F41"/>
                          </a:solidFill>
                          <a:latin typeface="Arial" panose="020B0604020202020204" pitchFamily="34" charset="0"/>
                          <a:cs typeface="Arial" panose="020B0604020202020204" pitchFamily="34" charset="0"/>
                        </a:rPr>
                        <a:t> days</a:t>
                      </a:r>
                      <a:endParaRPr sz="1000" dirty="0">
                        <a:latin typeface="Arial" panose="020B0604020202020204" pitchFamily="34" charset="0"/>
                        <a:cs typeface="Arial" panose="020B0604020202020204" pitchFamily="34" charset="0"/>
                      </a:endParaRPr>
                    </a:p>
                  </a:txBody>
                  <a:tcPr marL="0" marR="0" marT="5588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05"/>
                  </a:ext>
                </a:extLst>
              </a:tr>
            </a:tbl>
          </a:graphicData>
        </a:graphic>
      </p:graphicFrame>
      <p:sp>
        <p:nvSpPr>
          <p:cNvPr id="28" name="object 42"/>
          <p:cNvSpPr txBox="1">
            <a:spLocks noChangeAspect="1"/>
          </p:cNvSpPr>
          <p:nvPr/>
        </p:nvSpPr>
        <p:spPr>
          <a:xfrm>
            <a:off x="4220148" y="3802872"/>
            <a:ext cx="3208846" cy="1795146"/>
          </a:xfrm>
          <a:prstGeom prst="rect">
            <a:avLst/>
          </a:prstGeom>
          <a:solidFill>
            <a:schemeClr val="accent6"/>
          </a:solidFill>
        </p:spPr>
        <p:txBody>
          <a:bodyPr vert="horz" wrap="square" lIns="0" tIns="91440" rIns="0" bIns="0" rtlCol="0">
            <a:noAutofit/>
          </a:bodyPr>
          <a:lstStyle/>
          <a:p>
            <a:pPr marL="137160" marR="5080">
              <a:lnSpc>
                <a:spcPct val="119900"/>
              </a:lnSpc>
              <a:spcBef>
                <a:spcPts val="600"/>
              </a:spcBef>
            </a:pPr>
            <a:r>
              <a:rPr lang="en-US" sz="1200" b="1" spc="-5" dirty="0">
                <a:solidFill>
                  <a:srgbClr val="FFFFFF"/>
                </a:solidFill>
                <a:latin typeface="Arial"/>
                <a:cs typeface="Arial"/>
              </a:rPr>
              <a:t>Have You Named a </a:t>
            </a:r>
          </a:p>
          <a:p>
            <a:pPr marL="137160" marR="5080">
              <a:lnSpc>
                <a:spcPct val="119900"/>
              </a:lnSpc>
              <a:spcBef>
                <a:spcPts val="105"/>
              </a:spcBef>
            </a:pPr>
            <a:r>
              <a:rPr lang="en-US" sz="1200" b="1" spc="-5" dirty="0">
                <a:solidFill>
                  <a:srgbClr val="FFFFFF"/>
                </a:solidFill>
                <a:latin typeface="Arial"/>
                <a:cs typeface="Arial"/>
              </a:rPr>
              <a:t>Beneficiary?</a:t>
            </a:r>
          </a:p>
          <a:p>
            <a:pPr marL="137160" marR="5080">
              <a:lnSpc>
                <a:spcPct val="119900"/>
              </a:lnSpc>
              <a:spcBef>
                <a:spcPts val="105"/>
              </a:spcBef>
            </a:pPr>
            <a:r>
              <a:rPr sz="900" spc="-5" dirty="0">
                <a:solidFill>
                  <a:srgbClr val="FFFFFF"/>
                </a:solidFill>
                <a:latin typeface="Arial"/>
                <a:cs typeface="Arial"/>
              </a:rPr>
              <a:t>Be sure you’ve selected </a:t>
            </a:r>
            <a:r>
              <a:rPr sz="900" dirty="0">
                <a:solidFill>
                  <a:srgbClr val="FFFFFF"/>
                </a:solidFill>
                <a:latin typeface="Arial"/>
                <a:cs typeface="Arial"/>
              </a:rPr>
              <a:t>a </a:t>
            </a:r>
            <a:r>
              <a:rPr sz="900" spc="-5" dirty="0">
                <a:solidFill>
                  <a:srgbClr val="FFFFFF"/>
                </a:solidFill>
                <a:latin typeface="Arial"/>
                <a:cs typeface="Arial"/>
              </a:rPr>
              <a:t>beneficiary </a:t>
            </a:r>
            <a:r>
              <a:rPr sz="900" dirty="0">
                <a:solidFill>
                  <a:srgbClr val="FFFFFF"/>
                </a:solidFill>
                <a:latin typeface="Arial"/>
                <a:cs typeface="Arial"/>
              </a:rPr>
              <a:t>for </a:t>
            </a:r>
            <a:r>
              <a:rPr sz="900" spc="-5" dirty="0">
                <a:solidFill>
                  <a:srgbClr val="FFFFFF"/>
                </a:solidFill>
                <a:latin typeface="Arial"/>
                <a:cs typeface="Arial"/>
              </a:rPr>
              <a:t>all </a:t>
            </a:r>
            <a:br>
              <a:rPr lang="en-US" sz="900" spc="-5" dirty="0">
                <a:solidFill>
                  <a:srgbClr val="FFFFFF"/>
                </a:solidFill>
                <a:latin typeface="Arial"/>
                <a:cs typeface="Arial"/>
              </a:rPr>
            </a:br>
            <a:r>
              <a:rPr sz="900" spc="5" dirty="0">
                <a:solidFill>
                  <a:srgbClr val="FFFFFF"/>
                </a:solidFill>
                <a:latin typeface="Arial"/>
                <a:cs typeface="Arial"/>
              </a:rPr>
              <a:t>your life </a:t>
            </a:r>
            <a:r>
              <a:rPr sz="900" spc="-5" dirty="0">
                <a:solidFill>
                  <a:srgbClr val="FFFFFF"/>
                </a:solidFill>
                <a:latin typeface="Arial"/>
                <a:cs typeface="Arial"/>
              </a:rPr>
              <a:t>and </a:t>
            </a:r>
            <a:r>
              <a:rPr sz="900" spc="5" dirty="0">
                <a:solidFill>
                  <a:srgbClr val="FFFFFF"/>
                </a:solidFill>
                <a:latin typeface="Arial"/>
                <a:cs typeface="Arial"/>
              </a:rPr>
              <a:t>accident insurance </a:t>
            </a:r>
            <a:r>
              <a:rPr sz="900" spc="10" dirty="0">
                <a:solidFill>
                  <a:srgbClr val="FFFFFF"/>
                </a:solidFill>
                <a:latin typeface="Arial"/>
                <a:cs typeface="Arial"/>
              </a:rPr>
              <a:t>policies. </a:t>
            </a:r>
            <a:r>
              <a:rPr sz="900" dirty="0">
                <a:solidFill>
                  <a:srgbClr val="FFFFFF"/>
                </a:solidFill>
                <a:latin typeface="Arial"/>
                <a:cs typeface="Arial"/>
              </a:rPr>
              <a:t>The </a:t>
            </a:r>
            <a:br>
              <a:rPr lang="en-US" sz="900" dirty="0">
                <a:solidFill>
                  <a:srgbClr val="FFFFFF"/>
                </a:solidFill>
                <a:latin typeface="Arial"/>
                <a:cs typeface="Arial"/>
              </a:rPr>
            </a:br>
            <a:r>
              <a:rPr sz="900" spc="5" dirty="0">
                <a:solidFill>
                  <a:srgbClr val="FFFFFF"/>
                </a:solidFill>
                <a:latin typeface="Arial"/>
                <a:cs typeface="Arial"/>
              </a:rPr>
              <a:t>beneficiary</a:t>
            </a:r>
            <a:r>
              <a:rPr lang="en-US" sz="900" spc="5" dirty="0">
                <a:solidFill>
                  <a:srgbClr val="FFFFFF"/>
                </a:solidFill>
                <a:latin typeface="Arial"/>
                <a:cs typeface="Arial"/>
              </a:rPr>
              <a:t> </a:t>
            </a:r>
            <a:r>
              <a:rPr sz="900" spc="5" dirty="0">
                <a:solidFill>
                  <a:srgbClr val="FFFFFF"/>
                </a:solidFill>
                <a:latin typeface="Arial"/>
                <a:cs typeface="Arial"/>
              </a:rPr>
              <a:t>will receive </a:t>
            </a:r>
            <a:r>
              <a:rPr sz="900" spc="-5" dirty="0">
                <a:solidFill>
                  <a:srgbClr val="FFFFFF"/>
                </a:solidFill>
                <a:latin typeface="Arial"/>
                <a:cs typeface="Arial"/>
              </a:rPr>
              <a:t>the </a:t>
            </a:r>
            <a:r>
              <a:rPr sz="900" spc="5" dirty="0">
                <a:solidFill>
                  <a:srgbClr val="FFFFFF"/>
                </a:solidFill>
                <a:latin typeface="Arial"/>
                <a:cs typeface="Arial"/>
              </a:rPr>
              <a:t>benefit paid by </a:t>
            </a:r>
            <a:r>
              <a:rPr sz="900" dirty="0">
                <a:solidFill>
                  <a:srgbClr val="FFFFFF"/>
                </a:solidFill>
                <a:latin typeface="Arial"/>
                <a:cs typeface="Arial"/>
              </a:rPr>
              <a:t>a  </a:t>
            </a:r>
            <a:r>
              <a:rPr sz="900" spc="5" dirty="0">
                <a:solidFill>
                  <a:srgbClr val="FFFFFF"/>
                </a:solidFill>
                <a:latin typeface="Arial"/>
                <a:cs typeface="Arial"/>
              </a:rPr>
              <a:t>policy </a:t>
            </a:r>
            <a:r>
              <a:rPr sz="900" dirty="0">
                <a:solidFill>
                  <a:srgbClr val="FFFFFF"/>
                </a:solidFill>
                <a:latin typeface="Arial"/>
                <a:cs typeface="Arial"/>
              </a:rPr>
              <a:t>in</a:t>
            </a:r>
            <a:br>
              <a:rPr lang="en-US" sz="900" dirty="0">
                <a:solidFill>
                  <a:srgbClr val="FFFFFF"/>
                </a:solidFill>
                <a:latin typeface="Arial"/>
                <a:cs typeface="Arial"/>
              </a:rPr>
            </a:br>
            <a:r>
              <a:rPr sz="900" spc="-5" dirty="0">
                <a:solidFill>
                  <a:srgbClr val="FFFFFF"/>
                </a:solidFill>
                <a:latin typeface="Arial"/>
                <a:cs typeface="Arial"/>
              </a:rPr>
              <a:t>the </a:t>
            </a:r>
            <a:r>
              <a:rPr sz="900" spc="5" dirty="0">
                <a:solidFill>
                  <a:srgbClr val="FFFFFF"/>
                </a:solidFill>
                <a:latin typeface="Arial"/>
                <a:cs typeface="Arial"/>
              </a:rPr>
              <a:t>event </a:t>
            </a:r>
            <a:r>
              <a:rPr sz="900" dirty="0">
                <a:solidFill>
                  <a:srgbClr val="FFFFFF"/>
                </a:solidFill>
                <a:latin typeface="Arial"/>
                <a:cs typeface="Arial"/>
              </a:rPr>
              <a:t>of </a:t>
            </a:r>
            <a:r>
              <a:rPr sz="900" spc="-5" dirty="0">
                <a:solidFill>
                  <a:srgbClr val="FFFFFF"/>
                </a:solidFill>
                <a:latin typeface="Arial"/>
                <a:cs typeface="Arial"/>
              </a:rPr>
              <a:t>the </a:t>
            </a:r>
            <a:r>
              <a:rPr sz="900" spc="5" dirty="0">
                <a:solidFill>
                  <a:srgbClr val="FFFFFF"/>
                </a:solidFill>
                <a:latin typeface="Arial"/>
                <a:cs typeface="Arial"/>
              </a:rPr>
              <a:t>policyholder’s </a:t>
            </a:r>
            <a:r>
              <a:rPr sz="900" spc="10" dirty="0">
                <a:solidFill>
                  <a:srgbClr val="FFFFFF"/>
                </a:solidFill>
                <a:latin typeface="Arial"/>
                <a:cs typeface="Arial"/>
              </a:rPr>
              <a:t>death.  </a:t>
            </a:r>
            <a:r>
              <a:rPr sz="900" spc="-5" dirty="0">
                <a:solidFill>
                  <a:srgbClr val="FFFFFF"/>
                </a:solidFill>
                <a:latin typeface="Arial"/>
                <a:cs typeface="Arial"/>
              </a:rPr>
              <a:t>It’s important to </a:t>
            </a:r>
            <a:br>
              <a:rPr lang="en-US" sz="900" spc="-5" dirty="0">
                <a:solidFill>
                  <a:srgbClr val="FFFFFF"/>
                </a:solidFill>
                <a:latin typeface="Arial"/>
                <a:cs typeface="Arial"/>
              </a:rPr>
            </a:br>
            <a:r>
              <a:rPr sz="900" spc="-5" dirty="0">
                <a:solidFill>
                  <a:srgbClr val="FFFFFF"/>
                </a:solidFill>
                <a:latin typeface="Arial"/>
                <a:cs typeface="Arial"/>
              </a:rPr>
              <a:t>designate </a:t>
            </a:r>
            <a:r>
              <a:rPr sz="900" dirty="0">
                <a:solidFill>
                  <a:srgbClr val="FFFFFF"/>
                </a:solidFill>
                <a:latin typeface="Arial"/>
                <a:cs typeface="Arial"/>
              </a:rPr>
              <a:t>a </a:t>
            </a:r>
            <a:r>
              <a:rPr sz="900" spc="-5" dirty="0">
                <a:solidFill>
                  <a:srgbClr val="FFFFFF"/>
                </a:solidFill>
                <a:latin typeface="Arial"/>
                <a:cs typeface="Arial"/>
              </a:rPr>
              <a:t>beneficiary and  keep that information up-to-date. </a:t>
            </a:r>
            <a:r>
              <a:rPr lang="en-US" sz="900" spc="-5" dirty="0">
                <a:solidFill>
                  <a:srgbClr val="FFFFFF"/>
                </a:solidFill>
                <a:latin typeface="Arial"/>
                <a:cs typeface="Arial"/>
              </a:rPr>
              <a:t>You can change or add your beneficiary during the open enrollment process!</a:t>
            </a:r>
            <a:endParaRPr sz="900" dirty="0">
              <a:latin typeface="Arial"/>
              <a:cs typeface="Arial"/>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671" y="4038600"/>
            <a:ext cx="575945" cy="497840"/>
          </a:xfrm>
          <a:prstGeom prst="rect">
            <a:avLst/>
          </a:prstGeom>
        </p:spPr>
      </p:pic>
      <p:sp>
        <p:nvSpPr>
          <p:cNvPr id="2" name="TextBox 1"/>
          <p:cNvSpPr txBox="1"/>
          <p:nvPr/>
        </p:nvSpPr>
        <p:spPr>
          <a:xfrm>
            <a:off x="4151885" y="5716176"/>
            <a:ext cx="3506208" cy="1675074"/>
          </a:xfrm>
          <a:prstGeom prst="rect">
            <a:avLst/>
          </a:prstGeom>
          <a:noFill/>
        </p:spPr>
        <p:txBody>
          <a:bodyPr wrap="square" rtlCol="0">
            <a:spAutoFit/>
          </a:bodyPr>
          <a:lstStyle/>
          <a:p>
            <a:pPr marL="17145">
              <a:lnSpc>
                <a:spcPct val="100000"/>
              </a:lnSpc>
              <a:spcBef>
                <a:spcPts val="1020"/>
              </a:spcBef>
            </a:pPr>
            <a:r>
              <a:rPr lang="en-US" b="1" spc="65" dirty="0">
                <a:solidFill>
                  <a:srgbClr val="002D73"/>
                </a:solidFill>
                <a:latin typeface="Times New Roman" panose="02020603050405020304" pitchFamily="18" charset="0"/>
                <a:cs typeface="Times New Roman" panose="02020603050405020304" pitchFamily="18" charset="0"/>
              </a:rPr>
              <a:t>Disability</a:t>
            </a:r>
            <a:r>
              <a:rPr lang="en-US" b="1" spc="35" dirty="0">
                <a:solidFill>
                  <a:srgbClr val="002D73"/>
                </a:solidFill>
                <a:latin typeface="Times New Roman" panose="02020603050405020304" pitchFamily="18" charset="0"/>
                <a:cs typeface="Times New Roman" panose="02020603050405020304" pitchFamily="18" charset="0"/>
              </a:rPr>
              <a:t> </a:t>
            </a:r>
            <a:r>
              <a:rPr lang="en-US" b="1" spc="75" dirty="0">
                <a:solidFill>
                  <a:srgbClr val="002D73"/>
                </a:solidFill>
                <a:latin typeface="Times New Roman" panose="02020603050405020304" pitchFamily="18" charset="0"/>
                <a:cs typeface="Times New Roman" panose="02020603050405020304" pitchFamily="18" charset="0"/>
              </a:rPr>
              <a:t>Insurance</a:t>
            </a:r>
            <a:endParaRPr lang="en-US" dirty="0">
              <a:solidFill>
                <a:srgbClr val="002D73"/>
              </a:solidFill>
              <a:latin typeface="Times New Roman" panose="02020603050405020304" pitchFamily="18" charset="0"/>
              <a:cs typeface="Times New Roman" panose="02020603050405020304" pitchFamily="18" charset="0"/>
            </a:endParaRPr>
          </a:p>
          <a:p>
            <a:pPr marL="12700" marR="5080">
              <a:lnSpc>
                <a:spcPct val="120600"/>
              </a:lnSpc>
              <a:spcBef>
                <a:spcPts val="265"/>
              </a:spcBef>
            </a:pPr>
            <a:r>
              <a:rPr lang="en-US" sz="900" spc="-5" dirty="0">
                <a:latin typeface="Arial"/>
                <a:cs typeface="Arial"/>
              </a:rPr>
              <a:t>The loss of </a:t>
            </a:r>
            <a:r>
              <a:rPr lang="en-US" sz="900" spc="-10" dirty="0">
                <a:latin typeface="Arial"/>
                <a:cs typeface="Arial"/>
              </a:rPr>
              <a:t>income </a:t>
            </a:r>
            <a:r>
              <a:rPr lang="en-US" sz="900" spc="-5" dirty="0">
                <a:latin typeface="Arial"/>
                <a:cs typeface="Arial"/>
              </a:rPr>
              <a:t>due to illness or disability can cause serious financial hardship for your </a:t>
            </a:r>
            <a:r>
              <a:rPr lang="en-US" sz="900" spc="-10" dirty="0">
                <a:latin typeface="Arial"/>
                <a:cs typeface="Arial"/>
              </a:rPr>
              <a:t>family. SNF’s</a:t>
            </a:r>
            <a:r>
              <a:rPr lang="en-US" sz="900" spc="-5" dirty="0">
                <a:solidFill>
                  <a:srgbClr val="FF00FF"/>
                </a:solidFill>
                <a:latin typeface="Arial"/>
                <a:cs typeface="Arial"/>
              </a:rPr>
              <a:t> </a:t>
            </a:r>
            <a:r>
              <a:rPr lang="en-US" sz="900" spc="-5" dirty="0">
                <a:latin typeface="Arial"/>
                <a:cs typeface="Arial"/>
              </a:rPr>
              <a:t>disability insurance programs work together to replace a portion of </a:t>
            </a:r>
            <a:r>
              <a:rPr lang="en-US" sz="900" spc="-10" dirty="0">
                <a:latin typeface="Arial"/>
                <a:cs typeface="Arial"/>
              </a:rPr>
              <a:t>your </a:t>
            </a:r>
            <a:r>
              <a:rPr lang="en-US" sz="900" spc="-5" dirty="0">
                <a:latin typeface="Arial"/>
                <a:cs typeface="Arial"/>
              </a:rPr>
              <a:t>income </a:t>
            </a:r>
            <a:r>
              <a:rPr lang="en-US" sz="900" spc="-10" dirty="0">
                <a:latin typeface="Arial"/>
                <a:cs typeface="Arial"/>
              </a:rPr>
              <a:t>when </a:t>
            </a:r>
            <a:r>
              <a:rPr lang="en-US" sz="900" spc="-5" dirty="0">
                <a:latin typeface="Arial"/>
                <a:cs typeface="Arial"/>
              </a:rPr>
              <a:t>you’re unable to </a:t>
            </a:r>
            <a:r>
              <a:rPr lang="en-US" sz="900" spc="-10" dirty="0">
                <a:latin typeface="Arial"/>
                <a:cs typeface="Arial"/>
              </a:rPr>
              <a:t>work. </a:t>
            </a:r>
            <a:r>
              <a:rPr lang="en-US" sz="900" spc="-5" dirty="0">
                <a:latin typeface="Arial"/>
                <a:cs typeface="Arial"/>
              </a:rPr>
              <a:t>The disability benefits you </a:t>
            </a:r>
            <a:r>
              <a:rPr lang="en-US" sz="900" spc="-10" dirty="0">
                <a:latin typeface="Arial"/>
                <a:cs typeface="Arial"/>
              </a:rPr>
              <a:t>receive </a:t>
            </a:r>
            <a:r>
              <a:rPr lang="en-US" sz="900" spc="-5" dirty="0">
                <a:latin typeface="Arial"/>
                <a:cs typeface="Arial"/>
              </a:rPr>
              <a:t>allow you to </a:t>
            </a:r>
            <a:r>
              <a:rPr lang="en-US" sz="900" spc="-10" dirty="0">
                <a:latin typeface="Arial"/>
                <a:cs typeface="Arial"/>
              </a:rPr>
              <a:t>continue  </a:t>
            </a:r>
            <a:r>
              <a:rPr lang="en-US" sz="900" spc="-5" dirty="0">
                <a:latin typeface="Arial"/>
                <a:cs typeface="Arial"/>
              </a:rPr>
              <a:t>paying your bills and meeting your financial obligations during this difficult</a:t>
            </a:r>
            <a:r>
              <a:rPr lang="en-US" sz="900" spc="55" dirty="0">
                <a:latin typeface="Arial"/>
                <a:cs typeface="Arial"/>
              </a:rPr>
              <a:t> </a:t>
            </a:r>
            <a:r>
              <a:rPr lang="en-US" sz="900" spc="-5" dirty="0">
                <a:latin typeface="Arial"/>
                <a:cs typeface="Arial"/>
              </a:rPr>
              <a:t>time.</a:t>
            </a:r>
          </a:p>
          <a:p>
            <a:endParaRPr lang="en-US" dirty="0"/>
          </a:p>
        </p:txBody>
      </p:sp>
      <p:sp>
        <p:nvSpPr>
          <p:cNvPr id="4" name="Slide Number Placeholder 3"/>
          <p:cNvSpPr>
            <a:spLocks noGrp="1"/>
          </p:cNvSpPr>
          <p:nvPr>
            <p:ph type="sldNum" sz="quarter" idx="7"/>
          </p:nvPr>
        </p:nvSpPr>
        <p:spPr/>
        <p:txBody>
          <a:bodyPr/>
          <a:lstStyle/>
          <a:p>
            <a:r>
              <a:rPr lang="en-US" dirty="0"/>
              <a:t>11</a:t>
            </a:r>
          </a:p>
        </p:txBody>
      </p:sp>
      <p:pic>
        <p:nvPicPr>
          <p:cNvPr id="31" name="Picture 30">
            <a:extLst>
              <a:ext uri="{FF2B5EF4-FFF2-40B4-BE49-F238E27FC236}">
                <a16:creationId xmlns:a16="http://schemas.microsoft.com/office/drawing/2014/main" id="{275937CD-9F2E-413D-BBF6-ED417610AA69}"/>
              </a:ext>
            </a:extLst>
          </p:cNvPr>
          <p:cNvPicPr>
            <a:picLocks noChangeAspect="1"/>
          </p:cNvPicPr>
          <p:nvPr/>
        </p:nvPicPr>
        <p:blipFill>
          <a:blip r:embed="rId5"/>
          <a:stretch>
            <a:fillRect/>
          </a:stretch>
        </p:blipFill>
        <p:spPr>
          <a:xfrm>
            <a:off x="2610285" y="812766"/>
            <a:ext cx="2511770" cy="738991"/>
          </a:xfrm>
          <a:prstGeom prst="rect">
            <a:avLst/>
          </a:prstGeom>
        </p:spPr>
      </p:pic>
    </p:spTree>
    <p:custDataLst>
      <p:tags r:id="rId1"/>
    </p:custDataLst>
    <p:extLst>
      <p:ext uri="{BB962C8B-B14F-4D97-AF65-F5344CB8AC3E}">
        <p14:creationId xmlns:p14="http://schemas.microsoft.com/office/powerpoint/2010/main" val="231475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k object 16"/>
          <p:cNvSpPr/>
          <p:nvPr/>
        </p:nvSpPr>
        <p:spPr>
          <a:xfrm>
            <a:off x="0" y="1699238"/>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1157807" y="252358"/>
            <a:ext cx="5395393" cy="720710"/>
          </a:xfrm>
          <a:prstGeom prst="rect">
            <a:avLst/>
          </a:prstGeom>
        </p:spPr>
        <p:txBody>
          <a:bodyPr vert="horz" wrap="square" lIns="0" tIns="12700" rIns="0" bIns="0" rtlCol="0">
            <a:spAutoFit/>
          </a:bodyPr>
          <a:lstStyle/>
          <a:p>
            <a:pPr marL="12700" algn="ctr">
              <a:lnSpc>
                <a:spcPct val="100000"/>
              </a:lnSpc>
              <a:spcBef>
                <a:spcPts val="100"/>
              </a:spcBef>
            </a:pPr>
            <a:r>
              <a:rPr sz="4600" b="1" spc="65" dirty="0">
                <a:solidFill>
                  <a:srgbClr val="002D73"/>
                </a:solidFill>
                <a:latin typeface="Times New Roman" panose="02020603050405020304" pitchFamily="18" charset="0"/>
                <a:cs typeface="Times New Roman" panose="02020603050405020304" pitchFamily="18" charset="0"/>
              </a:rPr>
              <a:t>401(k) </a:t>
            </a:r>
            <a:r>
              <a:rPr lang="en-US" sz="4600" b="1" spc="60" dirty="0">
                <a:solidFill>
                  <a:srgbClr val="002D73"/>
                </a:solidFill>
                <a:latin typeface="Times New Roman" panose="02020603050405020304" pitchFamily="18" charset="0"/>
                <a:cs typeface="Times New Roman" panose="02020603050405020304" pitchFamily="18" charset="0"/>
              </a:rPr>
              <a:t>S</a:t>
            </a:r>
            <a:r>
              <a:rPr sz="4600" b="1" spc="60" dirty="0">
                <a:solidFill>
                  <a:srgbClr val="002D73"/>
                </a:solidFill>
                <a:latin typeface="Times New Roman" panose="02020603050405020304" pitchFamily="18" charset="0"/>
                <a:cs typeface="Times New Roman" panose="02020603050405020304" pitchFamily="18" charset="0"/>
              </a:rPr>
              <a:t>avings</a:t>
            </a:r>
            <a:r>
              <a:rPr sz="4600" b="1" spc="-250" dirty="0">
                <a:solidFill>
                  <a:srgbClr val="002D73"/>
                </a:solidFill>
                <a:latin typeface="Times New Roman" panose="02020603050405020304" pitchFamily="18" charset="0"/>
                <a:cs typeface="Times New Roman" panose="02020603050405020304" pitchFamily="18" charset="0"/>
              </a:rPr>
              <a:t> </a:t>
            </a:r>
            <a:r>
              <a:rPr lang="en-US" sz="4600" b="1" spc="60" dirty="0">
                <a:solidFill>
                  <a:srgbClr val="002D73"/>
                </a:solidFill>
                <a:latin typeface="Times New Roman" panose="02020603050405020304" pitchFamily="18" charset="0"/>
                <a:cs typeface="Times New Roman" panose="02020603050405020304" pitchFamily="18" charset="0"/>
              </a:rPr>
              <a:t>P</a:t>
            </a:r>
            <a:r>
              <a:rPr sz="4600" b="1" spc="60" dirty="0">
                <a:solidFill>
                  <a:srgbClr val="002D73"/>
                </a:solidFill>
                <a:latin typeface="Times New Roman" panose="02020603050405020304" pitchFamily="18" charset="0"/>
                <a:cs typeface="Times New Roman" panose="02020603050405020304" pitchFamily="18" charset="0"/>
              </a:rPr>
              <a:t>lan</a:t>
            </a:r>
            <a:endParaRPr sz="4600" b="1" dirty="0">
              <a:solidFill>
                <a:srgbClr val="002D73"/>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4302555" y="2419481"/>
            <a:ext cx="3551443" cy="3874522"/>
          </a:xfrm>
          <a:prstGeom prst="rect">
            <a:avLst/>
          </a:prstGeom>
        </p:spPr>
        <p:txBody>
          <a:bodyPr vert="horz" wrap="square" lIns="0" tIns="127635" rIns="457200" bIns="0" rtlCol="0">
            <a:spAutoFit/>
          </a:bodyPr>
          <a:lstStyle/>
          <a:p>
            <a:pPr marL="17145">
              <a:lnSpc>
                <a:spcPct val="100000"/>
              </a:lnSpc>
            </a:pPr>
            <a:r>
              <a:rPr sz="1700" b="1" spc="75" dirty="0">
                <a:solidFill>
                  <a:srgbClr val="002D73"/>
                </a:solidFill>
                <a:latin typeface="Times New Roman" panose="02020603050405020304" pitchFamily="18" charset="0"/>
                <a:cs typeface="Times New Roman" panose="02020603050405020304" pitchFamily="18" charset="0"/>
              </a:rPr>
              <a:t>Enrolling </a:t>
            </a:r>
            <a:r>
              <a:rPr sz="1700" b="1" spc="70" dirty="0">
                <a:solidFill>
                  <a:srgbClr val="002D73"/>
                </a:solidFill>
                <a:latin typeface="Times New Roman" panose="02020603050405020304" pitchFamily="18" charset="0"/>
                <a:cs typeface="Times New Roman" panose="02020603050405020304" pitchFamily="18" charset="0"/>
              </a:rPr>
              <a:t>in </a:t>
            </a:r>
            <a:r>
              <a:rPr sz="1700" b="1" spc="75" dirty="0">
                <a:solidFill>
                  <a:srgbClr val="002D73"/>
                </a:solidFill>
                <a:latin typeface="Times New Roman" panose="02020603050405020304" pitchFamily="18" charset="0"/>
                <a:cs typeface="Times New Roman" panose="02020603050405020304" pitchFamily="18" charset="0"/>
              </a:rPr>
              <a:t>the</a:t>
            </a:r>
            <a:r>
              <a:rPr sz="1700" b="1" spc="-40" dirty="0">
                <a:solidFill>
                  <a:srgbClr val="002D73"/>
                </a:solidFill>
                <a:latin typeface="Times New Roman" panose="02020603050405020304" pitchFamily="18" charset="0"/>
                <a:cs typeface="Times New Roman" panose="02020603050405020304" pitchFamily="18" charset="0"/>
              </a:rPr>
              <a:t> </a:t>
            </a:r>
            <a:r>
              <a:rPr sz="1700" b="1" spc="75" dirty="0">
                <a:solidFill>
                  <a:srgbClr val="002D73"/>
                </a:solidFill>
                <a:latin typeface="Times New Roman" panose="02020603050405020304" pitchFamily="18" charset="0"/>
                <a:cs typeface="Times New Roman" panose="02020603050405020304" pitchFamily="18" charset="0"/>
              </a:rPr>
              <a:t>plan</a:t>
            </a:r>
            <a:endParaRPr sz="1700" dirty="0">
              <a:solidFill>
                <a:srgbClr val="002D73"/>
              </a:solidFill>
              <a:latin typeface="Times New Roman" panose="02020603050405020304" pitchFamily="18" charset="0"/>
              <a:cs typeface="Times New Roman" panose="02020603050405020304" pitchFamily="18" charset="0"/>
            </a:endParaRPr>
          </a:p>
          <a:p>
            <a:pPr marL="12700" marR="5080">
              <a:lnSpc>
                <a:spcPct val="120600"/>
              </a:lnSpc>
              <a:spcBef>
                <a:spcPts val="265"/>
              </a:spcBef>
            </a:pPr>
            <a:r>
              <a:rPr sz="1000" spc="-5" dirty="0">
                <a:latin typeface="Arial"/>
                <a:cs typeface="Arial"/>
              </a:rPr>
              <a:t>You should receive </a:t>
            </a:r>
            <a:r>
              <a:rPr lang="en-US" sz="1000" spc="-5" dirty="0">
                <a:latin typeface="Arial"/>
                <a:cs typeface="Arial"/>
              </a:rPr>
              <a:t>a </a:t>
            </a:r>
            <a:r>
              <a:rPr sz="1000" spc="-5" dirty="0">
                <a:latin typeface="Arial"/>
                <a:cs typeface="Arial"/>
              </a:rPr>
              <a:t>notification</a:t>
            </a:r>
            <a:r>
              <a:rPr lang="en-US" sz="1000" spc="-5" dirty="0">
                <a:latin typeface="Arial"/>
                <a:cs typeface="Arial"/>
              </a:rPr>
              <a:t> letter</a:t>
            </a:r>
            <a:r>
              <a:rPr sz="1000" spc="-5" dirty="0">
                <a:latin typeface="Arial"/>
                <a:cs typeface="Arial"/>
              </a:rPr>
              <a:t> once you become eligible to enroll in the 401(k) savings plan. If you don’t receive notification within 30 days of </a:t>
            </a:r>
            <a:r>
              <a:rPr lang="en-US" sz="1000" spc="-10" dirty="0">
                <a:latin typeface="Arial"/>
                <a:cs typeface="Arial"/>
              </a:rPr>
              <a:t>your eligibility</a:t>
            </a:r>
            <a:r>
              <a:rPr sz="1000" spc="-5" dirty="0">
                <a:latin typeface="Arial"/>
                <a:cs typeface="Arial"/>
              </a:rPr>
              <a:t>, please contact your </a:t>
            </a:r>
            <a:r>
              <a:rPr lang="en-US" sz="1000" spc="-5" dirty="0">
                <a:latin typeface="Arial"/>
                <a:cs typeface="Arial"/>
              </a:rPr>
              <a:t>Benefit</a:t>
            </a:r>
            <a:r>
              <a:rPr sz="1000" spc="5" dirty="0">
                <a:latin typeface="Arial"/>
                <a:cs typeface="Arial"/>
              </a:rPr>
              <a:t> </a:t>
            </a:r>
            <a:r>
              <a:rPr sz="1000" dirty="0">
                <a:latin typeface="Arial"/>
                <a:cs typeface="Arial"/>
              </a:rPr>
              <a:t>Department.</a:t>
            </a:r>
            <a:r>
              <a:rPr lang="en-US" sz="1000" dirty="0">
                <a:latin typeface="Arial"/>
                <a:cs typeface="Arial"/>
              </a:rPr>
              <a:t> </a:t>
            </a:r>
          </a:p>
          <a:p>
            <a:pPr marL="12700" marR="5080">
              <a:lnSpc>
                <a:spcPct val="120600"/>
              </a:lnSpc>
              <a:spcBef>
                <a:spcPts val="265"/>
              </a:spcBef>
            </a:pPr>
            <a:endParaRPr lang="en-US" sz="1000" dirty="0">
              <a:latin typeface="Arial"/>
              <a:cs typeface="Arial"/>
            </a:endParaRPr>
          </a:p>
          <a:p>
            <a:pPr marL="12700" marR="5080">
              <a:lnSpc>
                <a:spcPct val="120600"/>
              </a:lnSpc>
              <a:spcBef>
                <a:spcPts val="265"/>
              </a:spcBef>
            </a:pPr>
            <a:r>
              <a:rPr lang="en-US" sz="1000" dirty="0">
                <a:latin typeface="Arial"/>
                <a:cs typeface="Arial"/>
              </a:rPr>
              <a:t>To enroll, review or make changes to your investment elections, log into your account at </a:t>
            </a:r>
            <a:r>
              <a:rPr lang="en-US" sz="1000" b="1" spc="-5" dirty="0">
                <a:latin typeface="Arial" panose="020B0604020202020204" pitchFamily="34" charset="0"/>
                <a:cs typeface="Arial" panose="020B0604020202020204" pitchFamily="34" charset="0"/>
                <a:hlinkClick r:id="rId3" action="ppaction://hlinkfile"/>
              </a:rPr>
              <a:t>principal.com</a:t>
            </a:r>
            <a:r>
              <a:rPr lang="en-US" sz="1000" b="1" spc="-5" dirty="0">
                <a:latin typeface="Arial" panose="020B0604020202020204" pitchFamily="34" charset="0"/>
                <a:cs typeface="Arial" panose="020B0604020202020204" pitchFamily="34" charset="0"/>
              </a:rPr>
              <a:t> </a:t>
            </a:r>
            <a:r>
              <a:rPr lang="en-US" sz="1000" spc="-5" dirty="0">
                <a:latin typeface="Arial" panose="020B0604020202020204" pitchFamily="34" charset="0"/>
                <a:cs typeface="Arial" panose="020B0604020202020204" pitchFamily="34" charset="0"/>
              </a:rPr>
              <a:t>or give Principal a call at </a:t>
            </a:r>
            <a:r>
              <a:rPr lang="en-US" sz="1000" b="1" spc="-5" dirty="0">
                <a:latin typeface="Arial" panose="020B0604020202020204" pitchFamily="34" charset="0"/>
                <a:cs typeface="Arial" panose="020B0604020202020204" pitchFamily="34" charset="0"/>
              </a:rPr>
              <a:t>800-547-7754</a:t>
            </a:r>
            <a:r>
              <a:rPr lang="en-US" sz="1000" spc="-5" dirty="0">
                <a:latin typeface="Arial" panose="020B0604020202020204" pitchFamily="34" charset="0"/>
                <a:cs typeface="Arial" panose="020B0604020202020204" pitchFamily="34" charset="0"/>
              </a:rPr>
              <a:t> to speak with a retirement specialist.</a:t>
            </a:r>
            <a:endParaRPr lang="en-US" sz="1000" i="1" spc="10" dirty="0">
              <a:latin typeface="Arial"/>
              <a:cs typeface="Arial"/>
            </a:endParaRPr>
          </a:p>
          <a:p>
            <a:pPr marL="12700" marR="124460">
              <a:lnSpc>
                <a:spcPct val="100200"/>
              </a:lnSpc>
              <a:spcBef>
                <a:spcPts val="570"/>
              </a:spcBef>
            </a:pPr>
            <a:endParaRPr lang="en-US" sz="1000" i="1" spc="10" dirty="0">
              <a:latin typeface="Arial"/>
              <a:cs typeface="Arial"/>
            </a:endParaRPr>
          </a:p>
          <a:p>
            <a:pPr marL="12700" marR="124460">
              <a:lnSpc>
                <a:spcPct val="100200"/>
              </a:lnSpc>
              <a:spcBef>
                <a:spcPts val="570"/>
              </a:spcBef>
            </a:pPr>
            <a:r>
              <a:rPr sz="1000" i="1" spc="10" dirty="0">
                <a:latin typeface="Arial"/>
                <a:cs typeface="Arial"/>
              </a:rPr>
              <a:t>Investing involves </a:t>
            </a:r>
            <a:r>
              <a:rPr sz="1000" i="1" spc="5" dirty="0">
                <a:latin typeface="Arial"/>
                <a:cs typeface="Arial"/>
              </a:rPr>
              <a:t>risk, </a:t>
            </a:r>
            <a:r>
              <a:rPr sz="1000" i="1" spc="10" dirty="0">
                <a:latin typeface="Arial"/>
                <a:cs typeface="Arial"/>
              </a:rPr>
              <a:t>including the risk of loss. Before </a:t>
            </a:r>
            <a:r>
              <a:rPr sz="1000" i="1" spc="5" dirty="0">
                <a:latin typeface="Arial"/>
                <a:cs typeface="Arial"/>
              </a:rPr>
              <a:t>investing, </a:t>
            </a:r>
            <a:r>
              <a:rPr sz="1000" i="1" spc="10" dirty="0">
                <a:latin typeface="Arial"/>
                <a:cs typeface="Arial"/>
              </a:rPr>
              <a:t>carefully  consider </a:t>
            </a:r>
            <a:r>
              <a:rPr sz="1000" i="1" spc="15" dirty="0">
                <a:latin typeface="Arial"/>
                <a:cs typeface="Arial"/>
              </a:rPr>
              <a:t>the </a:t>
            </a:r>
            <a:r>
              <a:rPr sz="1000" i="1" spc="10" dirty="0">
                <a:latin typeface="Arial"/>
                <a:cs typeface="Arial"/>
              </a:rPr>
              <a:t>funds</a:t>
            </a:r>
            <a:r>
              <a:rPr sz="1000" i="1" spc="10" dirty="0">
                <a:latin typeface="Cambria"/>
                <a:cs typeface="Cambria"/>
              </a:rPr>
              <a:t>’ </a:t>
            </a:r>
            <a:r>
              <a:rPr sz="1000" i="1" spc="10" dirty="0">
                <a:latin typeface="Arial"/>
                <a:cs typeface="Arial"/>
              </a:rPr>
              <a:t>or investment options</a:t>
            </a:r>
            <a:r>
              <a:rPr sz="1000" i="1" spc="10" dirty="0">
                <a:latin typeface="Cambria"/>
                <a:cs typeface="Cambria"/>
              </a:rPr>
              <a:t>’ </a:t>
            </a:r>
            <a:r>
              <a:rPr sz="1000" i="1" spc="10" dirty="0">
                <a:latin typeface="Arial"/>
                <a:cs typeface="Arial"/>
              </a:rPr>
              <a:t>objectives, </a:t>
            </a:r>
            <a:r>
              <a:rPr sz="1000" i="1" spc="5" dirty="0">
                <a:latin typeface="Arial"/>
                <a:cs typeface="Arial"/>
              </a:rPr>
              <a:t>risks, </a:t>
            </a:r>
            <a:r>
              <a:rPr sz="1000" i="1" spc="10" dirty="0">
                <a:latin typeface="Arial"/>
                <a:cs typeface="Arial"/>
              </a:rPr>
              <a:t>charges, and expenses. Call</a:t>
            </a:r>
            <a:r>
              <a:rPr lang="en-US" sz="1000" i="1" spc="10" dirty="0">
                <a:latin typeface="Arial"/>
                <a:cs typeface="Arial"/>
              </a:rPr>
              <a:t> 800-547-7754</a:t>
            </a:r>
            <a:r>
              <a:rPr sz="1000" i="1" spc="15" dirty="0">
                <a:solidFill>
                  <a:srgbClr val="FF00FF"/>
                </a:solidFill>
                <a:latin typeface="Arial"/>
                <a:cs typeface="Arial"/>
              </a:rPr>
              <a:t> </a:t>
            </a:r>
            <a:r>
              <a:rPr sz="1000" i="1" spc="5" dirty="0">
                <a:latin typeface="Arial"/>
                <a:cs typeface="Arial"/>
              </a:rPr>
              <a:t>for </a:t>
            </a:r>
            <a:r>
              <a:rPr sz="1000" i="1" spc="15" dirty="0">
                <a:latin typeface="Arial"/>
                <a:cs typeface="Arial"/>
              </a:rPr>
              <a:t>a </a:t>
            </a:r>
            <a:r>
              <a:rPr sz="1000" i="1" spc="10" dirty="0">
                <a:latin typeface="Arial"/>
                <a:cs typeface="Arial"/>
              </a:rPr>
              <a:t>prospectus </a:t>
            </a:r>
            <a:r>
              <a:rPr sz="1000" i="1" spc="15" dirty="0">
                <a:latin typeface="Arial"/>
                <a:cs typeface="Arial"/>
              </a:rPr>
              <a:t>and, </a:t>
            </a:r>
            <a:r>
              <a:rPr sz="1000" i="1" spc="5" dirty="0">
                <a:latin typeface="Arial"/>
                <a:cs typeface="Arial"/>
              </a:rPr>
              <a:t>if </a:t>
            </a:r>
            <a:r>
              <a:rPr sz="1000" i="1" spc="10" dirty="0">
                <a:latin typeface="Arial"/>
                <a:cs typeface="Arial"/>
              </a:rPr>
              <a:t>available, </a:t>
            </a:r>
            <a:r>
              <a:rPr sz="1000" i="1" spc="15" dirty="0">
                <a:latin typeface="Arial"/>
                <a:cs typeface="Arial"/>
              </a:rPr>
              <a:t>a summary </a:t>
            </a:r>
            <a:r>
              <a:rPr sz="1000" i="1" spc="10" dirty="0">
                <a:latin typeface="Arial"/>
                <a:cs typeface="Arial"/>
              </a:rPr>
              <a:t>prospectus, or </a:t>
            </a:r>
            <a:r>
              <a:rPr sz="1000" i="1" spc="15" dirty="0">
                <a:latin typeface="Arial"/>
                <a:cs typeface="Arial"/>
              </a:rPr>
              <a:t>an </a:t>
            </a:r>
            <a:r>
              <a:rPr sz="1000" i="1" spc="5" dirty="0">
                <a:latin typeface="Arial"/>
                <a:cs typeface="Arial"/>
              </a:rPr>
              <a:t>offering </a:t>
            </a:r>
            <a:r>
              <a:rPr sz="1000" i="1" spc="10" dirty="0">
                <a:latin typeface="Arial"/>
                <a:cs typeface="Arial"/>
              </a:rPr>
              <a:t>circular containing this </a:t>
            </a:r>
            <a:r>
              <a:rPr sz="1000" i="1" spc="15" dirty="0">
                <a:latin typeface="Arial"/>
                <a:cs typeface="Arial"/>
              </a:rPr>
              <a:t>and </a:t>
            </a:r>
            <a:r>
              <a:rPr sz="1000" i="1" spc="10" dirty="0">
                <a:latin typeface="Arial"/>
                <a:cs typeface="Arial"/>
              </a:rPr>
              <a:t>other </a:t>
            </a:r>
            <a:r>
              <a:rPr sz="1000" i="1" spc="5" dirty="0">
                <a:latin typeface="Arial"/>
                <a:cs typeface="Arial"/>
              </a:rPr>
              <a:t>information</a:t>
            </a:r>
            <a:r>
              <a:rPr sz="1000" i="1" spc="5" dirty="0">
                <a:solidFill>
                  <a:srgbClr val="403F41"/>
                </a:solidFill>
                <a:latin typeface="Arial"/>
                <a:cs typeface="Arial"/>
              </a:rPr>
              <a:t>.</a:t>
            </a:r>
            <a:endParaRPr sz="1000" dirty="0">
              <a:latin typeface="Arial"/>
              <a:cs typeface="Arial"/>
            </a:endParaRPr>
          </a:p>
          <a:p>
            <a:pPr marL="12700">
              <a:lnSpc>
                <a:spcPct val="100000"/>
              </a:lnSpc>
              <a:spcBef>
                <a:spcPts val="600"/>
              </a:spcBef>
            </a:pPr>
            <a:r>
              <a:rPr sz="1000" i="1" spc="30" dirty="0">
                <a:solidFill>
                  <a:srgbClr val="403F41"/>
                </a:solidFill>
                <a:latin typeface="Arial"/>
                <a:cs typeface="Arial"/>
              </a:rPr>
              <a:t>Please read </a:t>
            </a:r>
            <a:r>
              <a:rPr sz="1000" i="1" spc="35" dirty="0">
                <a:solidFill>
                  <a:srgbClr val="403F41"/>
                </a:solidFill>
                <a:latin typeface="Arial"/>
                <a:cs typeface="Arial"/>
              </a:rPr>
              <a:t>them</a:t>
            </a:r>
            <a:r>
              <a:rPr sz="1000" i="1" spc="-135" dirty="0">
                <a:solidFill>
                  <a:srgbClr val="403F41"/>
                </a:solidFill>
                <a:latin typeface="Arial"/>
                <a:cs typeface="Arial"/>
              </a:rPr>
              <a:t> </a:t>
            </a:r>
            <a:r>
              <a:rPr sz="1000" i="1" spc="25" dirty="0">
                <a:solidFill>
                  <a:srgbClr val="403F41"/>
                </a:solidFill>
                <a:latin typeface="Arial"/>
                <a:cs typeface="Arial"/>
              </a:rPr>
              <a:t>carefully.</a:t>
            </a:r>
            <a:endParaRPr lang="en-US" sz="1000" i="1" spc="25" dirty="0">
              <a:solidFill>
                <a:srgbClr val="403F41"/>
              </a:solidFill>
              <a:latin typeface="Arial"/>
              <a:cs typeface="Arial"/>
            </a:endParaRPr>
          </a:p>
          <a:p>
            <a:pPr marL="12700">
              <a:lnSpc>
                <a:spcPct val="100000"/>
              </a:lnSpc>
              <a:spcBef>
                <a:spcPts val="600"/>
              </a:spcBef>
            </a:pPr>
            <a:r>
              <a:rPr lang="en-US" sz="1000" i="1" spc="25" dirty="0">
                <a:solidFill>
                  <a:srgbClr val="403F41"/>
                </a:solidFill>
                <a:latin typeface="Arial"/>
                <a:cs typeface="Arial"/>
              </a:rPr>
              <a:t>*Based on IRS limits</a:t>
            </a:r>
            <a:endParaRPr sz="1000" dirty="0">
              <a:latin typeface="Arial"/>
              <a:cs typeface="Arial"/>
            </a:endParaRPr>
          </a:p>
        </p:txBody>
      </p:sp>
      <p:sp>
        <p:nvSpPr>
          <p:cNvPr id="15" name="object 15"/>
          <p:cNvSpPr txBox="1">
            <a:spLocks noChangeAspect="1"/>
          </p:cNvSpPr>
          <p:nvPr/>
        </p:nvSpPr>
        <p:spPr>
          <a:xfrm>
            <a:off x="4272379" y="6473000"/>
            <a:ext cx="3149594" cy="1155774"/>
          </a:xfrm>
          <a:prstGeom prst="rect">
            <a:avLst/>
          </a:prstGeom>
          <a:solidFill>
            <a:schemeClr val="accent6"/>
          </a:solidFill>
        </p:spPr>
        <p:txBody>
          <a:bodyPr vert="horz" wrap="square" lIns="0" tIns="91440" rIns="0" bIns="0" rtlCol="0">
            <a:noAutofit/>
          </a:bodyPr>
          <a:lstStyle/>
          <a:p>
            <a:pPr marL="137160" marR="5080">
              <a:lnSpc>
                <a:spcPct val="120000"/>
              </a:lnSpc>
              <a:spcBef>
                <a:spcPts val="105"/>
              </a:spcBef>
            </a:pPr>
            <a:r>
              <a:rPr lang="en-US" sz="1200" b="1" spc="-5" dirty="0">
                <a:solidFill>
                  <a:srgbClr val="FFFFFF"/>
                </a:solidFill>
                <a:latin typeface="Arial"/>
                <a:cs typeface="Arial"/>
              </a:rPr>
              <a:t>It’s always the right time.</a:t>
            </a:r>
          </a:p>
          <a:p>
            <a:pPr marL="137160" marR="5080">
              <a:lnSpc>
                <a:spcPct val="120000"/>
              </a:lnSpc>
              <a:spcBef>
                <a:spcPts val="105"/>
              </a:spcBef>
            </a:pPr>
            <a:r>
              <a:rPr sz="850" spc="-5" dirty="0">
                <a:solidFill>
                  <a:srgbClr val="FFFFFF"/>
                </a:solidFill>
                <a:latin typeface="Arial"/>
                <a:cs typeface="Arial"/>
              </a:rPr>
              <a:t>Saving for retirement </a:t>
            </a:r>
            <a:r>
              <a:rPr sz="850" dirty="0">
                <a:solidFill>
                  <a:srgbClr val="FFFFFF"/>
                </a:solidFill>
                <a:latin typeface="Arial"/>
                <a:cs typeface="Arial"/>
              </a:rPr>
              <a:t>is </a:t>
            </a:r>
            <a:r>
              <a:rPr sz="850" spc="-5" dirty="0">
                <a:solidFill>
                  <a:srgbClr val="FFFFFF"/>
                </a:solidFill>
                <a:latin typeface="Arial"/>
                <a:cs typeface="Arial"/>
              </a:rPr>
              <a:t>important for your</a:t>
            </a:r>
            <a:br>
              <a:rPr lang="en-US" sz="850" spc="-5" dirty="0">
                <a:solidFill>
                  <a:srgbClr val="FFFFFF"/>
                </a:solidFill>
                <a:latin typeface="Arial"/>
                <a:cs typeface="Arial"/>
              </a:rPr>
            </a:br>
            <a:r>
              <a:rPr sz="850" spc="-5" dirty="0">
                <a:solidFill>
                  <a:srgbClr val="FFFFFF"/>
                </a:solidFill>
                <a:latin typeface="Arial"/>
                <a:cs typeface="Arial"/>
              </a:rPr>
              <a:t>financial future, whether you are retiring soon</a:t>
            </a:r>
            <a:br>
              <a:rPr lang="en-US" sz="850" spc="-5" dirty="0">
                <a:solidFill>
                  <a:srgbClr val="FFFFFF"/>
                </a:solidFill>
                <a:latin typeface="Arial"/>
                <a:cs typeface="Arial"/>
              </a:rPr>
            </a:br>
            <a:r>
              <a:rPr sz="850" spc="-5" dirty="0">
                <a:solidFill>
                  <a:srgbClr val="FFFFFF"/>
                </a:solidFill>
                <a:latin typeface="Arial"/>
                <a:cs typeface="Arial"/>
              </a:rPr>
              <a:t>or years </a:t>
            </a:r>
            <a:r>
              <a:rPr sz="850" dirty="0">
                <a:solidFill>
                  <a:srgbClr val="FFFFFF"/>
                </a:solidFill>
                <a:latin typeface="Arial"/>
                <a:cs typeface="Arial"/>
              </a:rPr>
              <a:t>from </a:t>
            </a:r>
            <a:r>
              <a:rPr sz="850" spc="-5" dirty="0">
                <a:solidFill>
                  <a:srgbClr val="FFFFFF"/>
                </a:solidFill>
                <a:latin typeface="Arial"/>
                <a:cs typeface="Arial"/>
              </a:rPr>
              <a:t>now. Your 401(k) </a:t>
            </a:r>
            <a:r>
              <a:rPr sz="850" dirty="0">
                <a:solidFill>
                  <a:srgbClr val="FFFFFF"/>
                </a:solidFill>
                <a:latin typeface="Arial"/>
                <a:cs typeface="Arial"/>
              </a:rPr>
              <a:t>savings </a:t>
            </a:r>
            <a:r>
              <a:rPr sz="850" spc="-5" dirty="0">
                <a:solidFill>
                  <a:srgbClr val="FFFFFF"/>
                </a:solidFill>
                <a:latin typeface="Arial"/>
                <a:cs typeface="Arial"/>
              </a:rPr>
              <a:t>plan </a:t>
            </a:r>
            <a:br>
              <a:rPr lang="en-US" sz="850" spc="-5" dirty="0">
                <a:solidFill>
                  <a:srgbClr val="FFFFFF"/>
                </a:solidFill>
                <a:latin typeface="Arial"/>
                <a:cs typeface="Arial"/>
              </a:rPr>
            </a:br>
            <a:r>
              <a:rPr sz="850" spc="-5" dirty="0">
                <a:solidFill>
                  <a:srgbClr val="FFFFFF"/>
                </a:solidFill>
                <a:latin typeface="Arial"/>
                <a:cs typeface="Arial"/>
              </a:rPr>
              <a:t>is  designed </a:t>
            </a:r>
            <a:r>
              <a:rPr sz="850" dirty="0">
                <a:solidFill>
                  <a:srgbClr val="FFFFFF"/>
                </a:solidFill>
                <a:latin typeface="Arial"/>
                <a:cs typeface="Arial"/>
              </a:rPr>
              <a:t>to </a:t>
            </a:r>
            <a:r>
              <a:rPr sz="850" spc="-5" dirty="0">
                <a:solidFill>
                  <a:srgbClr val="FFFFFF"/>
                </a:solidFill>
                <a:latin typeface="Arial"/>
                <a:cs typeface="Arial"/>
              </a:rPr>
              <a:t>assist </a:t>
            </a:r>
            <a:r>
              <a:rPr sz="850" spc="-10" dirty="0">
                <a:solidFill>
                  <a:srgbClr val="FFFFFF"/>
                </a:solidFill>
                <a:latin typeface="Arial"/>
                <a:cs typeface="Arial"/>
              </a:rPr>
              <a:t>you </a:t>
            </a:r>
            <a:r>
              <a:rPr sz="850" spc="-5" dirty="0">
                <a:solidFill>
                  <a:srgbClr val="FFFFFF"/>
                </a:solidFill>
                <a:latin typeface="Arial"/>
                <a:cs typeface="Arial"/>
              </a:rPr>
              <a:t>in </a:t>
            </a:r>
            <a:r>
              <a:rPr sz="850" dirty="0">
                <a:solidFill>
                  <a:srgbClr val="FFFFFF"/>
                </a:solidFill>
                <a:latin typeface="Arial"/>
                <a:cs typeface="Arial"/>
              </a:rPr>
              <a:t>meeting </a:t>
            </a:r>
            <a:r>
              <a:rPr sz="850" spc="-10" dirty="0">
                <a:solidFill>
                  <a:srgbClr val="FFFFFF"/>
                </a:solidFill>
                <a:latin typeface="Arial"/>
                <a:cs typeface="Arial"/>
              </a:rPr>
              <a:t>your </a:t>
            </a:r>
            <a:r>
              <a:rPr sz="850" spc="-5" dirty="0">
                <a:solidFill>
                  <a:srgbClr val="FFFFFF"/>
                </a:solidFill>
                <a:latin typeface="Arial"/>
                <a:cs typeface="Arial"/>
              </a:rPr>
              <a:t>retirement</a:t>
            </a:r>
            <a:r>
              <a:rPr sz="850" spc="-10" dirty="0">
                <a:solidFill>
                  <a:srgbClr val="FFFFFF"/>
                </a:solidFill>
                <a:latin typeface="Arial"/>
                <a:cs typeface="Arial"/>
              </a:rPr>
              <a:t> </a:t>
            </a:r>
            <a:r>
              <a:rPr sz="850" spc="-5" dirty="0">
                <a:solidFill>
                  <a:srgbClr val="FFFFFF"/>
                </a:solidFill>
                <a:latin typeface="Arial"/>
                <a:cs typeface="Arial"/>
              </a:rPr>
              <a:t>goals.</a:t>
            </a:r>
            <a:endParaRPr sz="850" dirty="0">
              <a:latin typeface="Arial"/>
              <a:cs typeface="Aria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4110" y="6580513"/>
            <a:ext cx="485775" cy="485775"/>
          </a:xfrm>
          <a:prstGeom prst="rect">
            <a:avLst/>
          </a:prstGeom>
        </p:spPr>
      </p:pic>
      <p:sp>
        <p:nvSpPr>
          <p:cNvPr id="6" name="Slide Number Placeholder 5"/>
          <p:cNvSpPr>
            <a:spLocks noGrp="1"/>
          </p:cNvSpPr>
          <p:nvPr>
            <p:ph type="sldNum" sz="quarter" idx="7"/>
          </p:nvPr>
        </p:nvSpPr>
        <p:spPr/>
        <p:txBody>
          <a:bodyPr/>
          <a:lstStyle/>
          <a:p>
            <a:r>
              <a:rPr lang="en-US" dirty="0"/>
              <a:t>12</a:t>
            </a:r>
          </a:p>
        </p:txBody>
      </p:sp>
      <p:sp>
        <p:nvSpPr>
          <p:cNvPr id="10" name="TextBox 9"/>
          <p:cNvSpPr txBox="1"/>
          <p:nvPr/>
        </p:nvSpPr>
        <p:spPr>
          <a:xfrm>
            <a:off x="-1518" y="2248320"/>
            <a:ext cx="4057774" cy="5835187"/>
          </a:xfrm>
          <a:prstGeom prst="rect">
            <a:avLst/>
          </a:prstGeom>
          <a:noFill/>
        </p:spPr>
        <p:txBody>
          <a:bodyPr wrap="square" lIns="457200" rtlCol="0">
            <a:spAutoFit/>
          </a:bodyPr>
          <a:lstStyle/>
          <a:p>
            <a:pPr marL="17145" lvl="0"/>
            <a:endParaRPr lang="en-US" sz="1700" b="1" kern="0" spc="60" dirty="0">
              <a:solidFill>
                <a:srgbClr val="704467"/>
              </a:solidFill>
              <a:latin typeface="Times New Roman" panose="02020603050405020304" pitchFamily="18" charset="0"/>
              <a:cs typeface="Times New Roman" panose="02020603050405020304" pitchFamily="18" charset="0"/>
            </a:endParaRPr>
          </a:p>
          <a:p>
            <a:pPr marL="17145" lvl="0"/>
            <a:r>
              <a:rPr lang="en-US" sz="1700" b="1" kern="0" spc="60" dirty="0">
                <a:solidFill>
                  <a:srgbClr val="002D73"/>
                </a:solidFill>
                <a:latin typeface="Times New Roman" panose="02020603050405020304" pitchFamily="18" charset="0"/>
                <a:cs typeface="Times New Roman" panose="02020603050405020304" pitchFamily="18" charset="0"/>
              </a:rPr>
              <a:t>Eligibility</a:t>
            </a:r>
            <a:endParaRPr lang="en-US" sz="1700" kern="0" dirty="0">
              <a:solidFill>
                <a:srgbClr val="002D73"/>
              </a:solidFill>
              <a:latin typeface="Times New Roman" panose="02020603050405020304" pitchFamily="18" charset="0"/>
              <a:cs typeface="Times New Roman" panose="02020603050405020304" pitchFamily="18" charset="0"/>
            </a:endParaRPr>
          </a:p>
          <a:p>
            <a:pPr marL="12700" marR="93345" lvl="0" indent="-635">
              <a:lnSpc>
                <a:spcPct val="120600"/>
              </a:lnSpc>
              <a:spcBef>
                <a:spcPts val="265"/>
              </a:spcBef>
            </a:pPr>
            <a:r>
              <a:rPr lang="en-US" sz="1000" kern="0" spc="-5" dirty="0">
                <a:solidFill>
                  <a:sysClr val="windowText" lastClr="000000"/>
                </a:solidFill>
                <a:latin typeface="Arial" panose="020B0604020202020204" pitchFamily="34" charset="0"/>
                <a:cs typeface="Arial" panose="020B0604020202020204" pitchFamily="34" charset="0"/>
              </a:rPr>
              <a:t>You are eligible to participate if you are at least 21 years of </a:t>
            </a:r>
            <a:r>
              <a:rPr lang="en-US" sz="1000" kern="0" spc="-10" dirty="0">
                <a:solidFill>
                  <a:sysClr val="windowText" lastClr="000000"/>
                </a:solidFill>
                <a:latin typeface="Arial" panose="020B0604020202020204" pitchFamily="34" charset="0"/>
                <a:cs typeface="Arial" panose="020B0604020202020204" pitchFamily="34" charset="0"/>
              </a:rPr>
              <a:t>age </a:t>
            </a:r>
            <a:r>
              <a:rPr lang="en-US" sz="1000" kern="0" spc="-5" dirty="0">
                <a:solidFill>
                  <a:sysClr val="windowText" lastClr="000000"/>
                </a:solidFill>
                <a:latin typeface="Arial" panose="020B0604020202020204" pitchFamily="34" charset="0"/>
                <a:cs typeface="Arial" panose="020B0604020202020204" pitchFamily="34" charset="0"/>
              </a:rPr>
              <a:t>and are a full-time or </a:t>
            </a:r>
            <a:r>
              <a:rPr lang="en-US" sz="1000" kern="0" spc="-10" dirty="0">
                <a:solidFill>
                  <a:sysClr val="windowText" lastClr="000000"/>
                </a:solidFill>
                <a:latin typeface="Arial" panose="020B0604020202020204" pitchFamily="34" charset="0"/>
                <a:cs typeface="Arial" panose="020B0604020202020204" pitchFamily="34" charset="0"/>
              </a:rPr>
              <a:t>part-time</a:t>
            </a:r>
            <a:r>
              <a:rPr lang="en-US" sz="1000" kern="0" dirty="0">
                <a:solidFill>
                  <a:sysClr val="windowText" lastClr="000000"/>
                </a:solidFill>
                <a:latin typeface="Arial" panose="020B0604020202020204" pitchFamily="34" charset="0"/>
                <a:cs typeface="Arial" panose="020B0604020202020204" pitchFamily="34" charset="0"/>
              </a:rPr>
              <a:t> </a:t>
            </a:r>
            <a:r>
              <a:rPr lang="en-US" sz="1000" kern="0" spc="-5" dirty="0">
                <a:solidFill>
                  <a:sysClr val="windowText" lastClr="000000"/>
                </a:solidFill>
                <a:latin typeface="Arial" panose="020B0604020202020204" pitchFamily="34" charset="0"/>
                <a:cs typeface="Arial" panose="020B0604020202020204" pitchFamily="34" charset="0"/>
              </a:rPr>
              <a:t>employee and have been with the company for 6 months. </a:t>
            </a:r>
            <a:endParaRPr lang="en-US" sz="1000" dirty="0">
              <a:solidFill>
                <a:prstClr val="black"/>
              </a:solidFill>
            </a:endParaRPr>
          </a:p>
          <a:p>
            <a:pPr marL="17145" lvl="0"/>
            <a:endParaRPr lang="en-US" sz="900" b="1" kern="0" spc="90" dirty="0">
              <a:solidFill>
                <a:srgbClr val="704467"/>
              </a:solidFill>
              <a:latin typeface="Arial" panose="020B0604020202020204" pitchFamily="34" charset="0"/>
              <a:cs typeface="Arial" panose="020B0604020202020204" pitchFamily="34" charset="0"/>
            </a:endParaRPr>
          </a:p>
          <a:p>
            <a:pPr marL="17145" lvl="0"/>
            <a:r>
              <a:rPr lang="en-US" sz="1700" b="1" kern="0" spc="90" dirty="0">
                <a:solidFill>
                  <a:srgbClr val="002D73"/>
                </a:solidFill>
                <a:latin typeface="Times New Roman" panose="02020603050405020304" pitchFamily="18" charset="0"/>
                <a:cs typeface="Times New Roman" panose="02020603050405020304" pitchFamily="18" charset="0"/>
              </a:rPr>
              <a:t>Your</a:t>
            </a:r>
            <a:r>
              <a:rPr lang="en-US" sz="1700" b="1" kern="0" spc="35" dirty="0">
                <a:solidFill>
                  <a:srgbClr val="002D73"/>
                </a:solidFill>
                <a:latin typeface="Times New Roman" panose="02020603050405020304" pitchFamily="18" charset="0"/>
                <a:cs typeface="Times New Roman" panose="02020603050405020304" pitchFamily="18" charset="0"/>
              </a:rPr>
              <a:t> </a:t>
            </a:r>
            <a:r>
              <a:rPr lang="en-US" sz="1700" b="1" kern="0" spc="70" dirty="0">
                <a:solidFill>
                  <a:srgbClr val="002D73"/>
                </a:solidFill>
                <a:latin typeface="Times New Roman" panose="02020603050405020304" pitchFamily="18" charset="0"/>
                <a:cs typeface="Times New Roman" panose="02020603050405020304" pitchFamily="18" charset="0"/>
              </a:rPr>
              <a:t>contributions</a:t>
            </a:r>
            <a:endParaRPr lang="en-US" sz="1700" kern="0" dirty="0">
              <a:solidFill>
                <a:srgbClr val="002D73"/>
              </a:solidFill>
              <a:latin typeface="Times New Roman" panose="02020603050405020304" pitchFamily="18" charset="0"/>
              <a:cs typeface="Times New Roman" panose="02020603050405020304" pitchFamily="18" charset="0"/>
            </a:endParaRPr>
          </a:p>
          <a:p>
            <a:pPr marL="12700" marR="36830" lvl="0" algn="just">
              <a:lnSpc>
                <a:spcPct val="120600"/>
              </a:lnSpc>
              <a:spcBef>
                <a:spcPts val="265"/>
              </a:spcBef>
            </a:pPr>
            <a:r>
              <a:rPr lang="en-US" sz="1000" kern="0" spc="-5" dirty="0">
                <a:latin typeface="Arial" panose="020B0604020202020204" pitchFamily="34" charset="0"/>
                <a:cs typeface="Arial" panose="020B0604020202020204" pitchFamily="34" charset="0"/>
              </a:rPr>
              <a:t>You can contribute to your 401(k) with before-tax money using traditional contributions. These contributions count toward the IRS maximum of $23,500 in 2025*.</a:t>
            </a:r>
          </a:p>
          <a:p>
            <a:pPr marL="12700" marR="151130" lvl="0">
              <a:lnSpc>
                <a:spcPct val="120600"/>
              </a:lnSpc>
              <a:spcBef>
                <a:spcPts val="595"/>
              </a:spcBef>
            </a:pPr>
            <a:r>
              <a:rPr lang="en-US" sz="1000" kern="0" spc="-5" dirty="0">
                <a:latin typeface="Arial" panose="020B0604020202020204" pitchFamily="34" charset="0"/>
                <a:cs typeface="Arial" panose="020B0604020202020204" pitchFamily="34" charset="0"/>
              </a:rPr>
              <a:t>If </a:t>
            </a:r>
            <a:r>
              <a:rPr lang="en-US" sz="1000" kern="0" spc="-10" dirty="0">
                <a:latin typeface="Arial" panose="020B0604020202020204" pitchFamily="34" charset="0"/>
                <a:cs typeface="Arial" panose="020B0604020202020204" pitchFamily="34" charset="0"/>
              </a:rPr>
              <a:t>you </a:t>
            </a:r>
            <a:r>
              <a:rPr lang="en-US" sz="1000" kern="0" spc="-5" dirty="0">
                <a:latin typeface="Arial" panose="020B0604020202020204" pitchFamily="34" charset="0"/>
                <a:cs typeface="Arial" panose="020B0604020202020204" pitchFamily="34" charset="0"/>
              </a:rPr>
              <a:t>are age 50 or older, you may </a:t>
            </a:r>
            <a:r>
              <a:rPr lang="en-US" sz="1000" kern="0" dirty="0">
                <a:latin typeface="Arial" panose="020B0604020202020204" pitchFamily="34" charset="0"/>
                <a:cs typeface="Arial" panose="020B0604020202020204" pitchFamily="34" charset="0"/>
              </a:rPr>
              <a:t>make </a:t>
            </a:r>
            <a:r>
              <a:rPr lang="en-US" sz="1000" kern="0" spc="-5" dirty="0">
                <a:latin typeface="Arial" panose="020B0604020202020204" pitchFamily="34" charset="0"/>
                <a:cs typeface="Arial" panose="020B0604020202020204" pitchFamily="34" charset="0"/>
              </a:rPr>
              <a:t>additional catch-up  contributions — up to $7,500 in 2025*</a:t>
            </a:r>
          </a:p>
          <a:p>
            <a:pPr marL="12700" marR="151130" lvl="0">
              <a:lnSpc>
                <a:spcPct val="120600"/>
              </a:lnSpc>
              <a:spcBef>
                <a:spcPts val="595"/>
              </a:spcBef>
            </a:pPr>
            <a:endParaRPr lang="en-US" sz="1000" kern="0" spc="-5" dirty="0">
              <a:latin typeface="Arial" panose="020B0604020202020204" pitchFamily="34" charset="0"/>
              <a:cs typeface="Arial" panose="020B0604020202020204" pitchFamily="34" charset="0"/>
            </a:endParaRPr>
          </a:p>
          <a:p>
            <a:pPr marL="17145" lvl="0"/>
            <a:r>
              <a:rPr lang="en-US" sz="1700" b="1" spc="75" dirty="0">
                <a:solidFill>
                  <a:srgbClr val="002D73"/>
                </a:solidFill>
                <a:latin typeface="Times New Roman" panose="02020603050405020304" pitchFamily="18" charset="0"/>
                <a:cs typeface="Times New Roman" panose="02020603050405020304" pitchFamily="18" charset="0"/>
              </a:rPr>
              <a:t>Company Match</a:t>
            </a:r>
            <a:endParaRPr lang="en-US" sz="1700" dirty="0">
              <a:solidFill>
                <a:srgbClr val="002D73"/>
              </a:solidFill>
              <a:latin typeface="Times New Roman" panose="02020603050405020304" pitchFamily="18" charset="0"/>
              <a:cs typeface="Times New Roman" panose="02020603050405020304" pitchFamily="18" charset="0"/>
            </a:endParaRPr>
          </a:p>
          <a:p>
            <a:pPr marL="12700" marR="118745" lvl="0">
              <a:lnSpc>
                <a:spcPct val="120400"/>
              </a:lnSpc>
              <a:spcBef>
                <a:spcPts val="265"/>
              </a:spcBef>
            </a:pPr>
            <a:r>
              <a:rPr lang="en-US" sz="1000" spc="-5" dirty="0">
                <a:solidFill>
                  <a:prstClr val="black"/>
                </a:solidFill>
                <a:latin typeface="Arial" panose="020B0604020202020204" pitchFamily="34" charset="0"/>
                <a:cs typeface="Arial" panose="020B0604020202020204" pitchFamily="34" charset="0"/>
              </a:rPr>
              <a:t>SNF will match $.50 on a $1.00 on the first 5% of your base pay that you contribute to the plan through pre-tax salary deferral.</a:t>
            </a:r>
          </a:p>
          <a:p>
            <a:pPr marL="12700" marR="118745" lvl="0">
              <a:lnSpc>
                <a:spcPct val="120400"/>
              </a:lnSpc>
              <a:spcBef>
                <a:spcPts val="265"/>
              </a:spcBef>
            </a:pPr>
            <a:r>
              <a:rPr lang="en-US" sz="1000" spc="-5" dirty="0">
                <a:solidFill>
                  <a:prstClr val="black"/>
                </a:solidFill>
                <a:latin typeface="Arial" panose="020B0604020202020204" pitchFamily="34" charset="0"/>
                <a:cs typeface="Arial" panose="020B0604020202020204" pitchFamily="34" charset="0"/>
              </a:rPr>
              <a:t>Employer contributions may change in the future.</a:t>
            </a:r>
          </a:p>
          <a:p>
            <a:pPr marL="12700" marR="119380" lvl="0">
              <a:lnSpc>
                <a:spcPct val="120600"/>
              </a:lnSpc>
            </a:pPr>
            <a:endParaRPr lang="en-US" sz="900" kern="0" spc="-5" dirty="0">
              <a:solidFill>
                <a:sysClr val="windowText" lastClr="000000"/>
              </a:solidFill>
              <a:latin typeface="Arial" panose="020B0604020202020204" pitchFamily="34" charset="0"/>
              <a:cs typeface="Arial" panose="020B0604020202020204" pitchFamily="34" charset="0"/>
            </a:endParaRPr>
          </a:p>
          <a:p>
            <a:pPr marL="17145">
              <a:lnSpc>
                <a:spcPct val="100000"/>
              </a:lnSpc>
            </a:pPr>
            <a:r>
              <a:rPr lang="en-US" sz="1700" b="1" spc="75" dirty="0">
                <a:solidFill>
                  <a:srgbClr val="002D73"/>
                </a:solidFill>
                <a:latin typeface="Times New Roman" panose="02020603050405020304" pitchFamily="18" charset="0"/>
                <a:cs typeface="Times New Roman" panose="02020603050405020304" pitchFamily="18" charset="0"/>
              </a:rPr>
              <a:t>Investment</a:t>
            </a:r>
            <a:r>
              <a:rPr lang="en-US" sz="1700" b="1" spc="35" dirty="0">
                <a:solidFill>
                  <a:srgbClr val="002D73"/>
                </a:solidFill>
                <a:latin typeface="Times New Roman" panose="02020603050405020304" pitchFamily="18" charset="0"/>
                <a:cs typeface="Times New Roman" panose="02020603050405020304" pitchFamily="18" charset="0"/>
              </a:rPr>
              <a:t> </a:t>
            </a:r>
            <a:r>
              <a:rPr lang="en-US" sz="1700" b="1" spc="65" dirty="0">
                <a:solidFill>
                  <a:srgbClr val="002D73"/>
                </a:solidFill>
                <a:latin typeface="Times New Roman" panose="02020603050405020304" pitchFamily="18" charset="0"/>
                <a:cs typeface="Times New Roman" panose="02020603050405020304" pitchFamily="18" charset="0"/>
              </a:rPr>
              <a:t>elections</a:t>
            </a:r>
            <a:endParaRPr lang="en-US" sz="1700" dirty="0">
              <a:solidFill>
                <a:srgbClr val="002D73"/>
              </a:solidFill>
              <a:latin typeface="Times New Roman" panose="02020603050405020304" pitchFamily="18" charset="0"/>
              <a:cs typeface="Times New Roman" panose="02020603050405020304" pitchFamily="18" charset="0"/>
            </a:endParaRPr>
          </a:p>
          <a:p>
            <a:pPr marL="12700" marR="118745">
              <a:lnSpc>
                <a:spcPct val="120400"/>
              </a:lnSpc>
              <a:spcBef>
                <a:spcPts val="265"/>
              </a:spcBef>
            </a:pPr>
            <a:r>
              <a:rPr lang="en-US" sz="1000" spc="-5" dirty="0">
                <a:latin typeface="Arial" panose="020B0604020202020204" pitchFamily="34" charset="0"/>
                <a:cs typeface="Arial" panose="020B0604020202020204" pitchFamily="34" charset="0"/>
              </a:rPr>
              <a:t>The plan offers </a:t>
            </a:r>
            <a:r>
              <a:rPr lang="en-US" sz="1000" spc="-10" dirty="0">
                <a:latin typeface="Arial" panose="020B0604020202020204" pitchFamily="34" charset="0"/>
                <a:cs typeface="Arial" panose="020B0604020202020204" pitchFamily="34" charset="0"/>
              </a:rPr>
              <a:t>you </a:t>
            </a:r>
            <a:r>
              <a:rPr lang="en-US" sz="1000" spc="-5"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variety </a:t>
            </a:r>
            <a:r>
              <a:rPr lang="en-US" sz="1000" spc="-5" dirty="0">
                <a:latin typeface="Arial" panose="020B0604020202020204" pitchFamily="34" charset="0"/>
                <a:cs typeface="Arial" panose="020B0604020202020204" pitchFamily="34" charset="0"/>
              </a:rPr>
              <a:t>of </a:t>
            </a:r>
            <a:r>
              <a:rPr lang="en-US" sz="1000" spc="-10" dirty="0">
                <a:latin typeface="Arial" panose="020B0604020202020204" pitchFamily="34" charset="0"/>
                <a:cs typeface="Arial" panose="020B0604020202020204" pitchFamily="34" charset="0"/>
              </a:rPr>
              <a:t>investment </a:t>
            </a:r>
            <a:r>
              <a:rPr lang="en-US" sz="1000" spc="-5" dirty="0">
                <a:latin typeface="Arial" panose="020B0604020202020204" pitchFamily="34" charset="0"/>
                <a:cs typeface="Arial" panose="020B0604020202020204" pitchFamily="34" charset="0"/>
              </a:rPr>
              <a:t>options to choose from. It’s important to carefully consider your investment </a:t>
            </a:r>
            <a:r>
              <a:rPr lang="en-US" sz="1000" dirty="0">
                <a:latin typeface="Arial" panose="020B0604020202020204" pitchFamily="34" charset="0"/>
                <a:cs typeface="Arial" panose="020B0604020202020204" pitchFamily="34" charset="0"/>
              </a:rPr>
              <a:t>goals,  </a:t>
            </a:r>
            <a:r>
              <a:rPr lang="en-US" sz="1000" spc="-5" dirty="0">
                <a:latin typeface="Arial" panose="020B0604020202020204" pitchFamily="34" charset="0"/>
                <a:cs typeface="Arial" panose="020B0604020202020204" pitchFamily="34" charset="0"/>
              </a:rPr>
              <a:t>retirement timeframe, and risk tolerance when deciding </a:t>
            </a:r>
            <a:r>
              <a:rPr lang="en-US" sz="1000" dirty="0">
                <a:latin typeface="Arial" panose="020B0604020202020204" pitchFamily="34" charset="0"/>
                <a:cs typeface="Arial" panose="020B0604020202020204" pitchFamily="34" charset="0"/>
              </a:rPr>
              <a:t>how </a:t>
            </a:r>
            <a:r>
              <a:rPr lang="en-US" sz="1000" spc="-5" dirty="0">
                <a:latin typeface="Arial" panose="020B0604020202020204" pitchFamily="34" charset="0"/>
                <a:cs typeface="Arial" panose="020B0604020202020204" pitchFamily="34" charset="0"/>
              </a:rPr>
              <a:t>to  invest </a:t>
            </a:r>
            <a:r>
              <a:rPr lang="en-US" sz="1000" spc="-10" dirty="0">
                <a:latin typeface="Arial" panose="020B0604020202020204" pitchFamily="34" charset="0"/>
                <a:cs typeface="Arial" panose="020B0604020202020204" pitchFamily="34" charset="0"/>
              </a:rPr>
              <a:t>your </a:t>
            </a:r>
            <a:r>
              <a:rPr lang="en-US" sz="1000" spc="-5" dirty="0">
                <a:latin typeface="Arial" panose="020B0604020202020204" pitchFamily="34" charset="0"/>
                <a:cs typeface="Arial" panose="020B0604020202020204" pitchFamily="34" charset="0"/>
              </a:rPr>
              <a:t>plan contributions. Visit </a:t>
            </a:r>
            <a:r>
              <a:rPr lang="en-US" sz="1000" b="1" spc="-5" dirty="0">
                <a:latin typeface="Arial" panose="020B0604020202020204" pitchFamily="34" charset="0"/>
                <a:cs typeface="Arial" panose="020B0604020202020204" pitchFamily="34" charset="0"/>
                <a:hlinkClick r:id="rId3" action="ppaction://hlinkfile"/>
              </a:rPr>
              <a:t>principal.com</a:t>
            </a:r>
            <a:r>
              <a:rPr lang="en-US" sz="1000" spc="-5" dirty="0">
                <a:latin typeface="Arial" panose="020B0604020202020204" pitchFamily="34" charset="0"/>
                <a:cs typeface="Arial" panose="020B0604020202020204" pitchFamily="34" charset="0"/>
              </a:rPr>
              <a:t> to learn </a:t>
            </a:r>
            <a:r>
              <a:rPr lang="en-US" sz="1000" dirty="0">
                <a:latin typeface="Arial" panose="020B0604020202020204" pitchFamily="34" charset="0"/>
                <a:cs typeface="Arial" panose="020B0604020202020204" pitchFamily="34" charset="0"/>
              </a:rPr>
              <a:t>more </a:t>
            </a:r>
            <a:r>
              <a:rPr lang="en-US" sz="1000" spc="-5" dirty="0">
                <a:latin typeface="Arial" panose="020B0604020202020204" pitchFamily="34" charset="0"/>
                <a:cs typeface="Arial" panose="020B0604020202020204" pitchFamily="34" charset="0"/>
              </a:rPr>
              <a:t>about your investment</a:t>
            </a:r>
            <a:r>
              <a:rPr lang="en-US" sz="1000" spc="-10" dirty="0">
                <a:latin typeface="Arial" panose="020B0604020202020204" pitchFamily="34" charset="0"/>
                <a:cs typeface="Arial" panose="020B0604020202020204" pitchFamily="34" charset="0"/>
              </a:rPr>
              <a:t> options.</a:t>
            </a:r>
          </a:p>
          <a:p>
            <a:pPr marL="12700" marR="119380" lvl="0">
              <a:lnSpc>
                <a:spcPct val="120600"/>
              </a:lnSpc>
            </a:pPr>
            <a:endParaRPr lang="en-US" sz="900" kern="0" spc="-5" dirty="0">
              <a:solidFill>
                <a:sysClr val="windowText" lastClr="000000"/>
              </a:solidFill>
              <a:latin typeface="Arial" panose="020B0604020202020204" pitchFamily="34" charset="0"/>
              <a:cs typeface="Arial" panose="020B0604020202020204" pitchFamily="34" charset="0"/>
            </a:endParaRPr>
          </a:p>
          <a:p>
            <a:endParaRPr lang="en-US" dirty="0"/>
          </a:p>
        </p:txBody>
      </p:sp>
      <p:sp>
        <p:nvSpPr>
          <p:cNvPr id="2" name="Rectangle 1"/>
          <p:cNvSpPr/>
          <p:nvPr/>
        </p:nvSpPr>
        <p:spPr>
          <a:xfrm>
            <a:off x="358023" y="1724950"/>
            <a:ext cx="7414377" cy="746295"/>
          </a:xfrm>
          <a:prstGeom prst="rect">
            <a:avLst/>
          </a:prstGeom>
        </p:spPr>
        <p:txBody>
          <a:bodyPr wrap="square">
            <a:spAutoFit/>
          </a:bodyPr>
          <a:lstStyle/>
          <a:p>
            <a:pPr marL="17145" marR="241935" lvl="0">
              <a:lnSpc>
                <a:spcPct val="120600"/>
              </a:lnSpc>
              <a:spcBef>
                <a:spcPts val="100"/>
              </a:spcBef>
            </a:pPr>
            <a:r>
              <a:rPr lang="en-US" sz="1200" kern="0" spc="-5" dirty="0">
                <a:solidFill>
                  <a:sysClr val="windowText" lastClr="000000"/>
                </a:solidFill>
                <a:latin typeface="Arial" panose="020B0604020202020204" pitchFamily="34" charset="0"/>
                <a:cs typeface="Arial" panose="020B0604020202020204" pitchFamily="34" charset="0"/>
              </a:rPr>
              <a:t>SNF Holding Company’s 401(k) savings plan provides advantages you may not get with other </a:t>
            </a:r>
            <a:r>
              <a:rPr lang="en-US" sz="1200" kern="0" dirty="0">
                <a:solidFill>
                  <a:sysClr val="windowText" lastClr="000000"/>
                </a:solidFill>
                <a:latin typeface="Arial" panose="020B0604020202020204" pitchFamily="34" charset="0"/>
                <a:cs typeface="Arial" panose="020B0604020202020204" pitchFamily="34" charset="0"/>
              </a:rPr>
              <a:t>types </a:t>
            </a:r>
            <a:r>
              <a:rPr lang="en-US" sz="1200" kern="0" spc="-5" dirty="0">
                <a:solidFill>
                  <a:sysClr val="windowText" lastClr="000000"/>
                </a:solidFill>
                <a:latin typeface="Arial" panose="020B0604020202020204" pitchFamily="34" charset="0"/>
                <a:cs typeface="Arial" panose="020B0604020202020204" pitchFamily="34" charset="0"/>
              </a:rPr>
              <a:t>of </a:t>
            </a:r>
            <a:r>
              <a:rPr lang="en-US" sz="1200" kern="0" spc="-10" dirty="0">
                <a:solidFill>
                  <a:sysClr val="windowText" lastClr="000000"/>
                </a:solidFill>
                <a:latin typeface="Arial" panose="020B0604020202020204" pitchFamily="34" charset="0"/>
                <a:cs typeface="Arial" panose="020B0604020202020204" pitchFamily="34" charset="0"/>
              </a:rPr>
              <a:t>savings </a:t>
            </a:r>
            <a:r>
              <a:rPr lang="en-US" sz="1200" kern="0" spc="-5" dirty="0">
                <a:solidFill>
                  <a:sysClr val="windowText" lastClr="000000"/>
                </a:solidFill>
                <a:latin typeface="Arial" panose="020B0604020202020204" pitchFamily="34" charset="0"/>
                <a:cs typeface="Arial" panose="020B0604020202020204" pitchFamily="34" charset="0"/>
              </a:rPr>
              <a:t>plans and helps you meet one of </a:t>
            </a:r>
            <a:r>
              <a:rPr lang="en-US" sz="1200" kern="0" dirty="0">
                <a:solidFill>
                  <a:sysClr val="windowText" lastClr="000000"/>
                </a:solidFill>
                <a:latin typeface="Arial" panose="020B0604020202020204" pitchFamily="34" charset="0"/>
                <a:cs typeface="Arial" panose="020B0604020202020204" pitchFamily="34" charset="0"/>
              </a:rPr>
              <a:t>life’s </a:t>
            </a:r>
            <a:r>
              <a:rPr lang="en-US" sz="1200" kern="0" spc="-5" dirty="0">
                <a:solidFill>
                  <a:sysClr val="windowText" lastClr="000000"/>
                </a:solidFill>
                <a:latin typeface="Arial" panose="020B0604020202020204" pitchFamily="34" charset="0"/>
                <a:cs typeface="Arial" panose="020B0604020202020204" pitchFamily="34" charset="0"/>
              </a:rPr>
              <a:t>important goals — saving for a financially secure</a:t>
            </a:r>
            <a:r>
              <a:rPr lang="en-US" sz="1200" kern="0" spc="-10" dirty="0">
                <a:solidFill>
                  <a:sysClr val="windowText" lastClr="000000"/>
                </a:solidFill>
                <a:latin typeface="Arial" panose="020B0604020202020204" pitchFamily="34" charset="0"/>
                <a:cs typeface="Arial" panose="020B0604020202020204" pitchFamily="34" charset="0"/>
              </a:rPr>
              <a:t> </a:t>
            </a:r>
            <a:r>
              <a:rPr lang="en-US" sz="1200" kern="0" spc="-5" dirty="0">
                <a:solidFill>
                  <a:sysClr val="windowText" lastClr="000000"/>
                </a:solidFill>
                <a:latin typeface="Arial" panose="020B0604020202020204" pitchFamily="34" charset="0"/>
                <a:cs typeface="Arial" panose="020B0604020202020204" pitchFamily="34" charset="0"/>
              </a:rPr>
              <a:t>retirement.</a:t>
            </a:r>
            <a:endParaRPr lang="en-US" sz="1200" dirty="0">
              <a:solidFill>
                <a:prstClr val="black"/>
              </a:solidFill>
            </a:endParaRPr>
          </a:p>
        </p:txBody>
      </p:sp>
      <p:pic>
        <p:nvPicPr>
          <p:cNvPr id="20" name="Picture 19" descr="Logo, company name&#10;&#10;Description automatically generated">
            <a:extLst>
              <a:ext uri="{FF2B5EF4-FFF2-40B4-BE49-F238E27FC236}">
                <a16:creationId xmlns:a16="http://schemas.microsoft.com/office/drawing/2014/main" id="{FC8E98E0-8279-4A92-B69A-8E8B52DD67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0377" y="1063625"/>
            <a:ext cx="1691643" cy="548641"/>
          </a:xfrm>
          <a:prstGeom prst="rect">
            <a:avLst/>
          </a:prstGeom>
        </p:spPr>
      </p:pic>
      <p:pic>
        <p:nvPicPr>
          <p:cNvPr id="4" name="Picture 3">
            <a:extLst>
              <a:ext uri="{FF2B5EF4-FFF2-40B4-BE49-F238E27FC236}">
                <a16:creationId xmlns:a16="http://schemas.microsoft.com/office/drawing/2014/main" id="{59393851-C29A-48AB-CA60-96C50DA197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48" y="7672260"/>
            <a:ext cx="6950025" cy="2155503"/>
          </a:xfrm>
          <a:prstGeom prst="rect">
            <a:avLst/>
          </a:prstGeom>
        </p:spPr>
      </p:pic>
    </p:spTree>
    <p:custDataLst>
      <p:tags r:id="rId1"/>
    </p:custDataLst>
    <p:extLst>
      <p:ext uri="{BB962C8B-B14F-4D97-AF65-F5344CB8AC3E}">
        <p14:creationId xmlns:p14="http://schemas.microsoft.com/office/powerpoint/2010/main" val="262440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k object 16"/>
          <p:cNvSpPr/>
          <p:nvPr/>
        </p:nvSpPr>
        <p:spPr>
          <a:xfrm>
            <a:off x="0" y="1699238"/>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657815" y="296395"/>
            <a:ext cx="6799917" cy="720710"/>
          </a:xfrm>
          <a:prstGeom prst="rect">
            <a:avLst/>
          </a:prstGeom>
        </p:spPr>
        <p:txBody>
          <a:bodyPr vert="horz" wrap="square" lIns="0" tIns="12700" rIns="0" bIns="0" rtlCol="0">
            <a:spAutoFit/>
          </a:bodyPr>
          <a:lstStyle/>
          <a:p>
            <a:pPr marL="12700">
              <a:lnSpc>
                <a:spcPct val="100000"/>
              </a:lnSpc>
              <a:spcBef>
                <a:spcPts val="100"/>
              </a:spcBef>
            </a:pPr>
            <a:r>
              <a:rPr lang="en-US" sz="4600" b="1" spc="65" dirty="0">
                <a:solidFill>
                  <a:srgbClr val="002D73"/>
                </a:solidFill>
                <a:latin typeface="Times New Roman" panose="02020603050405020304" pitchFamily="18" charset="0"/>
                <a:cs typeface="Times New Roman" panose="02020603050405020304" pitchFamily="18" charset="0"/>
              </a:rPr>
              <a:t>Retirement Savings Plan</a:t>
            </a:r>
            <a:endParaRPr sz="4600" b="1" dirty="0">
              <a:solidFill>
                <a:srgbClr val="002D73"/>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4572000" y="1943668"/>
            <a:ext cx="3082961" cy="4834272"/>
          </a:xfrm>
          <a:prstGeom prst="rect">
            <a:avLst/>
          </a:prstGeom>
        </p:spPr>
        <p:txBody>
          <a:bodyPr vert="horz" wrap="square" lIns="0" tIns="127635" rIns="457200" bIns="0" rtlCol="0">
            <a:spAutoFit/>
          </a:bodyPr>
          <a:lstStyle/>
          <a:p>
            <a:pPr marL="17145">
              <a:lnSpc>
                <a:spcPct val="100000"/>
              </a:lnSpc>
            </a:pPr>
            <a:r>
              <a:rPr lang="en-US" b="1" spc="75" dirty="0">
                <a:solidFill>
                  <a:srgbClr val="002D73"/>
                </a:solidFill>
                <a:latin typeface="Times New Roman"/>
                <a:cs typeface="Times New Roman"/>
              </a:rPr>
              <a:t>Accessing your account information</a:t>
            </a:r>
            <a:endParaRPr dirty="0">
              <a:solidFill>
                <a:srgbClr val="002D73"/>
              </a:solidFill>
              <a:latin typeface="Times New Roman"/>
              <a:cs typeface="Times New Roman"/>
            </a:endParaRPr>
          </a:p>
          <a:p>
            <a:pPr marL="12700" marR="5080">
              <a:lnSpc>
                <a:spcPct val="120600"/>
              </a:lnSpc>
              <a:spcBef>
                <a:spcPts val="265"/>
              </a:spcBef>
            </a:pPr>
            <a:r>
              <a:rPr lang="en-US" sz="1000" spc="-5" dirty="0">
                <a:latin typeface="Arial"/>
                <a:cs typeface="Arial"/>
              </a:rPr>
              <a:t>You may obtain account information through:</a:t>
            </a:r>
          </a:p>
          <a:p>
            <a:pPr marL="12700" marR="5080">
              <a:lnSpc>
                <a:spcPct val="120600"/>
              </a:lnSpc>
              <a:spcBef>
                <a:spcPts val="265"/>
              </a:spcBef>
            </a:pPr>
            <a:r>
              <a:rPr lang="en-US" sz="900" spc="-5" dirty="0">
                <a:latin typeface="Arial"/>
                <a:cs typeface="Arial"/>
              </a:rPr>
              <a:t>· The automated phone system at 1-800-547-7754</a:t>
            </a:r>
          </a:p>
          <a:p>
            <a:pPr marL="12700" marR="5080">
              <a:lnSpc>
                <a:spcPct val="120600"/>
              </a:lnSpc>
              <a:spcBef>
                <a:spcPts val="265"/>
              </a:spcBef>
            </a:pPr>
            <a:r>
              <a:rPr lang="en-US" sz="1000" spc="-5" dirty="0">
                <a:latin typeface="Arial"/>
                <a:cs typeface="Arial"/>
              </a:rPr>
              <a:t>· Principal.com</a:t>
            </a:r>
          </a:p>
          <a:p>
            <a:pPr marL="12700" marR="5080">
              <a:lnSpc>
                <a:spcPct val="120600"/>
              </a:lnSpc>
              <a:spcBef>
                <a:spcPts val="265"/>
              </a:spcBef>
            </a:pPr>
            <a:endParaRPr lang="en-US" sz="900" spc="-5" dirty="0">
              <a:latin typeface="Arial"/>
              <a:cs typeface="Arial"/>
            </a:endParaRPr>
          </a:p>
          <a:p>
            <a:pPr marL="17145" lvl="0"/>
            <a:r>
              <a:rPr lang="en-US" b="1" spc="75" dirty="0">
                <a:solidFill>
                  <a:srgbClr val="002D73"/>
                </a:solidFill>
                <a:latin typeface="Times New Roman"/>
                <a:cs typeface="Times New Roman"/>
              </a:rPr>
              <a:t>Can I take money from the plan?</a:t>
            </a:r>
          </a:p>
          <a:p>
            <a:pPr marL="12700" marR="5080" lvl="0">
              <a:lnSpc>
                <a:spcPct val="120600"/>
              </a:lnSpc>
              <a:spcBef>
                <a:spcPts val="265"/>
              </a:spcBef>
            </a:pPr>
            <a:r>
              <a:rPr lang="en-US" sz="1000" spc="-5" dirty="0">
                <a:solidFill>
                  <a:prstClr val="black"/>
                </a:solidFill>
                <a:latin typeface="Arial"/>
                <a:cs typeface="Arial"/>
              </a:rPr>
              <a:t>Yes, you may receive funds from your account for the following reasons:</a:t>
            </a:r>
          </a:p>
          <a:p>
            <a:pPr marL="12700" marR="5080" lvl="0">
              <a:lnSpc>
                <a:spcPct val="120600"/>
              </a:lnSpc>
              <a:spcBef>
                <a:spcPts val="265"/>
              </a:spcBef>
            </a:pPr>
            <a:r>
              <a:rPr lang="en-US" sz="1000" spc="-5" dirty="0">
                <a:solidFill>
                  <a:prstClr val="black"/>
                </a:solidFill>
                <a:latin typeface="Arial"/>
                <a:cs typeface="Arial"/>
              </a:rPr>
              <a:t>· Retirement (age 65)</a:t>
            </a:r>
          </a:p>
          <a:p>
            <a:pPr marL="12700" marR="5080" lvl="0">
              <a:lnSpc>
                <a:spcPct val="120600"/>
              </a:lnSpc>
              <a:spcBef>
                <a:spcPts val="265"/>
              </a:spcBef>
            </a:pPr>
            <a:r>
              <a:rPr lang="en-US" sz="1000" spc="-5" dirty="0">
                <a:solidFill>
                  <a:prstClr val="black"/>
                </a:solidFill>
                <a:latin typeface="Arial"/>
                <a:cs typeface="Arial"/>
              </a:rPr>
              <a:t>· Death</a:t>
            </a:r>
          </a:p>
          <a:p>
            <a:pPr marL="12700" marR="5080" lvl="0">
              <a:lnSpc>
                <a:spcPct val="120600"/>
              </a:lnSpc>
              <a:spcBef>
                <a:spcPts val="265"/>
              </a:spcBef>
            </a:pPr>
            <a:r>
              <a:rPr lang="en-US" sz="1000" spc="-5" dirty="0">
                <a:solidFill>
                  <a:prstClr val="black"/>
                </a:solidFill>
                <a:latin typeface="Arial"/>
                <a:cs typeface="Arial"/>
              </a:rPr>
              <a:t>· Disability*</a:t>
            </a:r>
          </a:p>
          <a:p>
            <a:pPr marL="12700" marR="5080" lvl="0">
              <a:lnSpc>
                <a:spcPct val="120600"/>
              </a:lnSpc>
              <a:spcBef>
                <a:spcPts val="265"/>
              </a:spcBef>
            </a:pPr>
            <a:r>
              <a:rPr lang="en-US" sz="1000" spc="-5" dirty="0">
                <a:solidFill>
                  <a:prstClr val="black"/>
                </a:solidFill>
                <a:latin typeface="Arial"/>
                <a:cs typeface="Arial"/>
              </a:rPr>
              <a:t>· Termination of employment</a:t>
            </a:r>
          </a:p>
          <a:p>
            <a:pPr marL="12700" marR="5080" lvl="0">
              <a:lnSpc>
                <a:spcPct val="120600"/>
              </a:lnSpc>
              <a:spcBef>
                <a:spcPts val="265"/>
              </a:spcBef>
            </a:pPr>
            <a:r>
              <a:rPr lang="en-US" sz="1000" spc="-5" dirty="0">
                <a:solidFill>
                  <a:prstClr val="black"/>
                </a:solidFill>
                <a:latin typeface="Arial"/>
                <a:cs typeface="Arial"/>
              </a:rPr>
              <a:t>Please refer to the participant notice, or Summary Plan Description provided to you by your plan sponsor about withdrawal benefits.</a:t>
            </a:r>
          </a:p>
          <a:p>
            <a:pPr marL="12700" marR="5080" lvl="0">
              <a:lnSpc>
                <a:spcPct val="120600"/>
              </a:lnSpc>
              <a:spcBef>
                <a:spcPts val="265"/>
              </a:spcBef>
            </a:pPr>
            <a:r>
              <a:rPr lang="en-US" sz="1000" spc="-5" dirty="0">
                <a:solidFill>
                  <a:prstClr val="black"/>
                </a:solidFill>
                <a:latin typeface="Arial"/>
                <a:cs typeface="Arial"/>
              </a:rPr>
              <a:t>*You must have ceased employment to receive this benefit.</a:t>
            </a:r>
            <a:endParaRPr lang="en-US" sz="1000" b="1" spc="75" dirty="0">
              <a:solidFill>
                <a:srgbClr val="002D73"/>
              </a:solidFill>
              <a:latin typeface="Times New Roman"/>
              <a:cs typeface="Times New Roman"/>
            </a:endParaRPr>
          </a:p>
          <a:p>
            <a:pPr marL="17145" lvl="0"/>
            <a:endParaRPr lang="en-US" sz="1700" dirty="0">
              <a:solidFill>
                <a:srgbClr val="002D73"/>
              </a:solidFill>
              <a:latin typeface="Times New Roman"/>
              <a:cs typeface="Times New Roman"/>
            </a:endParaRPr>
          </a:p>
          <a:p>
            <a:pPr marL="12700" marR="5080">
              <a:lnSpc>
                <a:spcPct val="120600"/>
              </a:lnSpc>
              <a:spcBef>
                <a:spcPts val="265"/>
              </a:spcBef>
            </a:pPr>
            <a:endParaRPr sz="700" dirty="0">
              <a:latin typeface="Arial"/>
              <a:cs typeface="Arial"/>
            </a:endParaRPr>
          </a:p>
        </p:txBody>
      </p:sp>
      <p:sp>
        <p:nvSpPr>
          <p:cNvPr id="6" name="Slide Number Placeholder 5"/>
          <p:cNvSpPr>
            <a:spLocks noGrp="1"/>
          </p:cNvSpPr>
          <p:nvPr>
            <p:ph type="sldNum" sz="quarter" idx="7"/>
          </p:nvPr>
        </p:nvSpPr>
        <p:spPr/>
        <p:txBody>
          <a:bodyPr/>
          <a:lstStyle/>
          <a:p>
            <a:r>
              <a:rPr lang="en-US" dirty="0"/>
              <a:t>13</a:t>
            </a:r>
          </a:p>
        </p:txBody>
      </p:sp>
      <p:sp>
        <p:nvSpPr>
          <p:cNvPr id="10" name="TextBox 9"/>
          <p:cNvSpPr txBox="1"/>
          <p:nvPr/>
        </p:nvSpPr>
        <p:spPr>
          <a:xfrm>
            <a:off x="0" y="2057400"/>
            <a:ext cx="4057774" cy="4679486"/>
          </a:xfrm>
          <a:prstGeom prst="rect">
            <a:avLst/>
          </a:prstGeom>
          <a:noFill/>
        </p:spPr>
        <p:txBody>
          <a:bodyPr wrap="square" lIns="457200" rtlCol="0">
            <a:spAutoFit/>
          </a:bodyPr>
          <a:lstStyle/>
          <a:p>
            <a:pPr marL="17145" marR="241935" lvl="0">
              <a:lnSpc>
                <a:spcPct val="120600"/>
              </a:lnSpc>
              <a:spcBef>
                <a:spcPts val="100"/>
              </a:spcBef>
            </a:pPr>
            <a:r>
              <a:rPr lang="en-US" sz="1100" b="1" kern="0" spc="-5" dirty="0">
                <a:solidFill>
                  <a:sysClr val="windowText" lastClr="000000"/>
                </a:solidFill>
                <a:latin typeface="Arial" panose="020B0604020202020204" pitchFamily="34" charset="0"/>
                <a:cs typeface="Arial" panose="020B0604020202020204" pitchFamily="34" charset="0"/>
              </a:rPr>
              <a:t>The SNF Holding Company’s Retirement Savings Plan is offered to you as an SNF employee.</a:t>
            </a:r>
            <a:endParaRPr lang="en-US" sz="1100" b="1" dirty="0">
              <a:solidFill>
                <a:prstClr val="black"/>
              </a:solidFill>
            </a:endParaRPr>
          </a:p>
          <a:p>
            <a:pPr marL="17145" lvl="0"/>
            <a:endParaRPr lang="en-US" sz="1700" b="1" kern="0" spc="60" dirty="0">
              <a:solidFill>
                <a:srgbClr val="704467"/>
              </a:solidFill>
              <a:latin typeface="Times New Roman" panose="02020603050405020304" pitchFamily="18" charset="0"/>
              <a:cs typeface="Times New Roman" panose="02020603050405020304" pitchFamily="18" charset="0"/>
            </a:endParaRPr>
          </a:p>
          <a:p>
            <a:pPr marL="17145" lvl="0"/>
            <a:r>
              <a:rPr lang="en-US" b="1" kern="0" spc="60" dirty="0">
                <a:solidFill>
                  <a:srgbClr val="002D73"/>
                </a:solidFill>
                <a:latin typeface="Times New Roman" panose="02020603050405020304" pitchFamily="18" charset="0"/>
                <a:cs typeface="Times New Roman" panose="02020603050405020304" pitchFamily="18" charset="0"/>
              </a:rPr>
              <a:t>Eligibility</a:t>
            </a:r>
            <a:endParaRPr lang="en-US" kern="0" dirty="0">
              <a:solidFill>
                <a:srgbClr val="002D73"/>
              </a:solidFill>
              <a:latin typeface="Times New Roman" panose="02020603050405020304" pitchFamily="18" charset="0"/>
              <a:cs typeface="Times New Roman" panose="02020603050405020304" pitchFamily="18" charset="0"/>
            </a:endParaRPr>
          </a:p>
          <a:p>
            <a:pPr marL="12700" marR="93345" lvl="0" indent="-635">
              <a:lnSpc>
                <a:spcPct val="120600"/>
              </a:lnSpc>
              <a:spcBef>
                <a:spcPts val="265"/>
              </a:spcBef>
            </a:pPr>
            <a:r>
              <a:rPr lang="en-US" sz="1000" kern="0" spc="-5" dirty="0">
                <a:solidFill>
                  <a:sysClr val="windowText" lastClr="000000"/>
                </a:solidFill>
                <a:latin typeface="Arial" panose="020B0604020202020204" pitchFamily="34" charset="0"/>
                <a:cs typeface="Arial" panose="020B0604020202020204" pitchFamily="34" charset="0"/>
              </a:rPr>
              <a:t>You are eligible to participate in this plan if you are at least 18 years old and have completed 90 days of service with SNF.</a:t>
            </a:r>
            <a:endParaRPr lang="en-US" sz="1000" dirty="0">
              <a:solidFill>
                <a:prstClr val="black"/>
              </a:solidFill>
            </a:endParaRPr>
          </a:p>
          <a:p>
            <a:pPr marL="17145" lvl="0"/>
            <a:endParaRPr lang="en-US" b="1" kern="0" spc="90" dirty="0">
              <a:solidFill>
                <a:srgbClr val="704467"/>
              </a:solidFill>
              <a:latin typeface="Arial" panose="020B0604020202020204" pitchFamily="34" charset="0"/>
              <a:cs typeface="Arial" panose="020B0604020202020204" pitchFamily="34" charset="0"/>
            </a:endParaRPr>
          </a:p>
          <a:p>
            <a:pPr marL="17145" lvl="0"/>
            <a:r>
              <a:rPr lang="en-US" b="1" kern="0" spc="90" dirty="0">
                <a:solidFill>
                  <a:srgbClr val="002D73"/>
                </a:solidFill>
                <a:latin typeface="Times New Roman" panose="02020603050405020304" pitchFamily="18" charset="0"/>
                <a:cs typeface="Times New Roman" panose="02020603050405020304" pitchFamily="18" charset="0"/>
              </a:rPr>
              <a:t>Employer contributions</a:t>
            </a:r>
          </a:p>
          <a:p>
            <a:pPr marL="12700" marR="93345" lvl="0" indent="-635">
              <a:lnSpc>
                <a:spcPct val="120600"/>
              </a:lnSpc>
              <a:spcBef>
                <a:spcPts val="265"/>
              </a:spcBef>
            </a:pPr>
            <a:r>
              <a:rPr lang="en-US" sz="1000" kern="0" spc="-5" dirty="0">
                <a:solidFill>
                  <a:sysClr val="windowText" lastClr="000000"/>
                </a:solidFill>
                <a:latin typeface="Arial" panose="020B0604020202020204" pitchFamily="34" charset="0"/>
                <a:cs typeface="Arial" panose="020B0604020202020204" pitchFamily="34" charset="0"/>
              </a:rPr>
              <a:t>Your organization’s plan allows for discretionary contributions. Please see your Summary Plan Description for more details.</a:t>
            </a:r>
          </a:p>
          <a:p>
            <a:pPr marL="12700" marR="93345" lvl="0" indent="-635">
              <a:lnSpc>
                <a:spcPct val="120600"/>
              </a:lnSpc>
              <a:spcBef>
                <a:spcPts val="265"/>
              </a:spcBef>
            </a:pPr>
            <a:r>
              <a:rPr lang="en-US" sz="1000" kern="0" spc="-5" dirty="0">
                <a:solidFill>
                  <a:sysClr val="windowText" lastClr="000000"/>
                </a:solidFill>
                <a:latin typeface="Arial" panose="020B0604020202020204" pitchFamily="34" charset="0"/>
                <a:cs typeface="Arial" panose="020B0604020202020204" pitchFamily="34" charset="0"/>
              </a:rPr>
              <a:t>Employer contributions may change in the future.</a:t>
            </a:r>
            <a:endParaRPr lang="en-US" sz="1000" dirty="0">
              <a:solidFill>
                <a:prstClr val="black"/>
              </a:solidFill>
            </a:endParaRPr>
          </a:p>
          <a:p>
            <a:pPr marL="12700" marR="119380" lvl="0">
              <a:lnSpc>
                <a:spcPct val="120600"/>
              </a:lnSpc>
            </a:pPr>
            <a:endParaRPr lang="en-US" sz="900" kern="0" spc="-5" dirty="0">
              <a:solidFill>
                <a:sysClr val="windowText" lastClr="000000"/>
              </a:solidFill>
              <a:latin typeface="Arial" panose="020B0604020202020204" pitchFamily="34" charset="0"/>
              <a:cs typeface="Arial" panose="020B0604020202020204" pitchFamily="34" charset="0"/>
            </a:endParaRPr>
          </a:p>
          <a:p>
            <a:pPr marL="17145">
              <a:lnSpc>
                <a:spcPct val="100000"/>
              </a:lnSpc>
            </a:pPr>
            <a:r>
              <a:rPr lang="en-US" b="1" spc="75" dirty="0">
                <a:solidFill>
                  <a:srgbClr val="002D73"/>
                </a:solidFill>
                <a:latin typeface="Times New Roman" panose="02020603050405020304" pitchFamily="18" charset="0"/>
                <a:cs typeface="Times New Roman" panose="02020603050405020304" pitchFamily="18" charset="0"/>
              </a:rPr>
              <a:t>Vesting</a:t>
            </a:r>
            <a:endParaRPr lang="en-US" dirty="0">
              <a:solidFill>
                <a:srgbClr val="002D73"/>
              </a:solidFill>
              <a:latin typeface="Times New Roman" panose="02020603050405020304" pitchFamily="18" charset="0"/>
              <a:cs typeface="Times New Roman" panose="02020603050405020304" pitchFamily="18" charset="0"/>
            </a:endParaRPr>
          </a:p>
          <a:p>
            <a:pPr marL="12700" marR="118745">
              <a:lnSpc>
                <a:spcPct val="120400"/>
              </a:lnSpc>
              <a:spcBef>
                <a:spcPts val="265"/>
              </a:spcBef>
            </a:pPr>
            <a:r>
              <a:rPr lang="en-US" sz="1000" b="1" spc="-5" dirty="0">
                <a:latin typeface="Arial" panose="020B0604020202020204" pitchFamily="34" charset="0"/>
                <a:cs typeface="Arial" panose="020B0604020202020204" pitchFamily="34" charset="0"/>
              </a:rPr>
              <a:t>When am I vested in the retirement plan funds?</a:t>
            </a:r>
          </a:p>
          <a:p>
            <a:pPr marL="12700" marR="118745">
              <a:lnSpc>
                <a:spcPct val="120400"/>
              </a:lnSpc>
              <a:spcBef>
                <a:spcPts val="265"/>
              </a:spcBef>
            </a:pPr>
            <a:r>
              <a:rPr lang="en-US" sz="1000" spc="-5" dirty="0">
                <a:latin typeface="Arial" panose="020B0604020202020204" pitchFamily="34" charset="0"/>
                <a:cs typeface="Arial" panose="020B0604020202020204" pitchFamily="34" charset="0"/>
              </a:rPr>
              <a:t>You are vested in employer contributions based on years of vesting service with your employer as shown below. You are fully vested after 3 years of service. This applies to both Employer and Discretionary contributions.</a:t>
            </a:r>
          </a:p>
          <a:p>
            <a:pPr marL="12700" marR="119380" lvl="0">
              <a:lnSpc>
                <a:spcPct val="120600"/>
              </a:lnSpc>
            </a:pPr>
            <a:endParaRPr lang="en-US" sz="900" kern="0" spc="-5" dirty="0">
              <a:solidFill>
                <a:sysClr val="windowText" lastClr="000000"/>
              </a:solidFill>
              <a:latin typeface="Arial" panose="020B0604020202020204" pitchFamily="34" charset="0"/>
              <a:cs typeface="Arial" panose="020B0604020202020204" pitchFamily="34" charset="0"/>
            </a:endParaRPr>
          </a:p>
          <a:p>
            <a:endParaRPr lang="en-US" dirty="0"/>
          </a:p>
        </p:txBody>
      </p:sp>
      <p:pic>
        <p:nvPicPr>
          <p:cNvPr id="19" name="Picture 18"/>
          <p:cNvPicPr/>
          <p:nvPr/>
        </p:nvPicPr>
        <p:blipFill rotWithShape="1">
          <a:blip r:embed="rId3">
            <a:extLst>
              <a:ext uri="{28A0092B-C50C-407E-A947-70E740481C1C}">
                <a14:useLocalDpi xmlns:a14="http://schemas.microsoft.com/office/drawing/2010/main" val="0"/>
              </a:ext>
            </a:extLst>
          </a:blip>
          <a:srcRect/>
          <a:stretch/>
        </p:blipFill>
        <p:spPr bwMode="auto">
          <a:xfrm>
            <a:off x="571498" y="6736886"/>
            <a:ext cx="6629400" cy="2820563"/>
          </a:xfrm>
          <a:prstGeom prst="rect">
            <a:avLst/>
          </a:prstGeom>
          <a:ln>
            <a:noFill/>
          </a:ln>
          <a:extLst>
            <a:ext uri="{53640926-AAD7-44D8-BBD7-CCE9431645EC}">
              <a14:shadowObscured xmlns:a14="http://schemas.microsoft.com/office/drawing/2010/main"/>
            </a:ext>
          </a:extLst>
        </p:spPr>
      </p:pic>
      <p:pic>
        <p:nvPicPr>
          <p:cNvPr id="17" name="Picture 16" descr="Logo, company name&#10;&#10;Description automatically generated">
            <a:extLst>
              <a:ext uri="{FF2B5EF4-FFF2-40B4-BE49-F238E27FC236}">
                <a16:creationId xmlns:a16="http://schemas.microsoft.com/office/drawing/2014/main" id="{D0A68C77-BD2C-4B9D-A3BF-28E3DB88B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0377" y="1063625"/>
            <a:ext cx="1691643" cy="548641"/>
          </a:xfrm>
          <a:prstGeom prst="rect">
            <a:avLst/>
          </a:prstGeom>
        </p:spPr>
      </p:pic>
    </p:spTree>
    <p:custDataLst>
      <p:tags r:id="rId1"/>
    </p:custDataLst>
    <p:extLst>
      <p:ext uri="{BB962C8B-B14F-4D97-AF65-F5344CB8AC3E}">
        <p14:creationId xmlns:p14="http://schemas.microsoft.com/office/powerpoint/2010/main" val="171817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k object 16"/>
          <p:cNvSpPr/>
          <p:nvPr/>
        </p:nvSpPr>
        <p:spPr>
          <a:xfrm>
            <a:off x="0" y="1678997"/>
            <a:ext cx="7814721"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4" name="object 4"/>
          <p:cNvSpPr txBox="1">
            <a:spLocks noGrp="1"/>
          </p:cNvSpPr>
          <p:nvPr>
            <p:ph type="title" idx="4294967295"/>
          </p:nvPr>
        </p:nvSpPr>
        <p:spPr>
          <a:xfrm>
            <a:off x="1614916" y="427847"/>
            <a:ext cx="4847103" cy="720710"/>
          </a:xfrm>
          <a:prstGeom prst="rect">
            <a:avLst/>
          </a:prstGeom>
        </p:spPr>
        <p:txBody>
          <a:bodyPr vert="horz" wrap="square" lIns="0" tIns="12700" rIns="0" bIns="0" rtlCol="0">
            <a:spAutoFit/>
          </a:bodyPr>
          <a:lstStyle/>
          <a:p>
            <a:pPr marL="12700">
              <a:lnSpc>
                <a:spcPct val="100000"/>
              </a:lnSpc>
              <a:spcBef>
                <a:spcPts val="100"/>
              </a:spcBef>
            </a:pPr>
            <a:r>
              <a:rPr lang="en-US" sz="4600" b="1" spc="65" dirty="0">
                <a:solidFill>
                  <a:srgbClr val="002D73"/>
                </a:solidFill>
                <a:latin typeface="Times New Roman" panose="02020603050405020304" pitchFamily="18" charset="0"/>
                <a:cs typeface="Times New Roman" panose="02020603050405020304" pitchFamily="18" charset="0"/>
              </a:rPr>
              <a:t>Wellness Benefits </a:t>
            </a:r>
            <a:endParaRPr sz="4600" b="1" dirty="0">
              <a:solidFill>
                <a:srgbClr val="002D73"/>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12337" y="1708999"/>
            <a:ext cx="7253842" cy="597087"/>
          </a:xfrm>
          <a:prstGeom prst="rect">
            <a:avLst/>
          </a:prstGeom>
        </p:spPr>
        <p:txBody>
          <a:bodyPr vert="horz" wrap="square" lIns="457200" tIns="129540" rIns="0" bIns="0" rtlCol="0">
            <a:spAutoFit/>
          </a:bodyPr>
          <a:lstStyle/>
          <a:p>
            <a:pPr marL="17145" algn="ctr">
              <a:lnSpc>
                <a:spcPct val="100000"/>
              </a:lnSpc>
              <a:spcBef>
                <a:spcPts val="1020"/>
              </a:spcBef>
            </a:pPr>
            <a:r>
              <a:rPr lang="en-US" b="1" spc="75" dirty="0">
                <a:solidFill>
                  <a:srgbClr val="002D73"/>
                </a:solidFill>
                <a:latin typeface="Times New Roman" panose="02020603050405020304" pitchFamily="18" charset="0"/>
                <a:cs typeface="Times New Roman" panose="02020603050405020304" pitchFamily="18" charset="0"/>
              </a:rPr>
              <a:t>Teladoc – 24/7 doctor visits via phone or mobile app</a:t>
            </a:r>
            <a:r>
              <a:rPr lang="en-US" sz="1700" b="1" spc="75" dirty="0">
                <a:solidFill>
                  <a:srgbClr val="002D73"/>
                </a:solidFill>
                <a:latin typeface="Source Sans Pro" panose="020B0503030403020204" pitchFamily="34" charset="0"/>
                <a:cs typeface="Times New Roman"/>
              </a:rPr>
              <a:t>!</a:t>
            </a:r>
            <a:endParaRPr sz="1700" dirty="0">
              <a:solidFill>
                <a:srgbClr val="002D73"/>
              </a:solidFill>
              <a:latin typeface="Source Sans Pro" panose="020B0503030403020204" pitchFamily="34" charset="0"/>
              <a:cs typeface="Times New Roman"/>
            </a:endParaRPr>
          </a:p>
          <a:p>
            <a:pPr marL="12700" marR="5080">
              <a:lnSpc>
                <a:spcPct val="120400"/>
              </a:lnSpc>
              <a:spcBef>
                <a:spcPts val="265"/>
              </a:spcBef>
            </a:pPr>
            <a:endParaRPr lang="en-US" sz="900" spc="-5" dirty="0">
              <a:latin typeface="Arial"/>
              <a:cs typeface="Arial"/>
            </a:endParaRPr>
          </a:p>
        </p:txBody>
      </p:sp>
      <p:grpSp>
        <p:nvGrpSpPr>
          <p:cNvPr id="10" name="Group 9"/>
          <p:cNvGrpSpPr/>
          <p:nvPr/>
        </p:nvGrpSpPr>
        <p:grpSpPr>
          <a:xfrm>
            <a:off x="343915" y="2195875"/>
            <a:ext cx="7128228" cy="1418108"/>
            <a:chOff x="533400" y="4392145"/>
            <a:chExt cx="7128228" cy="1481048"/>
          </a:xfrm>
        </p:grpSpPr>
        <p:grpSp>
          <p:nvGrpSpPr>
            <p:cNvPr id="9" name="Group 8"/>
            <p:cNvGrpSpPr/>
            <p:nvPr/>
          </p:nvGrpSpPr>
          <p:grpSpPr>
            <a:xfrm>
              <a:off x="533400" y="4392145"/>
              <a:ext cx="7128228" cy="1481048"/>
              <a:chOff x="388980" y="3395753"/>
              <a:chExt cx="7128228" cy="1481048"/>
            </a:xfrm>
          </p:grpSpPr>
          <p:sp>
            <p:nvSpPr>
              <p:cNvPr id="49" name="TextBox 48"/>
              <p:cNvSpPr txBox="1">
                <a:spLocks noChangeAspect="1"/>
              </p:cNvSpPr>
              <p:nvPr/>
            </p:nvSpPr>
            <p:spPr>
              <a:xfrm>
                <a:off x="388980" y="3395753"/>
                <a:ext cx="7128228" cy="1481048"/>
              </a:xfrm>
              <a:prstGeom prst="rect">
                <a:avLst/>
              </a:prstGeom>
              <a:solidFill>
                <a:schemeClr val="accent6"/>
              </a:solidFill>
            </p:spPr>
            <p:txBody>
              <a:bodyPr wrap="square" rtlCol="0">
                <a:noAutofit/>
              </a:bodyPr>
              <a:lstStyle/>
              <a:p>
                <a:pPr marL="12700" marR="5080" lvl="0" algn="just">
                  <a:lnSpc>
                    <a:spcPct val="120000"/>
                  </a:lnSpc>
                  <a:spcBef>
                    <a:spcPts val="100"/>
                  </a:spcBef>
                </a:pPr>
                <a:endParaRPr lang="en-US" dirty="0"/>
              </a:p>
            </p:txBody>
          </p:sp>
          <p:grpSp>
            <p:nvGrpSpPr>
              <p:cNvPr id="50" name="Group 49"/>
              <p:cNvGrpSpPr/>
              <p:nvPr/>
            </p:nvGrpSpPr>
            <p:grpSpPr>
              <a:xfrm>
                <a:off x="4252357" y="3465807"/>
                <a:ext cx="411463" cy="391446"/>
                <a:chOff x="1257300" y="1716088"/>
                <a:chExt cx="195263" cy="195263"/>
              </a:xfrm>
            </p:grpSpPr>
            <p:sp>
              <p:nvSpPr>
                <p:cNvPr id="51" name="Oval 164"/>
                <p:cNvSpPr>
                  <a:spLocks noChangeArrowheads="1"/>
                </p:cNvSpPr>
                <p:nvPr/>
              </p:nvSpPr>
              <p:spPr bwMode="auto">
                <a:xfrm>
                  <a:off x="1257300" y="1716088"/>
                  <a:ext cx="195263"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65"/>
                <p:cNvSpPr>
                  <a:spLocks/>
                </p:cNvSpPr>
                <p:nvPr/>
              </p:nvSpPr>
              <p:spPr bwMode="auto">
                <a:xfrm>
                  <a:off x="1355725" y="1716088"/>
                  <a:ext cx="96838" cy="195263"/>
                </a:xfrm>
                <a:custGeom>
                  <a:avLst/>
                  <a:gdLst>
                    <a:gd name="T0" fmla="*/ 0 w 225"/>
                    <a:gd name="T1" fmla="*/ 0 h 450"/>
                    <a:gd name="T2" fmla="*/ 0 w 225"/>
                    <a:gd name="T3" fmla="*/ 450 h 450"/>
                    <a:gd name="T4" fmla="*/ 225 w 225"/>
                    <a:gd name="T5" fmla="*/ 225 h 450"/>
                    <a:gd name="T6" fmla="*/ 0 w 225"/>
                    <a:gd name="T7" fmla="*/ 0 h 450"/>
                  </a:gdLst>
                  <a:ahLst/>
                  <a:cxnLst>
                    <a:cxn ang="0">
                      <a:pos x="T0" y="T1"/>
                    </a:cxn>
                    <a:cxn ang="0">
                      <a:pos x="T2" y="T3"/>
                    </a:cxn>
                    <a:cxn ang="0">
                      <a:pos x="T4" y="T5"/>
                    </a:cxn>
                    <a:cxn ang="0">
                      <a:pos x="T6" y="T7"/>
                    </a:cxn>
                  </a:cxnLst>
                  <a:rect l="0" t="0" r="r" b="b"/>
                  <a:pathLst>
                    <a:path w="225" h="450">
                      <a:moveTo>
                        <a:pt x="0" y="0"/>
                      </a:moveTo>
                      <a:cubicBezTo>
                        <a:pt x="0" y="450"/>
                        <a:pt x="0" y="450"/>
                        <a:pt x="0" y="450"/>
                      </a:cubicBezTo>
                      <a:cubicBezTo>
                        <a:pt x="124" y="450"/>
                        <a:pt x="225" y="349"/>
                        <a:pt x="225" y="225"/>
                      </a:cubicBezTo>
                      <a:cubicBezTo>
                        <a:pt x="225" y="101"/>
                        <a:pt x="124" y="0"/>
                        <a:pt x="0" y="0"/>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66"/>
                <p:cNvSpPr>
                  <a:spLocks noEditPoints="1"/>
                </p:cNvSpPr>
                <p:nvPr/>
              </p:nvSpPr>
              <p:spPr bwMode="auto">
                <a:xfrm>
                  <a:off x="1257300" y="1716088"/>
                  <a:ext cx="195263" cy="195263"/>
                </a:xfrm>
                <a:custGeom>
                  <a:avLst/>
                  <a:gdLst>
                    <a:gd name="T0" fmla="*/ 226 w 451"/>
                    <a:gd name="T1" fmla="*/ 0 h 450"/>
                    <a:gd name="T2" fmla="*/ 0 w 451"/>
                    <a:gd name="T3" fmla="*/ 225 h 450"/>
                    <a:gd name="T4" fmla="*/ 226 w 451"/>
                    <a:gd name="T5" fmla="*/ 450 h 450"/>
                    <a:gd name="T6" fmla="*/ 451 w 451"/>
                    <a:gd name="T7" fmla="*/ 225 h 450"/>
                    <a:gd name="T8" fmla="*/ 226 w 451"/>
                    <a:gd name="T9" fmla="*/ 0 h 450"/>
                    <a:gd name="T10" fmla="*/ 421 w 451"/>
                    <a:gd name="T11" fmla="*/ 225 h 450"/>
                    <a:gd name="T12" fmla="*/ 226 w 451"/>
                    <a:gd name="T13" fmla="*/ 421 h 450"/>
                    <a:gd name="T14" fmla="*/ 30 w 451"/>
                    <a:gd name="T15" fmla="*/ 225 h 450"/>
                    <a:gd name="T16" fmla="*/ 226 w 451"/>
                    <a:gd name="T17" fmla="*/ 30 h 450"/>
                    <a:gd name="T18" fmla="*/ 421 w 451"/>
                    <a:gd name="T19" fmla="*/ 22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0">
                      <a:moveTo>
                        <a:pt x="226" y="0"/>
                      </a:moveTo>
                      <a:cubicBezTo>
                        <a:pt x="101" y="0"/>
                        <a:pt x="0" y="101"/>
                        <a:pt x="0" y="225"/>
                      </a:cubicBezTo>
                      <a:cubicBezTo>
                        <a:pt x="0" y="349"/>
                        <a:pt x="101" y="450"/>
                        <a:pt x="226" y="450"/>
                      </a:cubicBezTo>
                      <a:cubicBezTo>
                        <a:pt x="350" y="450"/>
                        <a:pt x="451" y="349"/>
                        <a:pt x="451" y="225"/>
                      </a:cubicBezTo>
                      <a:cubicBezTo>
                        <a:pt x="451" y="101"/>
                        <a:pt x="350" y="0"/>
                        <a:pt x="226" y="0"/>
                      </a:cubicBezTo>
                      <a:close/>
                      <a:moveTo>
                        <a:pt x="421" y="225"/>
                      </a:moveTo>
                      <a:cubicBezTo>
                        <a:pt x="421" y="333"/>
                        <a:pt x="333" y="421"/>
                        <a:pt x="226" y="421"/>
                      </a:cubicBezTo>
                      <a:cubicBezTo>
                        <a:pt x="118" y="421"/>
                        <a:pt x="30" y="333"/>
                        <a:pt x="30" y="225"/>
                      </a:cubicBezTo>
                      <a:cubicBezTo>
                        <a:pt x="30" y="118"/>
                        <a:pt x="118" y="30"/>
                        <a:pt x="226" y="30"/>
                      </a:cubicBezTo>
                      <a:cubicBezTo>
                        <a:pt x="333" y="30"/>
                        <a:pt x="421" y="118"/>
                        <a:pt x="421" y="22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Rectangle 167"/>
                <p:cNvSpPr>
                  <a:spLocks noChangeArrowheads="1"/>
                </p:cNvSpPr>
                <p:nvPr/>
              </p:nvSpPr>
              <p:spPr bwMode="auto">
                <a:xfrm>
                  <a:off x="1350963" y="1736726"/>
                  <a:ext cx="7938" cy="17463"/>
                </a:xfrm>
                <a:prstGeom prst="rect">
                  <a:avLst/>
                </a:prstGeom>
                <a:solidFill>
                  <a:srgbClr val="233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Rectangle 168"/>
                <p:cNvSpPr>
                  <a:spLocks noChangeArrowheads="1"/>
                </p:cNvSpPr>
                <p:nvPr/>
              </p:nvSpPr>
              <p:spPr bwMode="auto">
                <a:xfrm>
                  <a:off x="1279525" y="1809751"/>
                  <a:ext cx="15875" cy="7938"/>
                </a:xfrm>
                <a:prstGeom prst="rect">
                  <a:avLst/>
                </a:prstGeom>
                <a:solidFill>
                  <a:srgbClr val="233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Rectangle 169"/>
                <p:cNvSpPr>
                  <a:spLocks noChangeArrowheads="1"/>
                </p:cNvSpPr>
                <p:nvPr/>
              </p:nvSpPr>
              <p:spPr bwMode="auto">
                <a:xfrm>
                  <a:off x="1350963" y="1873251"/>
                  <a:ext cx="7938" cy="17463"/>
                </a:xfrm>
                <a:prstGeom prst="rect">
                  <a:avLst/>
                </a:prstGeom>
                <a:solidFill>
                  <a:srgbClr val="233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Rectangle 170"/>
                <p:cNvSpPr>
                  <a:spLocks noChangeArrowheads="1"/>
                </p:cNvSpPr>
                <p:nvPr/>
              </p:nvSpPr>
              <p:spPr bwMode="auto">
                <a:xfrm>
                  <a:off x="1414463" y="1809751"/>
                  <a:ext cx="17463" cy="7938"/>
                </a:xfrm>
                <a:prstGeom prst="rect">
                  <a:avLst/>
                </a:prstGeom>
                <a:solidFill>
                  <a:srgbClr val="233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71"/>
                <p:cNvSpPr>
                  <a:spLocks/>
                </p:cNvSpPr>
                <p:nvPr/>
              </p:nvSpPr>
              <p:spPr bwMode="auto">
                <a:xfrm>
                  <a:off x="1344613" y="1774826"/>
                  <a:ext cx="55563" cy="50800"/>
                </a:xfrm>
                <a:custGeom>
                  <a:avLst/>
                  <a:gdLst>
                    <a:gd name="T0" fmla="*/ 3 w 35"/>
                    <a:gd name="T1" fmla="*/ 32 h 32"/>
                    <a:gd name="T2" fmla="*/ 0 w 35"/>
                    <a:gd name="T3" fmla="*/ 29 h 32"/>
                    <a:gd name="T4" fmla="*/ 32 w 35"/>
                    <a:gd name="T5" fmla="*/ 0 h 32"/>
                    <a:gd name="T6" fmla="*/ 35 w 35"/>
                    <a:gd name="T7" fmla="*/ 3 h 32"/>
                    <a:gd name="T8" fmla="*/ 3 w 35"/>
                    <a:gd name="T9" fmla="*/ 32 h 32"/>
                  </a:gdLst>
                  <a:ahLst/>
                  <a:cxnLst>
                    <a:cxn ang="0">
                      <a:pos x="T0" y="T1"/>
                    </a:cxn>
                    <a:cxn ang="0">
                      <a:pos x="T2" y="T3"/>
                    </a:cxn>
                    <a:cxn ang="0">
                      <a:pos x="T4" y="T5"/>
                    </a:cxn>
                    <a:cxn ang="0">
                      <a:pos x="T6" y="T7"/>
                    </a:cxn>
                    <a:cxn ang="0">
                      <a:pos x="T8" y="T9"/>
                    </a:cxn>
                  </a:cxnLst>
                  <a:rect l="0" t="0" r="r" b="b"/>
                  <a:pathLst>
                    <a:path w="35" h="32">
                      <a:moveTo>
                        <a:pt x="3" y="32"/>
                      </a:moveTo>
                      <a:lnTo>
                        <a:pt x="0" y="29"/>
                      </a:lnTo>
                      <a:lnTo>
                        <a:pt x="32" y="0"/>
                      </a:lnTo>
                      <a:lnTo>
                        <a:pt x="35" y="3"/>
                      </a:lnTo>
                      <a:lnTo>
                        <a:pt x="3" y="32"/>
                      </a:lnTo>
                      <a:close/>
                    </a:path>
                  </a:pathLst>
                </a:custGeom>
                <a:solidFill>
                  <a:srgbClr val="233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72"/>
                <p:cNvSpPr>
                  <a:spLocks/>
                </p:cNvSpPr>
                <p:nvPr/>
              </p:nvSpPr>
              <p:spPr bwMode="auto">
                <a:xfrm>
                  <a:off x="1316038" y="1804988"/>
                  <a:ext cx="52388" cy="14288"/>
                </a:xfrm>
                <a:custGeom>
                  <a:avLst/>
                  <a:gdLst>
                    <a:gd name="T0" fmla="*/ 33 w 33"/>
                    <a:gd name="T1" fmla="*/ 9 h 9"/>
                    <a:gd name="T2" fmla="*/ 0 w 33"/>
                    <a:gd name="T3" fmla="*/ 4 h 9"/>
                    <a:gd name="T4" fmla="*/ 0 w 33"/>
                    <a:gd name="T5" fmla="*/ 0 h 9"/>
                    <a:gd name="T6" fmla="*/ 33 w 33"/>
                    <a:gd name="T7" fmla="*/ 5 h 9"/>
                    <a:gd name="T8" fmla="*/ 33 w 33"/>
                    <a:gd name="T9" fmla="*/ 9 h 9"/>
                  </a:gdLst>
                  <a:ahLst/>
                  <a:cxnLst>
                    <a:cxn ang="0">
                      <a:pos x="T0" y="T1"/>
                    </a:cxn>
                    <a:cxn ang="0">
                      <a:pos x="T2" y="T3"/>
                    </a:cxn>
                    <a:cxn ang="0">
                      <a:pos x="T4" y="T5"/>
                    </a:cxn>
                    <a:cxn ang="0">
                      <a:pos x="T6" y="T7"/>
                    </a:cxn>
                    <a:cxn ang="0">
                      <a:pos x="T8" y="T9"/>
                    </a:cxn>
                  </a:cxnLst>
                  <a:rect l="0" t="0" r="r" b="b"/>
                  <a:pathLst>
                    <a:path w="33" h="9">
                      <a:moveTo>
                        <a:pt x="33" y="9"/>
                      </a:moveTo>
                      <a:lnTo>
                        <a:pt x="0" y="4"/>
                      </a:lnTo>
                      <a:lnTo>
                        <a:pt x="0" y="0"/>
                      </a:lnTo>
                      <a:lnTo>
                        <a:pt x="33" y="5"/>
                      </a:lnTo>
                      <a:lnTo>
                        <a:pt x="33" y="9"/>
                      </a:lnTo>
                      <a:close/>
                    </a:path>
                  </a:pathLst>
                </a:custGeom>
                <a:solidFill>
                  <a:srgbClr val="233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Oval 173"/>
                <p:cNvSpPr>
                  <a:spLocks noChangeArrowheads="1"/>
                </p:cNvSpPr>
                <p:nvPr/>
              </p:nvSpPr>
              <p:spPr bwMode="auto">
                <a:xfrm>
                  <a:off x="1349375" y="1809751"/>
                  <a:ext cx="11113" cy="11113"/>
                </a:xfrm>
                <a:prstGeom prst="ellipse">
                  <a:avLst/>
                </a:prstGeom>
                <a:solidFill>
                  <a:srgbClr val="233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3" name="Group 62"/>
              <p:cNvGrpSpPr/>
              <p:nvPr/>
            </p:nvGrpSpPr>
            <p:grpSpPr>
              <a:xfrm>
                <a:off x="3021090" y="4225764"/>
                <a:ext cx="446480" cy="401511"/>
                <a:chOff x="457200" y="4349750"/>
                <a:chExt cx="220663" cy="198438"/>
              </a:xfrm>
            </p:grpSpPr>
            <p:sp>
              <p:nvSpPr>
                <p:cNvPr id="64" name="Oval 2102"/>
                <p:cNvSpPr>
                  <a:spLocks noChangeArrowheads="1"/>
                </p:cNvSpPr>
                <p:nvPr/>
              </p:nvSpPr>
              <p:spPr bwMode="auto">
                <a:xfrm>
                  <a:off x="476250" y="4354513"/>
                  <a:ext cx="176213" cy="176213"/>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103"/>
                <p:cNvSpPr>
                  <a:spLocks/>
                </p:cNvSpPr>
                <p:nvPr/>
              </p:nvSpPr>
              <p:spPr bwMode="auto">
                <a:xfrm>
                  <a:off x="457200" y="4429125"/>
                  <a:ext cx="38100" cy="38100"/>
                </a:xfrm>
                <a:custGeom>
                  <a:avLst/>
                  <a:gdLst>
                    <a:gd name="T0" fmla="*/ 88 w 88"/>
                    <a:gd name="T1" fmla="*/ 16 h 88"/>
                    <a:gd name="T2" fmla="*/ 72 w 88"/>
                    <a:gd name="T3" fmla="*/ 0 h 88"/>
                    <a:gd name="T4" fmla="*/ 16 w 88"/>
                    <a:gd name="T5" fmla="*/ 0 h 88"/>
                    <a:gd name="T6" fmla="*/ 0 w 88"/>
                    <a:gd name="T7" fmla="*/ 16 h 88"/>
                    <a:gd name="T8" fmla="*/ 0 w 88"/>
                    <a:gd name="T9" fmla="*/ 72 h 88"/>
                    <a:gd name="T10" fmla="*/ 16 w 88"/>
                    <a:gd name="T11" fmla="*/ 88 h 88"/>
                    <a:gd name="T12" fmla="*/ 72 w 88"/>
                    <a:gd name="T13" fmla="*/ 88 h 88"/>
                    <a:gd name="T14" fmla="*/ 88 w 88"/>
                    <a:gd name="T15" fmla="*/ 72 h 88"/>
                    <a:gd name="T16" fmla="*/ 88 w 88"/>
                    <a:gd name="T1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8" y="16"/>
                      </a:moveTo>
                      <a:cubicBezTo>
                        <a:pt x="88" y="7"/>
                        <a:pt x="81" y="0"/>
                        <a:pt x="72" y="0"/>
                      </a:cubicBezTo>
                      <a:cubicBezTo>
                        <a:pt x="16" y="0"/>
                        <a:pt x="16" y="0"/>
                        <a:pt x="16" y="0"/>
                      </a:cubicBezTo>
                      <a:cubicBezTo>
                        <a:pt x="7" y="0"/>
                        <a:pt x="0" y="7"/>
                        <a:pt x="0" y="16"/>
                      </a:cubicBezTo>
                      <a:cubicBezTo>
                        <a:pt x="0" y="72"/>
                        <a:pt x="0" y="72"/>
                        <a:pt x="0" y="72"/>
                      </a:cubicBezTo>
                      <a:cubicBezTo>
                        <a:pt x="0" y="81"/>
                        <a:pt x="7" y="88"/>
                        <a:pt x="16" y="88"/>
                      </a:cubicBezTo>
                      <a:cubicBezTo>
                        <a:pt x="72" y="88"/>
                        <a:pt x="72" y="88"/>
                        <a:pt x="72" y="88"/>
                      </a:cubicBezTo>
                      <a:cubicBezTo>
                        <a:pt x="81" y="88"/>
                        <a:pt x="88" y="81"/>
                        <a:pt x="88" y="72"/>
                      </a:cubicBezTo>
                      <a:lnTo>
                        <a:pt x="88" y="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Oval 2104"/>
                <p:cNvSpPr>
                  <a:spLocks noChangeArrowheads="1"/>
                </p:cNvSpPr>
                <p:nvPr/>
              </p:nvSpPr>
              <p:spPr bwMode="auto">
                <a:xfrm>
                  <a:off x="485775" y="4416425"/>
                  <a:ext cx="15875" cy="14288"/>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105"/>
                <p:cNvSpPr>
                  <a:spLocks/>
                </p:cNvSpPr>
                <p:nvPr/>
              </p:nvSpPr>
              <p:spPr bwMode="auto">
                <a:xfrm>
                  <a:off x="585787" y="4506913"/>
                  <a:ext cx="28575" cy="41275"/>
                </a:xfrm>
                <a:custGeom>
                  <a:avLst/>
                  <a:gdLst>
                    <a:gd name="T0" fmla="*/ 10 w 65"/>
                    <a:gd name="T1" fmla="*/ 73 h 97"/>
                    <a:gd name="T2" fmla="*/ 41 w 65"/>
                    <a:gd name="T3" fmla="*/ 94 h 97"/>
                    <a:gd name="T4" fmla="*/ 41 w 65"/>
                    <a:gd name="T5" fmla="*/ 94 h 97"/>
                    <a:gd name="T6" fmla="*/ 62 w 65"/>
                    <a:gd name="T7" fmla="*/ 63 h 97"/>
                    <a:gd name="T8" fmla="*/ 55 w 65"/>
                    <a:gd name="T9" fmla="*/ 24 h 97"/>
                    <a:gd name="T10" fmla="*/ 25 w 65"/>
                    <a:gd name="T11" fmla="*/ 3 h 97"/>
                    <a:gd name="T12" fmla="*/ 24 w 65"/>
                    <a:gd name="T13" fmla="*/ 3 h 97"/>
                    <a:gd name="T14" fmla="*/ 3 w 65"/>
                    <a:gd name="T15" fmla="*/ 34 h 97"/>
                    <a:gd name="T16" fmla="*/ 10 w 65"/>
                    <a:gd name="T17" fmla="*/ 7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7">
                      <a:moveTo>
                        <a:pt x="10" y="73"/>
                      </a:moveTo>
                      <a:cubicBezTo>
                        <a:pt x="13" y="87"/>
                        <a:pt x="26" y="97"/>
                        <a:pt x="41" y="94"/>
                      </a:cubicBezTo>
                      <a:cubicBezTo>
                        <a:pt x="41" y="94"/>
                        <a:pt x="41" y="94"/>
                        <a:pt x="41" y="94"/>
                      </a:cubicBezTo>
                      <a:cubicBezTo>
                        <a:pt x="55" y="91"/>
                        <a:pt x="65" y="78"/>
                        <a:pt x="62" y="63"/>
                      </a:cubicBezTo>
                      <a:cubicBezTo>
                        <a:pt x="55" y="24"/>
                        <a:pt x="55" y="24"/>
                        <a:pt x="55" y="24"/>
                      </a:cubicBezTo>
                      <a:cubicBezTo>
                        <a:pt x="53" y="10"/>
                        <a:pt x="39" y="0"/>
                        <a:pt x="25" y="3"/>
                      </a:cubicBezTo>
                      <a:cubicBezTo>
                        <a:pt x="24" y="3"/>
                        <a:pt x="24" y="3"/>
                        <a:pt x="24" y="3"/>
                      </a:cubicBezTo>
                      <a:cubicBezTo>
                        <a:pt x="10" y="6"/>
                        <a:pt x="0" y="20"/>
                        <a:pt x="3" y="34"/>
                      </a:cubicBezTo>
                      <a:lnTo>
                        <a:pt x="10" y="7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2106"/>
                <p:cNvSpPr>
                  <a:spLocks/>
                </p:cNvSpPr>
                <p:nvPr/>
              </p:nvSpPr>
              <p:spPr bwMode="auto">
                <a:xfrm>
                  <a:off x="519112" y="4506913"/>
                  <a:ext cx="28575" cy="41275"/>
                </a:xfrm>
                <a:custGeom>
                  <a:avLst/>
                  <a:gdLst>
                    <a:gd name="T0" fmla="*/ 54 w 64"/>
                    <a:gd name="T1" fmla="*/ 73 h 97"/>
                    <a:gd name="T2" fmla="*/ 24 w 64"/>
                    <a:gd name="T3" fmla="*/ 94 h 97"/>
                    <a:gd name="T4" fmla="*/ 23 w 64"/>
                    <a:gd name="T5" fmla="*/ 94 h 97"/>
                    <a:gd name="T6" fmla="*/ 2 w 64"/>
                    <a:gd name="T7" fmla="*/ 63 h 97"/>
                    <a:gd name="T8" fmla="*/ 9 w 64"/>
                    <a:gd name="T9" fmla="*/ 24 h 97"/>
                    <a:gd name="T10" fmla="*/ 40 w 64"/>
                    <a:gd name="T11" fmla="*/ 3 h 97"/>
                    <a:gd name="T12" fmla="*/ 40 w 64"/>
                    <a:gd name="T13" fmla="*/ 3 h 97"/>
                    <a:gd name="T14" fmla="*/ 61 w 64"/>
                    <a:gd name="T15" fmla="*/ 34 h 97"/>
                    <a:gd name="T16" fmla="*/ 54 w 64"/>
                    <a:gd name="T17" fmla="*/ 7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97">
                      <a:moveTo>
                        <a:pt x="54" y="73"/>
                      </a:moveTo>
                      <a:cubicBezTo>
                        <a:pt x="52" y="87"/>
                        <a:pt x="38" y="97"/>
                        <a:pt x="24" y="94"/>
                      </a:cubicBezTo>
                      <a:cubicBezTo>
                        <a:pt x="23" y="94"/>
                        <a:pt x="23" y="94"/>
                        <a:pt x="23" y="94"/>
                      </a:cubicBezTo>
                      <a:cubicBezTo>
                        <a:pt x="9" y="91"/>
                        <a:pt x="0" y="78"/>
                        <a:pt x="2" y="63"/>
                      </a:cubicBezTo>
                      <a:cubicBezTo>
                        <a:pt x="9" y="24"/>
                        <a:pt x="9" y="24"/>
                        <a:pt x="9" y="24"/>
                      </a:cubicBezTo>
                      <a:cubicBezTo>
                        <a:pt x="12" y="10"/>
                        <a:pt x="26" y="0"/>
                        <a:pt x="40" y="3"/>
                      </a:cubicBezTo>
                      <a:cubicBezTo>
                        <a:pt x="40" y="3"/>
                        <a:pt x="40" y="3"/>
                        <a:pt x="40" y="3"/>
                      </a:cubicBezTo>
                      <a:cubicBezTo>
                        <a:pt x="55" y="6"/>
                        <a:pt x="64" y="20"/>
                        <a:pt x="61" y="34"/>
                      </a:cubicBezTo>
                      <a:lnTo>
                        <a:pt x="54" y="7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2107"/>
                <p:cNvSpPr>
                  <a:spLocks/>
                </p:cNvSpPr>
                <p:nvPr/>
              </p:nvSpPr>
              <p:spPr bwMode="auto">
                <a:xfrm>
                  <a:off x="492125" y="4430713"/>
                  <a:ext cx="30163" cy="52388"/>
                </a:xfrm>
                <a:custGeom>
                  <a:avLst/>
                  <a:gdLst>
                    <a:gd name="T0" fmla="*/ 59 w 69"/>
                    <a:gd name="T1" fmla="*/ 120 h 120"/>
                    <a:gd name="T2" fmla="*/ 0 w 69"/>
                    <a:gd name="T3" fmla="*/ 60 h 120"/>
                    <a:gd name="T4" fmla="*/ 59 w 69"/>
                    <a:gd name="T5" fmla="*/ 0 h 120"/>
                    <a:gd name="T6" fmla="*/ 69 w 69"/>
                    <a:gd name="T7" fmla="*/ 10 h 120"/>
                    <a:gd name="T8" fmla="*/ 59 w 69"/>
                    <a:gd name="T9" fmla="*/ 19 h 120"/>
                    <a:gd name="T10" fmla="*/ 18 w 69"/>
                    <a:gd name="T11" fmla="*/ 60 h 120"/>
                    <a:gd name="T12" fmla="*/ 59 w 69"/>
                    <a:gd name="T13" fmla="*/ 101 h 120"/>
                    <a:gd name="T14" fmla="*/ 69 w 69"/>
                    <a:gd name="T15" fmla="*/ 110 h 120"/>
                    <a:gd name="T16" fmla="*/ 59 w 69"/>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0">
                      <a:moveTo>
                        <a:pt x="59" y="120"/>
                      </a:moveTo>
                      <a:cubicBezTo>
                        <a:pt x="27" y="120"/>
                        <a:pt x="0" y="93"/>
                        <a:pt x="0" y="60"/>
                      </a:cubicBezTo>
                      <a:cubicBezTo>
                        <a:pt x="0" y="27"/>
                        <a:pt x="27" y="0"/>
                        <a:pt x="59" y="0"/>
                      </a:cubicBezTo>
                      <a:cubicBezTo>
                        <a:pt x="65" y="0"/>
                        <a:pt x="69" y="5"/>
                        <a:pt x="69" y="10"/>
                      </a:cubicBezTo>
                      <a:cubicBezTo>
                        <a:pt x="69" y="15"/>
                        <a:pt x="65" y="19"/>
                        <a:pt x="59" y="19"/>
                      </a:cubicBezTo>
                      <a:cubicBezTo>
                        <a:pt x="37" y="19"/>
                        <a:pt x="18" y="37"/>
                        <a:pt x="18" y="60"/>
                      </a:cubicBezTo>
                      <a:cubicBezTo>
                        <a:pt x="18" y="83"/>
                        <a:pt x="37" y="101"/>
                        <a:pt x="59" y="101"/>
                      </a:cubicBezTo>
                      <a:cubicBezTo>
                        <a:pt x="65" y="101"/>
                        <a:pt x="69" y="105"/>
                        <a:pt x="69" y="110"/>
                      </a:cubicBezTo>
                      <a:cubicBezTo>
                        <a:pt x="69" y="116"/>
                        <a:pt x="65" y="120"/>
                        <a:pt x="59" y="1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2108"/>
                <p:cNvSpPr>
                  <a:spLocks/>
                </p:cNvSpPr>
                <p:nvPr/>
              </p:nvSpPr>
              <p:spPr bwMode="auto">
                <a:xfrm>
                  <a:off x="465138" y="4429125"/>
                  <a:ext cx="6350" cy="17463"/>
                </a:xfrm>
                <a:custGeom>
                  <a:avLst/>
                  <a:gdLst>
                    <a:gd name="T0" fmla="*/ 0 w 16"/>
                    <a:gd name="T1" fmla="*/ 0 h 39"/>
                    <a:gd name="T2" fmla="*/ 0 w 16"/>
                    <a:gd name="T3" fmla="*/ 29 h 39"/>
                    <a:gd name="T4" fmla="*/ 8 w 16"/>
                    <a:gd name="T5" fmla="*/ 39 h 39"/>
                    <a:gd name="T6" fmla="*/ 16 w 16"/>
                    <a:gd name="T7" fmla="*/ 29 h 39"/>
                    <a:gd name="T8" fmla="*/ 16 w 16"/>
                    <a:gd name="T9" fmla="*/ 0 h 39"/>
                  </a:gdLst>
                  <a:ahLst/>
                  <a:cxnLst>
                    <a:cxn ang="0">
                      <a:pos x="T0" y="T1"/>
                    </a:cxn>
                    <a:cxn ang="0">
                      <a:pos x="T2" y="T3"/>
                    </a:cxn>
                    <a:cxn ang="0">
                      <a:pos x="T4" y="T5"/>
                    </a:cxn>
                    <a:cxn ang="0">
                      <a:pos x="T6" y="T7"/>
                    </a:cxn>
                    <a:cxn ang="0">
                      <a:pos x="T8" y="T9"/>
                    </a:cxn>
                  </a:cxnLst>
                  <a:rect l="0" t="0" r="r" b="b"/>
                  <a:pathLst>
                    <a:path w="16" h="39">
                      <a:moveTo>
                        <a:pt x="0" y="0"/>
                      </a:moveTo>
                      <a:cubicBezTo>
                        <a:pt x="0" y="29"/>
                        <a:pt x="0" y="29"/>
                        <a:pt x="0" y="29"/>
                      </a:cubicBezTo>
                      <a:cubicBezTo>
                        <a:pt x="0" y="34"/>
                        <a:pt x="3" y="39"/>
                        <a:pt x="8" y="39"/>
                      </a:cubicBezTo>
                      <a:cubicBezTo>
                        <a:pt x="13" y="39"/>
                        <a:pt x="16" y="34"/>
                        <a:pt x="16" y="29"/>
                      </a:cubicBezTo>
                      <a:cubicBezTo>
                        <a:pt x="16" y="0"/>
                        <a:pt x="16" y="0"/>
                        <a:pt x="16" y="0"/>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2109"/>
                <p:cNvSpPr>
                  <a:spLocks/>
                </p:cNvSpPr>
                <p:nvPr/>
              </p:nvSpPr>
              <p:spPr bwMode="auto">
                <a:xfrm>
                  <a:off x="549275" y="4362450"/>
                  <a:ext cx="31750" cy="11113"/>
                </a:xfrm>
                <a:custGeom>
                  <a:avLst/>
                  <a:gdLst>
                    <a:gd name="T0" fmla="*/ 62 w 74"/>
                    <a:gd name="T1" fmla="*/ 28 h 28"/>
                    <a:gd name="T2" fmla="*/ 12 w 74"/>
                    <a:gd name="T3" fmla="*/ 28 h 28"/>
                    <a:gd name="T4" fmla="*/ 0 w 74"/>
                    <a:gd name="T5" fmla="*/ 14 h 28"/>
                    <a:gd name="T6" fmla="*/ 12 w 74"/>
                    <a:gd name="T7" fmla="*/ 0 h 28"/>
                    <a:gd name="T8" fmla="*/ 62 w 74"/>
                    <a:gd name="T9" fmla="*/ 0 h 28"/>
                    <a:gd name="T10" fmla="*/ 74 w 74"/>
                    <a:gd name="T11" fmla="*/ 14 h 28"/>
                    <a:gd name="T12" fmla="*/ 62 w 7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74" h="28">
                      <a:moveTo>
                        <a:pt x="62" y="28"/>
                      </a:moveTo>
                      <a:cubicBezTo>
                        <a:pt x="12" y="28"/>
                        <a:pt x="12" y="28"/>
                        <a:pt x="12" y="28"/>
                      </a:cubicBezTo>
                      <a:cubicBezTo>
                        <a:pt x="6" y="28"/>
                        <a:pt x="0" y="21"/>
                        <a:pt x="0" y="14"/>
                      </a:cubicBezTo>
                      <a:cubicBezTo>
                        <a:pt x="0" y="7"/>
                        <a:pt x="6" y="0"/>
                        <a:pt x="12" y="0"/>
                      </a:cubicBezTo>
                      <a:cubicBezTo>
                        <a:pt x="62" y="0"/>
                        <a:pt x="62" y="0"/>
                        <a:pt x="62" y="0"/>
                      </a:cubicBezTo>
                      <a:cubicBezTo>
                        <a:pt x="69" y="0"/>
                        <a:pt x="74" y="7"/>
                        <a:pt x="74" y="14"/>
                      </a:cubicBezTo>
                      <a:cubicBezTo>
                        <a:pt x="74" y="21"/>
                        <a:pt x="69" y="28"/>
                        <a:pt x="62"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2110"/>
                <p:cNvSpPr>
                  <a:spLocks noEditPoints="1"/>
                </p:cNvSpPr>
                <p:nvPr/>
              </p:nvSpPr>
              <p:spPr bwMode="auto">
                <a:xfrm>
                  <a:off x="638175" y="4440238"/>
                  <a:ext cx="39688" cy="34925"/>
                </a:xfrm>
                <a:custGeom>
                  <a:avLst/>
                  <a:gdLst>
                    <a:gd name="T0" fmla="*/ 76 w 92"/>
                    <a:gd name="T1" fmla="*/ 82 h 82"/>
                    <a:gd name="T2" fmla="*/ 71 w 92"/>
                    <a:gd name="T3" fmla="*/ 81 h 82"/>
                    <a:gd name="T4" fmla="*/ 49 w 92"/>
                    <a:gd name="T5" fmla="*/ 56 h 82"/>
                    <a:gd name="T6" fmla="*/ 37 w 92"/>
                    <a:gd name="T7" fmla="*/ 55 h 82"/>
                    <a:gd name="T8" fmla="*/ 7 w 92"/>
                    <a:gd name="T9" fmla="*/ 50 h 82"/>
                    <a:gd name="T10" fmla="*/ 2 w 92"/>
                    <a:gd name="T11" fmla="*/ 38 h 82"/>
                    <a:gd name="T12" fmla="*/ 14 w 92"/>
                    <a:gd name="T13" fmla="*/ 34 h 82"/>
                    <a:gd name="T14" fmla="*/ 38 w 92"/>
                    <a:gd name="T15" fmla="*/ 37 h 82"/>
                    <a:gd name="T16" fmla="*/ 39 w 92"/>
                    <a:gd name="T17" fmla="*/ 37 h 82"/>
                    <a:gd name="T18" fmla="*/ 44 w 92"/>
                    <a:gd name="T19" fmla="*/ 37 h 82"/>
                    <a:gd name="T20" fmla="*/ 44 w 92"/>
                    <a:gd name="T21" fmla="*/ 24 h 82"/>
                    <a:gd name="T22" fmla="*/ 61 w 92"/>
                    <a:gd name="T23" fmla="*/ 2 h 82"/>
                    <a:gd name="T24" fmla="*/ 86 w 92"/>
                    <a:gd name="T25" fmla="*/ 12 h 82"/>
                    <a:gd name="T26" fmla="*/ 82 w 92"/>
                    <a:gd name="T27" fmla="*/ 43 h 82"/>
                    <a:gd name="T28" fmla="*/ 68 w 92"/>
                    <a:gd name="T29" fmla="*/ 52 h 82"/>
                    <a:gd name="T30" fmla="*/ 81 w 92"/>
                    <a:gd name="T31" fmla="*/ 65 h 82"/>
                    <a:gd name="T32" fmla="*/ 84 w 92"/>
                    <a:gd name="T33" fmla="*/ 78 h 82"/>
                    <a:gd name="T34" fmla="*/ 76 w 92"/>
                    <a:gd name="T35" fmla="*/ 82 h 82"/>
                    <a:gd name="T36" fmla="*/ 68 w 92"/>
                    <a:gd name="T37" fmla="*/ 20 h 82"/>
                    <a:gd name="T38" fmla="*/ 65 w 92"/>
                    <a:gd name="T39" fmla="*/ 20 h 82"/>
                    <a:gd name="T40" fmla="*/ 62 w 92"/>
                    <a:gd name="T41" fmla="*/ 27 h 82"/>
                    <a:gd name="T42" fmla="*/ 62 w 92"/>
                    <a:gd name="T43" fmla="*/ 35 h 82"/>
                    <a:gd name="T44" fmla="*/ 68 w 92"/>
                    <a:gd name="T45" fmla="*/ 31 h 82"/>
                    <a:gd name="T46" fmla="*/ 70 w 92"/>
                    <a:gd name="T47" fmla="*/ 21 h 82"/>
                    <a:gd name="T48" fmla="*/ 68 w 92"/>
                    <a:gd name="T49" fmla="*/ 2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82">
                      <a:moveTo>
                        <a:pt x="76" y="82"/>
                      </a:moveTo>
                      <a:cubicBezTo>
                        <a:pt x="74" y="82"/>
                        <a:pt x="73" y="82"/>
                        <a:pt x="71" y="81"/>
                      </a:cubicBezTo>
                      <a:cubicBezTo>
                        <a:pt x="61" y="75"/>
                        <a:pt x="53" y="66"/>
                        <a:pt x="49" y="56"/>
                      </a:cubicBezTo>
                      <a:cubicBezTo>
                        <a:pt x="43" y="56"/>
                        <a:pt x="39" y="56"/>
                        <a:pt x="37" y="55"/>
                      </a:cubicBezTo>
                      <a:cubicBezTo>
                        <a:pt x="34" y="55"/>
                        <a:pt x="17" y="55"/>
                        <a:pt x="7" y="50"/>
                      </a:cubicBezTo>
                      <a:cubicBezTo>
                        <a:pt x="2" y="48"/>
                        <a:pt x="0" y="43"/>
                        <a:pt x="2" y="38"/>
                      </a:cubicBezTo>
                      <a:cubicBezTo>
                        <a:pt x="4" y="34"/>
                        <a:pt x="10" y="31"/>
                        <a:pt x="14" y="34"/>
                      </a:cubicBezTo>
                      <a:cubicBezTo>
                        <a:pt x="21" y="37"/>
                        <a:pt x="33" y="37"/>
                        <a:pt x="38" y="37"/>
                      </a:cubicBezTo>
                      <a:cubicBezTo>
                        <a:pt x="38" y="37"/>
                        <a:pt x="38" y="37"/>
                        <a:pt x="39" y="37"/>
                      </a:cubicBezTo>
                      <a:cubicBezTo>
                        <a:pt x="40" y="37"/>
                        <a:pt x="42" y="37"/>
                        <a:pt x="44" y="37"/>
                      </a:cubicBezTo>
                      <a:cubicBezTo>
                        <a:pt x="43" y="33"/>
                        <a:pt x="43" y="28"/>
                        <a:pt x="44" y="24"/>
                      </a:cubicBezTo>
                      <a:cubicBezTo>
                        <a:pt x="46" y="12"/>
                        <a:pt x="52" y="4"/>
                        <a:pt x="61" y="2"/>
                      </a:cubicBezTo>
                      <a:cubicBezTo>
                        <a:pt x="72" y="0"/>
                        <a:pt x="82" y="4"/>
                        <a:pt x="86" y="12"/>
                      </a:cubicBezTo>
                      <a:cubicBezTo>
                        <a:pt x="92" y="21"/>
                        <a:pt x="90" y="34"/>
                        <a:pt x="82" y="43"/>
                      </a:cubicBezTo>
                      <a:cubicBezTo>
                        <a:pt x="78" y="48"/>
                        <a:pt x="73" y="50"/>
                        <a:pt x="68" y="52"/>
                      </a:cubicBezTo>
                      <a:cubicBezTo>
                        <a:pt x="71" y="57"/>
                        <a:pt x="75" y="62"/>
                        <a:pt x="81" y="65"/>
                      </a:cubicBezTo>
                      <a:cubicBezTo>
                        <a:pt x="85" y="68"/>
                        <a:pt x="86" y="74"/>
                        <a:pt x="84" y="78"/>
                      </a:cubicBezTo>
                      <a:cubicBezTo>
                        <a:pt x="82" y="81"/>
                        <a:pt x="79" y="82"/>
                        <a:pt x="76" y="82"/>
                      </a:cubicBezTo>
                      <a:close/>
                      <a:moveTo>
                        <a:pt x="68" y="20"/>
                      </a:moveTo>
                      <a:cubicBezTo>
                        <a:pt x="67" y="20"/>
                        <a:pt x="66" y="20"/>
                        <a:pt x="65" y="20"/>
                      </a:cubicBezTo>
                      <a:cubicBezTo>
                        <a:pt x="65" y="20"/>
                        <a:pt x="63" y="22"/>
                        <a:pt x="62" y="27"/>
                      </a:cubicBezTo>
                      <a:cubicBezTo>
                        <a:pt x="62" y="29"/>
                        <a:pt x="62" y="32"/>
                        <a:pt x="62" y="35"/>
                      </a:cubicBezTo>
                      <a:cubicBezTo>
                        <a:pt x="65" y="34"/>
                        <a:pt x="67" y="33"/>
                        <a:pt x="68" y="31"/>
                      </a:cubicBezTo>
                      <a:cubicBezTo>
                        <a:pt x="71" y="27"/>
                        <a:pt x="72" y="23"/>
                        <a:pt x="70" y="21"/>
                      </a:cubicBezTo>
                      <a:cubicBezTo>
                        <a:pt x="70" y="20"/>
                        <a:pt x="69" y="20"/>
                        <a:pt x="68"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2111"/>
                <p:cNvSpPr>
                  <a:spLocks/>
                </p:cNvSpPr>
                <p:nvPr/>
              </p:nvSpPr>
              <p:spPr bwMode="auto">
                <a:xfrm>
                  <a:off x="484188" y="4349750"/>
                  <a:ext cx="41275" cy="44450"/>
                </a:xfrm>
                <a:custGeom>
                  <a:avLst/>
                  <a:gdLst>
                    <a:gd name="T0" fmla="*/ 20 w 97"/>
                    <a:gd name="T1" fmla="*/ 103 h 103"/>
                    <a:gd name="T2" fmla="*/ 3 w 97"/>
                    <a:gd name="T3" fmla="*/ 19 h 103"/>
                    <a:gd name="T4" fmla="*/ 20 w 97"/>
                    <a:gd name="T5" fmla="*/ 4 h 103"/>
                    <a:gd name="T6" fmla="*/ 97 w 97"/>
                    <a:gd name="T7" fmla="*/ 30 h 103"/>
                  </a:gdLst>
                  <a:ahLst/>
                  <a:cxnLst>
                    <a:cxn ang="0">
                      <a:pos x="T0" y="T1"/>
                    </a:cxn>
                    <a:cxn ang="0">
                      <a:pos x="T2" y="T3"/>
                    </a:cxn>
                    <a:cxn ang="0">
                      <a:pos x="T4" y="T5"/>
                    </a:cxn>
                    <a:cxn ang="0">
                      <a:pos x="T6" y="T7"/>
                    </a:cxn>
                  </a:cxnLst>
                  <a:rect l="0" t="0" r="r" b="b"/>
                  <a:pathLst>
                    <a:path w="97" h="103">
                      <a:moveTo>
                        <a:pt x="20" y="103"/>
                      </a:moveTo>
                      <a:cubicBezTo>
                        <a:pt x="3" y="19"/>
                        <a:pt x="3" y="19"/>
                        <a:pt x="3" y="19"/>
                      </a:cubicBezTo>
                      <a:cubicBezTo>
                        <a:pt x="0" y="6"/>
                        <a:pt x="8" y="0"/>
                        <a:pt x="20" y="4"/>
                      </a:cubicBezTo>
                      <a:cubicBezTo>
                        <a:pt x="97" y="30"/>
                        <a:pt x="97" y="30"/>
                        <a:pt x="97" y="3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81" name="Group 80"/>
              <p:cNvGrpSpPr/>
              <p:nvPr/>
            </p:nvGrpSpPr>
            <p:grpSpPr>
              <a:xfrm>
                <a:off x="5181600" y="4191000"/>
                <a:ext cx="484298" cy="493890"/>
                <a:chOff x="4583113" y="5586413"/>
                <a:chExt cx="160337" cy="163513"/>
              </a:xfrm>
            </p:grpSpPr>
            <p:sp>
              <p:nvSpPr>
                <p:cNvPr id="82" name="Rectangle 3271"/>
                <p:cNvSpPr>
                  <a:spLocks noChangeArrowheads="1"/>
                </p:cNvSpPr>
                <p:nvPr/>
              </p:nvSpPr>
              <p:spPr bwMode="auto">
                <a:xfrm>
                  <a:off x="4662488" y="5610226"/>
                  <a:ext cx="74613" cy="1397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Rectangle 3272"/>
                <p:cNvSpPr>
                  <a:spLocks noChangeArrowheads="1"/>
                </p:cNvSpPr>
                <p:nvPr/>
              </p:nvSpPr>
              <p:spPr bwMode="auto">
                <a:xfrm>
                  <a:off x="4662488" y="5610226"/>
                  <a:ext cx="746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Rectangle 3273"/>
                <p:cNvSpPr>
                  <a:spLocks noChangeArrowheads="1"/>
                </p:cNvSpPr>
                <p:nvPr/>
              </p:nvSpPr>
              <p:spPr bwMode="auto">
                <a:xfrm>
                  <a:off x="4657725" y="5586413"/>
                  <a:ext cx="84138" cy="2540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Rectangle 3274"/>
                <p:cNvSpPr>
                  <a:spLocks noChangeArrowheads="1"/>
                </p:cNvSpPr>
                <p:nvPr/>
              </p:nvSpPr>
              <p:spPr bwMode="auto">
                <a:xfrm>
                  <a:off x="4657725" y="5586413"/>
                  <a:ext cx="84138"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Rectangle 3275"/>
                <p:cNvSpPr>
                  <a:spLocks noChangeArrowheads="1"/>
                </p:cNvSpPr>
                <p:nvPr/>
              </p:nvSpPr>
              <p:spPr bwMode="auto">
                <a:xfrm>
                  <a:off x="4657725" y="5607051"/>
                  <a:ext cx="85725" cy="4763"/>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Rectangle 3276"/>
                <p:cNvSpPr>
                  <a:spLocks noChangeArrowheads="1"/>
                </p:cNvSpPr>
                <p:nvPr/>
              </p:nvSpPr>
              <p:spPr bwMode="auto">
                <a:xfrm>
                  <a:off x="4657725" y="5607051"/>
                  <a:ext cx="8572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Rectangle 3277"/>
                <p:cNvSpPr>
                  <a:spLocks noChangeArrowheads="1"/>
                </p:cNvSpPr>
                <p:nvPr/>
              </p:nvSpPr>
              <p:spPr bwMode="auto">
                <a:xfrm>
                  <a:off x="4662488" y="5611813"/>
                  <a:ext cx="74613" cy="317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Rectangle 3278"/>
                <p:cNvSpPr>
                  <a:spLocks noChangeArrowheads="1"/>
                </p:cNvSpPr>
                <p:nvPr/>
              </p:nvSpPr>
              <p:spPr bwMode="auto">
                <a:xfrm>
                  <a:off x="4662488" y="5611813"/>
                  <a:ext cx="7461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3279"/>
                <p:cNvSpPr>
                  <a:spLocks/>
                </p:cNvSpPr>
                <p:nvPr/>
              </p:nvSpPr>
              <p:spPr bwMode="auto">
                <a:xfrm>
                  <a:off x="4662488" y="5640388"/>
                  <a:ext cx="61913" cy="84138"/>
                </a:xfrm>
                <a:custGeom>
                  <a:avLst/>
                  <a:gdLst>
                    <a:gd name="T0" fmla="*/ 124 w 148"/>
                    <a:gd name="T1" fmla="*/ 0 h 202"/>
                    <a:gd name="T2" fmla="*/ 148 w 148"/>
                    <a:gd name="T3" fmla="*/ 23 h 202"/>
                    <a:gd name="T4" fmla="*/ 148 w 148"/>
                    <a:gd name="T5" fmla="*/ 180 h 202"/>
                    <a:gd name="T6" fmla="*/ 124 w 148"/>
                    <a:gd name="T7" fmla="*/ 202 h 202"/>
                    <a:gd name="T8" fmla="*/ 0 w 148"/>
                    <a:gd name="T9" fmla="*/ 202 h 202"/>
                    <a:gd name="T10" fmla="*/ 0 w 148"/>
                    <a:gd name="T11" fmla="*/ 0 h 202"/>
                    <a:gd name="T12" fmla="*/ 124 w 148"/>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48" h="202">
                      <a:moveTo>
                        <a:pt x="124" y="0"/>
                      </a:moveTo>
                      <a:cubicBezTo>
                        <a:pt x="134" y="0"/>
                        <a:pt x="148" y="11"/>
                        <a:pt x="148" y="23"/>
                      </a:cubicBezTo>
                      <a:cubicBezTo>
                        <a:pt x="148" y="180"/>
                        <a:pt x="148" y="180"/>
                        <a:pt x="148" y="180"/>
                      </a:cubicBezTo>
                      <a:cubicBezTo>
                        <a:pt x="148" y="192"/>
                        <a:pt x="134" y="202"/>
                        <a:pt x="124" y="202"/>
                      </a:cubicBezTo>
                      <a:cubicBezTo>
                        <a:pt x="0" y="202"/>
                        <a:pt x="0" y="202"/>
                        <a:pt x="0" y="202"/>
                      </a:cubicBezTo>
                      <a:cubicBezTo>
                        <a:pt x="0" y="0"/>
                        <a:pt x="0" y="0"/>
                        <a:pt x="0" y="0"/>
                      </a:cubicBezTo>
                      <a:lnTo>
                        <a:pt x="124"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3280"/>
                <p:cNvSpPr>
                  <a:spLocks/>
                </p:cNvSpPr>
                <p:nvPr/>
              </p:nvSpPr>
              <p:spPr bwMode="auto">
                <a:xfrm>
                  <a:off x="4589463" y="5681663"/>
                  <a:ext cx="114300" cy="68263"/>
                </a:xfrm>
                <a:custGeom>
                  <a:avLst/>
                  <a:gdLst>
                    <a:gd name="T0" fmla="*/ 0 w 273"/>
                    <a:gd name="T1" fmla="*/ 23 h 164"/>
                    <a:gd name="T2" fmla="*/ 39 w 273"/>
                    <a:gd name="T3" fmla="*/ 23 h 164"/>
                    <a:gd name="T4" fmla="*/ 39 w 273"/>
                    <a:gd name="T5" fmla="*/ 20 h 164"/>
                    <a:gd name="T6" fmla="*/ 52 w 273"/>
                    <a:gd name="T7" fmla="*/ 0 h 164"/>
                    <a:gd name="T8" fmla="*/ 258 w 273"/>
                    <a:gd name="T9" fmla="*/ 0 h 164"/>
                    <a:gd name="T10" fmla="*/ 273 w 273"/>
                    <a:gd name="T11" fmla="*/ 20 h 164"/>
                    <a:gd name="T12" fmla="*/ 273 w 273"/>
                    <a:gd name="T13" fmla="*/ 146 h 164"/>
                    <a:gd name="T14" fmla="*/ 258 w 273"/>
                    <a:gd name="T15" fmla="*/ 164 h 164"/>
                    <a:gd name="T16" fmla="*/ 52 w 273"/>
                    <a:gd name="T17" fmla="*/ 164 h 164"/>
                    <a:gd name="T18" fmla="*/ 39 w 273"/>
                    <a:gd name="T19" fmla="*/ 146 h 164"/>
                    <a:gd name="T20" fmla="*/ 39 w 273"/>
                    <a:gd name="T21" fmla="*/ 132 h 164"/>
                    <a:gd name="T22" fmla="*/ 0 w 273"/>
                    <a:gd name="T23" fmla="*/ 132 h 164"/>
                    <a:gd name="T24" fmla="*/ 0 w 273"/>
                    <a:gd name="T25" fmla="*/ 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64">
                      <a:moveTo>
                        <a:pt x="0" y="23"/>
                      </a:moveTo>
                      <a:cubicBezTo>
                        <a:pt x="39" y="23"/>
                        <a:pt x="39" y="23"/>
                        <a:pt x="39" y="23"/>
                      </a:cubicBezTo>
                      <a:cubicBezTo>
                        <a:pt x="39" y="20"/>
                        <a:pt x="39" y="20"/>
                        <a:pt x="39" y="20"/>
                      </a:cubicBezTo>
                      <a:cubicBezTo>
                        <a:pt x="39" y="11"/>
                        <a:pt x="43" y="0"/>
                        <a:pt x="52" y="0"/>
                      </a:cubicBezTo>
                      <a:cubicBezTo>
                        <a:pt x="258" y="0"/>
                        <a:pt x="258" y="0"/>
                        <a:pt x="258" y="0"/>
                      </a:cubicBezTo>
                      <a:cubicBezTo>
                        <a:pt x="267" y="0"/>
                        <a:pt x="273" y="11"/>
                        <a:pt x="273" y="20"/>
                      </a:cubicBezTo>
                      <a:cubicBezTo>
                        <a:pt x="273" y="146"/>
                        <a:pt x="273" y="146"/>
                        <a:pt x="273" y="146"/>
                      </a:cubicBezTo>
                      <a:cubicBezTo>
                        <a:pt x="273" y="155"/>
                        <a:pt x="267" y="164"/>
                        <a:pt x="258" y="164"/>
                      </a:cubicBezTo>
                      <a:cubicBezTo>
                        <a:pt x="52" y="164"/>
                        <a:pt x="52" y="164"/>
                        <a:pt x="52" y="164"/>
                      </a:cubicBezTo>
                      <a:cubicBezTo>
                        <a:pt x="43" y="164"/>
                        <a:pt x="39" y="155"/>
                        <a:pt x="39" y="146"/>
                      </a:cubicBezTo>
                      <a:cubicBezTo>
                        <a:pt x="39" y="132"/>
                        <a:pt x="39" y="132"/>
                        <a:pt x="39" y="132"/>
                      </a:cubicBezTo>
                      <a:cubicBezTo>
                        <a:pt x="0" y="132"/>
                        <a:pt x="0" y="132"/>
                        <a:pt x="0" y="132"/>
                      </a:cubicBezTo>
                      <a:lnTo>
                        <a:pt x="0" y="23"/>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3281"/>
                <p:cNvSpPr>
                  <a:spLocks/>
                </p:cNvSpPr>
                <p:nvPr/>
              </p:nvSpPr>
              <p:spPr bwMode="auto">
                <a:xfrm>
                  <a:off x="4589463" y="5721351"/>
                  <a:ext cx="114300" cy="28575"/>
                </a:xfrm>
                <a:custGeom>
                  <a:avLst/>
                  <a:gdLst>
                    <a:gd name="T0" fmla="*/ 273 w 273"/>
                    <a:gd name="T1" fmla="*/ 0 h 71"/>
                    <a:gd name="T2" fmla="*/ 273 w 273"/>
                    <a:gd name="T3" fmla="*/ 53 h 71"/>
                    <a:gd name="T4" fmla="*/ 258 w 273"/>
                    <a:gd name="T5" fmla="*/ 71 h 71"/>
                    <a:gd name="T6" fmla="*/ 52 w 273"/>
                    <a:gd name="T7" fmla="*/ 71 h 71"/>
                    <a:gd name="T8" fmla="*/ 39 w 273"/>
                    <a:gd name="T9" fmla="*/ 53 h 71"/>
                    <a:gd name="T10" fmla="*/ 39 w 273"/>
                    <a:gd name="T11" fmla="*/ 39 h 71"/>
                    <a:gd name="T12" fmla="*/ 0 w 273"/>
                    <a:gd name="T13" fmla="*/ 39 h 71"/>
                    <a:gd name="T14" fmla="*/ 0 w 273"/>
                    <a:gd name="T15" fmla="*/ 0 h 71"/>
                    <a:gd name="T16" fmla="*/ 273 w 273"/>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71">
                      <a:moveTo>
                        <a:pt x="273" y="0"/>
                      </a:moveTo>
                      <a:cubicBezTo>
                        <a:pt x="273" y="53"/>
                        <a:pt x="273" y="53"/>
                        <a:pt x="273" y="53"/>
                      </a:cubicBezTo>
                      <a:cubicBezTo>
                        <a:pt x="273" y="62"/>
                        <a:pt x="267" y="71"/>
                        <a:pt x="258" y="71"/>
                      </a:cubicBezTo>
                      <a:cubicBezTo>
                        <a:pt x="52" y="71"/>
                        <a:pt x="52" y="71"/>
                        <a:pt x="52" y="71"/>
                      </a:cubicBezTo>
                      <a:cubicBezTo>
                        <a:pt x="43" y="71"/>
                        <a:pt x="39" y="62"/>
                        <a:pt x="39" y="53"/>
                      </a:cubicBezTo>
                      <a:cubicBezTo>
                        <a:pt x="39" y="39"/>
                        <a:pt x="39" y="39"/>
                        <a:pt x="39" y="39"/>
                      </a:cubicBezTo>
                      <a:cubicBezTo>
                        <a:pt x="0" y="39"/>
                        <a:pt x="0" y="39"/>
                        <a:pt x="0" y="39"/>
                      </a:cubicBezTo>
                      <a:cubicBezTo>
                        <a:pt x="0" y="0"/>
                        <a:pt x="0" y="0"/>
                        <a:pt x="0" y="0"/>
                      </a:cubicBezTo>
                      <a:lnTo>
                        <a:pt x="27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3282"/>
                <p:cNvSpPr>
                  <a:spLocks/>
                </p:cNvSpPr>
                <p:nvPr/>
              </p:nvSpPr>
              <p:spPr bwMode="auto">
                <a:xfrm>
                  <a:off x="4622800" y="5711826"/>
                  <a:ext cx="60325" cy="38100"/>
                </a:xfrm>
                <a:custGeom>
                  <a:avLst/>
                  <a:gdLst>
                    <a:gd name="T0" fmla="*/ 0 w 148"/>
                    <a:gd name="T1" fmla="*/ 17 h 94"/>
                    <a:gd name="T2" fmla="*/ 26 w 148"/>
                    <a:gd name="T3" fmla="*/ 0 h 94"/>
                    <a:gd name="T4" fmla="*/ 128 w 148"/>
                    <a:gd name="T5" fmla="*/ 0 h 94"/>
                    <a:gd name="T6" fmla="*/ 148 w 148"/>
                    <a:gd name="T7" fmla="*/ 17 h 94"/>
                    <a:gd name="T8" fmla="*/ 148 w 148"/>
                    <a:gd name="T9" fmla="*/ 94 h 94"/>
                    <a:gd name="T10" fmla="*/ 0 w 148"/>
                    <a:gd name="T11" fmla="*/ 94 h 94"/>
                    <a:gd name="T12" fmla="*/ 0 w 148"/>
                    <a:gd name="T13" fmla="*/ 17 h 94"/>
                  </a:gdLst>
                  <a:ahLst/>
                  <a:cxnLst>
                    <a:cxn ang="0">
                      <a:pos x="T0" y="T1"/>
                    </a:cxn>
                    <a:cxn ang="0">
                      <a:pos x="T2" y="T3"/>
                    </a:cxn>
                    <a:cxn ang="0">
                      <a:pos x="T4" y="T5"/>
                    </a:cxn>
                    <a:cxn ang="0">
                      <a:pos x="T6" y="T7"/>
                    </a:cxn>
                    <a:cxn ang="0">
                      <a:pos x="T8" y="T9"/>
                    </a:cxn>
                    <a:cxn ang="0">
                      <a:pos x="T10" y="T11"/>
                    </a:cxn>
                    <a:cxn ang="0">
                      <a:pos x="T12" y="T13"/>
                    </a:cxn>
                  </a:cxnLst>
                  <a:rect l="0" t="0" r="r" b="b"/>
                  <a:pathLst>
                    <a:path w="148" h="94">
                      <a:moveTo>
                        <a:pt x="0" y="17"/>
                      </a:moveTo>
                      <a:cubicBezTo>
                        <a:pt x="0" y="6"/>
                        <a:pt x="14" y="0"/>
                        <a:pt x="26" y="0"/>
                      </a:cubicBezTo>
                      <a:cubicBezTo>
                        <a:pt x="128" y="0"/>
                        <a:pt x="128" y="0"/>
                        <a:pt x="128" y="0"/>
                      </a:cubicBezTo>
                      <a:cubicBezTo>
                        <a:pt x="140" y="0"/>
                        <a:pt x="148" y="6"/>
                        <a:pt x="148" y="17"/>
                      </a:cubicBezTo>
                      <a:cubicBezTo>
                        <a:pt x="148" y="94"/>
                        <a:pt x="148" y="94"/>
                        <a:pt x="148" y="94"/>
                      </a:cubicBezTo>
                      <a:cubicBezTo>
                        <a:pt x="0" y="94"/>
                        <a:pt x="0" y="94"/>
                        <a:pt x="0" y="94"/>
                      </a:cubicBezTo>
                      <a:lnTo>
                        <a:pt x="0" y="1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Rectangle 3283"/>
                <p:cNvSpPr>
                  <a:spLocks noChangeArrowheads="1"/>
                </p:cNvSpPr>
                <p:nvPr/>
              </p:nvSpPr>
              <p:spPr bwMode="auto">
                <a:xfrm>
                  <a:off x="4600575" y="5691188"/>
                  <a:ext cx="3175" cy="46038"/>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Rectangle 3284"/>
                <p:cNvSpPr>
                  <a:spLocks noChangeArrowheads="1"/>
                </p:cNvSpPr>
                <p:nvPr/>
              </p:nvSpPr>
              <p:spPr bwMode="auto">
                <a:xfrm>
                  <a:off x="4583113" y="5684838"/>
                  <a:ext cx="17463" cy="635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extBox 7"/>
              <p:cNvSpPr txBox="1"/>
              <p:nvPr/>
            </p:nvSpPr>
            <p:spPr>
              <a:xfrm>
                <a:off x="1562636" y="3500625"/>
                <a:ext cx="1836572" cy="400110"/>
              </a:xfrm>
              <a:prstGeom prst="rect">
                <a:avLst/>
              </a:prstGeom>
              <a:noFill/>
            </p:spPr>
            <p:txBody>
              <a:bodyPr wrap="square" rtlCol="0">
                <a:spAutoFit/>
              </a:bodyPr>
              <a:lstStyle/>
              <a:p>
                <a:pPr algn="ctr"/>
                <a:r>
                  <a:rPr lang="en-US" sz="1000" spc="-5" dirty="0">
                    <a:solidFill>
                      <a:schemeClr val="bg1">
                        <a:lumMod val="95000"/>
                      </a:schemeClr>
                    </a:solidFill>
                    <a:latin typeface="Arial"/>
                    <a:cs typeface="Arial"/>
                  </a:rPr>
                  <a:t>Talk to a doctor anytime, anywhere you happen to be</a:t>
                </a:r>
                <a:endParaRPr lang="en-US" sz="1000" dirty="0">
                  <a:solidFill>
                    <a:schemeClr val="bg1">
                      <a:lumMod val="95000"/>
                    </a:schemeClr>
                  </a:solidFill>
                </a:endParaRPr>
              </a:p>
            </p:txBody>
          </p:sp>
          <p:sp>
            <p:nvSpPr>
              <p:cNvPr id="96" name="TextBox 95"/>
              <p:cNvSpPr txBox="1"/>
              <p:nvPr/>
            </p:nvSpPr>
            <p:spPr>
              <a:xfrm>
                <a:off x="4670512" y="3507429"/>
                <a:ext cx="1836572" cy="400110"/>
              </a:xfrm>
              <a:prstGeom prst="rect">
                <a:avLst/>
              </a:prstGeom>
              <a:noFill/>
            </p:spPr>
            <p:txBody>
              <a:bodyPr wrap="square" rtlCol="0">
                <a:spAutoFit/>
              </a:bodyPr>
              <a:lstStyle/>
              <a:p>
                <a:pPr algn="ctr"/>
                <a:r>
                  <a:rPr lang="en-US" sz="1000" spc="-5" dirty="0">
                    <a:solidFill>
                      <a:schemeClr val="bg1">
                        <a:lumMod val="95000"/>
                      </a:schemeClr>
                    </a:solidFill>
                    <a:latin typeface="Arial"/>
                    <a:cs typeface="Arial"/>
                  </a:rPr>
                  <a:t>Prompt treatment, median call back in 10 minutes</a:t>
                </a:r>
                <a:endParaRPr lang="en-US" sz="1000" dirty="0">
                  <a:solidFill>
                    <a:schemeClr val="bg1">
                      <a:lumMod val="95000"/>
                    </a:schemeClr>
                  </a:solidFill>
                </a:endParaRPr>
              </a:p>
            </p:txBody>
          </p:sp>
          <p:sp>
            <p:nvSpPr>
              <p:cNvPr id="97" name="TextBox 96"/>
              <p:cNvSpPr txBox="1"/>
              <p:nvPr/>
            </p:nvSpPr>
            <p:spPr>
              <a:xfrm>
                <a:off x="3345028" y="4239849"/>
                <a:ext cx="1836572" cy="400110"/>
              </a:xfrm>
              <a:prstGeom prst="rect">
                <a:avLst/>
              </a:prstGeom>
              <a:noFill/>
            </p:spPr>
            <p:txBody>
              <a:bodyPr wrap="square" rtlCol="0">
                <a:spAutoFit/>
              </a:bodyPr>
              <a:lstStyle/>
              <a:p>
                <a:pPr algn="ctr"/>
                <a:r>
                  <a:rPr lang="en-US" sz="1000" spc="-5" dirty="0">
                    <a:solidFill>
                      <a:schemeClr val="bg1">
                        <a:lumMod val="95000"/>
                      </a:schemeClr>
                    </a:solidFill>
                    <a:latin typeface="Arial"/>
                    <a:cs typeface="Arial"/>
                  </a:rPr>
                  <a:t>Teladoc is less expensive than the ER or urgent care</a:t>
                </a:r>
                <a:endParaRPr lang="en-US" sz="1000" dirty="0">
                  <a:solidFill>
                    <a:schemeClr val="bg1">
                      <a:lumMod val="95000"/>
                    </a:schemeClr>
                  </a:solidFill>
                </a:endParaRPr>
              </a:p>
            </p:txBody>
          </p:sp>
          <p:sp>
            <p:nvSpPr>
              <p:cNvPr id="98" name="TextBox 97"/>
              <p:cNvSpPr txBox="1"/>
              <p:nvPr/>
            </p:nvSpPr>
            <p:spPr>
              <a:xfrm>
                <a:off x="5651517" y="4277311"/>
                <a:ext cx="1836572" cy="553998"/>
              </a:xfrm>
              <a:prstGeom prst="rect">
                <a:avLst/>
              </a:prstGeom>
              <a:noFill/>
            </p:spPr>
            <p:txBody>
              <a:bodyPr wrap="square" rtlCol="0">
                <a:spAutoFit/>
              </a:bodyPr>
              <a:lstStyle/>
              <a:p>
                <a:pPr algn="ctr"/>
                <a:r>
                  <a:rPr lang="en-US" sz="1000" spc="-5" dirty="0">
                    <a:solidFill>
                      <a:schemeClr val="bg1">
                        <a:lumMod val="95000"/>
                      </a:schemeClr>
                    </a:solidFill>
                    <a:latin typeface="Arial"/>
                    <a:cs typeface="Arial"/>
                  </a:rPr>
                  <a:t>Prescriptions sent to pharmacy of choice if medically necessary</a:t>
                </a:r>
                <a:endParaRPr lang="en-US" sz="1000" dirty="0">
                  <a:solidFill>
                    <a:schemeClr val="bg1">
                      <a:lumMod val="95000"/>
                    </a:schemeClr>
                  </a:solidFill>
                </a:endParaRPr>
              </a:p>
            </p:txBody>
          </p:sp>
          <p:grpSp>
            <p:nvGrpSpPr>
              <p:cNvPr id="99" name="Group 98"/>
              <p:cNvGrpSpPr/>
              <p:nvPr/>
            </p:nvGrpSpPr>
            <p:grpSpPr>
              <a:xfrm>
                <a:off x="658890" y="4216449"/>
                <a:ext cx="493324" cy="369993"/>
                <a:chOff x="5257800" y="3913188"/>
                <a:chExt cx="241300" cy="180975"/>
              </a:xfrm>
            </p:grpSpPr>
            <p:sp>
              <p:nvSpPr>
                <p:cNvPr id="100" name="Freeform 1988"/>
                <p:cNvSpPr>
                  <a:spLocks/>
                </p:cNvSpPr>
                <p:nvPr/>
              </p:nvSpPr>
              <p:spPr bwMode="auto">
                <a:xfrm>
                  <a:off x="5257800" y="3963988"/>
                  <a:ext cx="241300" cy="130175"/>
                </a:xfrm>
                <a:custGeom>
                  <a:avLst/>
                  <a:gdLst>
                    <a:gd name="T0" fmla="*/ 559 w 559"/>
                    <a:gd name="T1" fmla="*/ 152 h 302"/>
                    <a:gd name="T2" fmla="*/ 559 w 559"/>
                    <a:gd name="T3" fmla="*/ 302 h 302"/>
                    <a:gd name="T4" fmla="*/ 0 w 559"/>
                    <a:gd name="T5" fmla="*/ 302 h 302"/>
                    <a:gd name="T6" fmla="*/ 0 w 559"/>
                    <a:gd name="T7" fmla="*/ 152 h 302"/>
                    <a:gd name="T8" fmla="*/ 143 w 559"/>
                    <a:gd name="T9" fmla="*/ 0 h 302"/>
                    <a:gd name="T10" fmla="*/ 416 w 559"/>
                    <a:gd name="T11" fmla="*/ 0 h 302"/>
                    <a:gd name="T12" fmla="*/ 559 w 559"/>
                    <a:gd name="T13" fmla="*/ 152 h 302"/>
                  </a:gdLst>
                  <a:ahLst/>
                  <a:cxnLst>
                    <a:cxn ang="0">
                      <a:pos x="T0" y="T1"/>
                    </a:cxn>
                    <a:cxn ang="0">
                      <a:pos x="T2" y="T3"/>
                    </a:cxn>
                    <a:cxn ang="0">
                      <a:pos x="T4" y="T5"/>
                    </a:cxn>
                    <a:cxn ang="0">
                      <a:pos x="T6" y="T7"/>
                    </a:cxn>
                    <a:cxn ang="0">
                      <a:pos x="T8" y="T9"/>
                    </a:cxn>
                    <a:cxn ang="0">
                      <a:pos x="T10" y="T11"/>
                    </a:cxn>
                    <a:cxn ang="0">
                      <a:pos x="T12" y="T13"/>
                    </a:cxn>
                  </a:cxnLst>
                  <a:rect l="0" t="0" r="r" b="b"/>
                  <a:pathLst>
                    <a:path w="559" h="302">
                      <a:moveTo>
                        <a:pt x="559" y="152"/>
                      </a:moveTo>
                      <a:cubicBezTo>
                        <a:pt x="559" y="302"/>
                        <a:pt x="559" y="302"/>
                        <a:pt x="559" y="302"/>
                      </a:cubicBezTo>
                      <a:cubicBezTo>
                        <a:pt x="0" y="302"/>
                        <a:pt x="0" y="302"/>
                        <a:pt x="0" y="302"/>
                      </a:cubicBezTo>
                      <a:cubicBezTo>
                        <a:pt x="0" y="152"/>
                        <a:pt x="0" y="152"/>
                        <a:pt x="0" y="152"/>
                      </a:cubicBezTo>
                      <a:cubicBezTo>
                        <a:pt x="0" y="68"/>
                        <a:pt x="58" y="0"/>
                        <a:pt x="143" y="0"/>
                      </a:cubicBezTo>
                      <a:cubicBezTo>
                        <a:pt x="416" y="0"/>
                        <a:pt x="416" y="0"/>
                        <a:pt x="416" y="0"/>
                      </a:cubicBezTo>
                      <a:cubicBezTo>
                        <a:pt x="500" y="0"/>
                        <a:pt x="559" y="68"/>
                        <a:pt x="559" y="15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1989"/>
                <p:cNvSpPr>
                  <a:spLocks/>
                </p:cNvSpPr>
                <p:nvPr/>
              </p:nvSpPr>
              <p:spPr bwMode="auto">
                <a:xfrm>
                  <a:off x="5345113" y="3913188"/>
                  <a:ext cx="66675" cy="50800"/>
                </a:xfrm>
                <a:custGeom>
                  <a:avLst/>
                  <a:gdLst>
                    <a:gd name="T0" fmla="*/ 155 w 155"/>
                    <a:gd name="T1" fmla="*/ 119 h 119"/>
                    <a:gd name="T2" fmla="*/ 126 w 155"/>
                    <a:gd name="T3" fmla="*/ 119 h 119"/>
                    <a:gd name="T4" fmla="*/ 126 w 155"/>
                    <a:gd name="T5" fmla="*/ 84 h 119"/>
                    <a:gd name="T6" fmla="*/ 85 w 155"/>
                    <a:gd name="T7" fmla="*/ 34 h 119"/>
                    <a:gd name="T8" fmla="*/ 28 w 155"/>
                    <a:gd name="T9" fmla="*/ 82 h 119"/>
                    <a:gd name="T10" fmla="*/ 28 w 155"/>
                    <a:gd name="T11" fmla="*/ 119 h 119"/>
                    <a:gd name="T12" fmla="*/ 0 w 155"/>
                    <a:gd name="T13" fmla="*/ 119 h 119"/>
                    <a:gd name="T14" fmla="*/ 0 w 155"/>
                    <a:gd name="T15" fmla="*/ 84 h 119"/>
                    <a:gd name="T16" fmla="*/ 68 w 155"/>
                    <a:gd name="T17" fmla="*/ 5 h 119"/>
                    <a:gd name="T18" fmla="*/ 155 w 155"/>
                    <a:gd name="T19" fmla="*/ 82 h 119"/>
                    <a:gd name="T20" fmla="*/ 155 w 155"/>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19">
                      <a:moveTo>
                        <a:pt x="155" y="119"/>
                      </a:moveTo>
                      <a:cubicBezTo>
                        <a:pt x="126" y="119"/>
                        <a:pt x="126" y="119"/>
                        <a:pt x="126" y="119"/>
                      </a:cubicBezTo>
                      <a:cubicBezTo>
                        <a:pt x="126" y="84"/>
                        <a:pt x="126" y="84"/>
                        <a:pt x="126" y="84"/>
                      </a:cubicBezTo>
                      <a:cubicBezTo>
                        <a:pt x="126" y="59"/>
                        <a:pt x="109" y="37"/>
                        <a:pt x="85" y="34"/>
                      </a:cubicBezTo>
                      <a:cubicBezTo>
                        <a:pt x="54" y="29"/>
                        <a:pt x="28" y="53"/>
                        <a:pt x="28" y="82"/>
                      </a:cubicBezTo>
                      <a:cubicBezTo>
                        <a:pt x="28" y="119"/>
                        <a:pt x="28" y="119"/>
                        <a:pt x="28" y="119"/>
                      </a:cubicBezTo>
                      <a:cubicBezTo>
                        <a:pt x="0" y="119"/>
                        <a:pt x="0" y="119"/>
                        <a:pt x="0" y="119"/>
                      </a:cubicBezTo>
                      <a:cubicBezTo>
                        <a:pt x="0" y="84"/>
                        <a:pt x="0" y="84"/>
                        <a:pt x="0" y="84"/>
                      </a:cubicBezTo>
                      <a:cubicBezTo>
                        <a:pt x="0" y="45"/>
                        <a:pt x="29" y="10"/>
                        <a:pt x="68" y="5"/>
                      </a:cubicBezTo>
                      <a:cubicBezTo>
                        <a:pt x="115" y="0"/>
                        <a:pt x="155" y="37"/>
                        <a:pt x="155" y="82"/>
                      </a:cubicBezTo>
                      <a:lnTo>
                        <a:pt x="155" y="11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Rectangle 1990"/>
                <p:cNvSpPr>
                  <a:spLocks noChangeArrowheads="1"/>
                </p:cNvSpPr>
                <p:nvPr/>
              </p:nvSpPr>
              <p:spPr bwMode="auto">
                <a:xfrm>
                  <a:off x="5399088" y="3956050"/>
                  <a:ext cx="12700" cy="7938"/>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991"/>
                <p:cNvSpPr>
                  <a:spLocks/>
                </p:cNvSpPr>
                <p:nvPr/>
              </p:nvSpPr>
              <p:spPr bwMode="auto">
                <a:xfrm>
                  <a:off x="5399088" y="3956050"/>
                  <a:ext cx="12700" cy="7938"/>
                </a:xfrm>
                <a:custGeom>
                  <a:avLst/>
                  <a:gdLst>
                    <a:gd name="T0" fmla="*/ 8 w 8"/>
                    <a:gd name="T1" fmla="*/ 0 h 5"/>
                    <a:gd name="T2" fmla="*/ 8 w 8"/>
                    <a:gd name="T3" fmla="*/ 5 h 5"/>
                    <a:gd name="T4" fmla="*/ 0 w 8"/>
                    <a:gd name="T5" fmla="*/ 5 h 5"/>
                    <a:gd name="T6" fmla="*/ 0 w 8"/>
                    <a:gd name="T7" fmla="*/ 0 h 5"/>
                  </a:gdLst>
                  <a:ahLst/>
                  <a:cxnLst>
                    <a:cxn ang="0">
                      <a:pos x="T0" y="T1"/>
                    </a:cxn>
                    <a:cxn ang="0">
                      <a:pos x="T2" y="T3"/>
                    </a:cxn>
                    <a:cxn ang="0">
                      <a:pos x="T4" y="T5"/>
                    </a:cxn>
                    <a:cxn ang="0">
                      <a:pos x="T6" y="T7"/>
                    </a:cxn>
                  </a:cxnLst>
                  <a:rect l="0" t="0" r="r" b="b"/>
                  <a:pathLst>
                    <a:path w="8" h="5">
                      <a:moveTo>
                        <a:pt x="8" y="0"/>
                      </a:moveTo>
                      <a:lnTo>
                        <a:pt x="8" y="5"/>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Rectangle 1992"/>
                <p:cNvSpPr>
                  <a:spLocks noChangeArrowheads="1"/>
                </p:cNvSpPr>
                <p:nvPr/>
              </p:nvSpPr>
              <p:spPr bwMode="auto">
                <a:xfrm>
                  <a:off x="5345113" y="3956050"/>
                  <a:ext cx="11113" cy="7938"/>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1993"/>
                <p:cNvSpPr>
                  <a:spLocks/>
                </p:cNvSpPr>
                <p:nvPr/>
              </p:nvSpPr>
              <p:spPr bwMode="auto">
                <a:xfrm>
                  <a:off x="5345113" y="3956050"/>
                  <a:ext cx="11113" cy="7938"/>
                </a:xfrm>
                <a:custGeom>
                  <a:avLst/>
                  <a:gdLst>
                    <a:gd name="T0" fmla="*/ 7 w 7"/>
                    <a:gd name="T1" fmla="*/ 0 h 5"/>
                    <a:gd name="T2" fmla="*/ 7 w 7"/>
                    <a:gd name="T3" fmla="*/ 5 h 5"/>
                    <a:gd name="T4" fmla="*/ 0 w 7"/>
                    <a:gd name="T5" fmla="*/ 5 h 5"/>
                    <a:gd name="T6" fmla="*/ 0 w 7"/>
                    <a:gd name="T7" fmla="*/ 0 h 5"/>
                  </a:gdLst>
                  <a:ahLst/>
                  <a:cxnLst>
                    <a:cxn ang="0">
                      <a:pos x="T0" y="T1"/>
                    </a:cxn>
                    <a:cxn ang="0">
                      <a:pos x="T2" y="T3"/>
                    </a:cxn>
                    <a:cxn ang="0">
                      <a:pos x="T4" y="T5"/>
                    </a:cxn>
                    <a:cxn ang="0">
                      <a:pos x="T6" y="T7"/>
                    </a:cxn>
                  </a:cxnLst>
                  <a:rect l="0" t="0" r="r" b="b"/>
                  <a:pathLst>
                    <a:path w="7" h="5">
                      <a:moveTo>
                        <a:pt x="7" y="0"/>
                      </a:moveTo>
                      <a:lnTo>
                        <a:pt x="7" y="5"/>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6" name="Rectangle 1994"/>
                <p:cNvSpPr>
                  <a:spLocks noChangeArrowheads="1"/>
                </p:cNvSpPr>
                <p:nvPr/>
              </p:nvSpPr>
              <p:spPr bwMode="auto">
                <a:xfrm>
                  <a:off x="5310188" y="3957638"/>
                  <a:ext cx="25400" cy="11113"/>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7" name="Rectangle 1995"/>
                <p:cNvSpPr>
                  <a:spLocks noChangeArrowheads="1"/>
                </p:cNvSpPr>
                <p:nvPr/>
              </p:nvSpPr>
              <p:spPr bwMode="auto">
                <a:xfrm>
                  <a:off x="5419725" y="3957638"/>
                  <a:ext cx="23813" cy="11113"/>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8" name="Freeform 1996"/>
                <p:cNvSpPr>
                  <a:spLocks/>
                </p:cNvSpPr>
                <p:nvPr/>
              </p:nvSpPr>
              <p:spPr bwMode="auto">
                <a:xfrm>
                  <a:off x="5351463" y="4002088"/>
                  <a:ext cx="52388" cy="53975"/>
                </a:xfrm>
                <a:custGeom>
                  <a:avLst/>
                  <a:gdLst>
                    <a:gd name="T0" fmla="*/ 33 w 33"/>
                    <a:gd name="T1" fmla="*/ 13 h 34"/>
                    <a:gd name="T2" fmla="*/ 21 w 33"/>
                    <a:gd name="T3" fmla="*/ 13 h 34"/>
                    <a:gd name="T4" fmla="*/ 21 w 33"/>
                    <a:gd name="T5" fmla="*/ 0 h 34"/>
                    <a:gd name="T6" fmla="*/ 12 w 33"/>
                    <a:gd name="T7" fmla="*/ 0 h 34"/>
                    <a:gd name="T8" fmla="*/ 12 w 33"/>
                    <a:gd name="T9" fmla="*/ 13 h 34"/>
                    <a:gd name="T10" fmla="*/ 0 w 33"/>
                    <a:gd name="T11" fmla="*/ 13 h 34"/>
                    <a:gd name="T12" fmla="*/ 0 w 33"/>
                    <a:gd name="T13" fmla="*/ 21 h 34"/>
                    <a:gd name="T14" fmla="*/ 12 w 33"/>
                    <a:gd name="T15" fmla="*/ 21 h 34"/>
                    <a:gd name="T16" fmla="*/ 12 w 33"/>
                    <a:gd name="T17" fmla="*/ 34 h 34"/>
                    <a:gd name="T18" fmla="*/ 21 w 33"/>
                    <a:gd name="T19" fmla="*/ 34 h 34"/>
                    <a:gd name="T20" fmla="*/ 21 w 33"/>
                    <a:gd name="T21" fmla="*/ 21 h 34"/>
                    <a:gd name="T22" fmla="*/ 33 w 33"/>
                    <a:gd name="T23" fmla="*/ 21 h 34"/>
                    <a:gd name="T24" fmla="*/ 33 w 33"/>
                    <a:gd name="T2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3" y="13"/>
                      </a:moveTo>
                      <a:lnTo>
                        <a:pt x="21" y="13"/>
                      </a:lnTo>
                      <a:lnTo>
                        <a:pt x="21" y="0"/>
                      </a:lnTo>
                      <a:lnTo>
                        <a:pt x="12" y="0"/>
                      </a:lnTo>
                      <a:lnTo>
                        <a:pt x="12" y="13"/>
                      </a:lnTo>
                      <a:lnTo>
                        <a:pt x="0" y="13"/>
                      </a:lnTo>
                      <a:lnTo>
                        <a:pt x="0" y="21"/>
                      </a:lnTo>
                      <a:lnTo>
                        <a:pt x="12" y="21"/>
                      </a:lnTo>
                      <a:lnTo>
                        <a:pt x="12" y="34"/>
                      </a:lnTo>
                      <a:lnTo>
                        <a:pt x="21" y="34"/>
                      </a:lnTo>
                      <a:lnTo>
                        <a:pt x="21" y="21"/>
                      </a:lnTo>
                      <a:lnTo>
                        <a:pt x="33" y="21"/>
                      </a:lnTo>
                      <a:lnTo>
                        <a:pt x="33" y="1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9" name="TextBox 118"/>
              <p:cNvSpPr txBox="1"/>
              <p:nvPr/>
            </p:nvSpPr>
            <p:spPr>
              <a:xfrm>
                <a:off x="1132927" y="4250000"/>
                <a:ext cx="1836572" cy="553998"/>
              </a:xfrm>
              <a:prstGeom prst="rect">
                <a:avLst/>
              </a:prstGeom>
              <a:noFill/>
            </p:spPr>
            <p:txBody>
              <a:bodyPr wrap="square" rtlCol="0">
                <a:spAutoFit/>
              </a:bodyPr>
              <a:lstStyle/>
              <a:p>
                <a:pPr algn="ctr"/>
                <a:r>
                  <a:rPr lang="en-US" sz="1000" spc="-5" dirty="0">
                    <a:solidFill>
                      <a:schemeClr val="bg1">
                        <a:lumMod val="95000"/>
                      </a:schemeClr>
                    </a:solidFill>
                    <a:latin typeface="Arial"/>
                    <a:cs typeface="Arial"/>
                  </a:rPr>
                  <a:t>A network of doctors that can treat every member of the family</a:t>
                </a:r>
                <a:endParaRPr lang="en-US" sz="1000" dirty="0">
                  <a:solidFill>
                    <a:schemeClr val="bg1">
                      <a:lumMod val="95000"/>
                    </a:schemeClr>
                  </a:solidFill>
                </a:endParaRPr>
              </a:p>
            </p:txBody>
          </p:sp>
        </p:grpSp>
        <p:grpSp>
          <p:nvGrpSpPr>
            <p:cNvPr id="36" name="Group 35"/>
            <p:cNvGrpSpPr/>
            <p:nvPr/>
          </p:nvGrpSpPr>
          <p:grpSpPr>
            <a:xfrm>
              <a:off x="1369793" y="4503572"/>
              <a:ext cx="381000" cy="365054"/>
              <a:chOff x="3000375" y="5503863"/>
              <a:chExt cx="225425" cy="246063"/>
            </a:xfrm>
            <a:solidFill>
              <a:schemeClr val="bg1"/>
            </a:solidFill>
          </p:grpSpPr>
          <p:sp>
            <p:nvSpPr>
              <p:cNvPr id="37" name="Freeform 3126"/>
              <p:cNvSpPr>
                <a:spLocks/>
              </p:cNvSpPr>
              <p:nvPr/>
            </p:nvSpPr>
            <p:spPr bwMode="auto">
              <a:xfrm>
                <a:off x="3001963" y="5513388"/>
                <a:ext cx="25400" cy="69850"/>
              </a:xfrm>
              <a:custGeom>
                <a:avLst/>
                <a:gdLst>
                  <a:gd name="T0" fmla="*/ 0 w 16"/>
                  <a:gd name="T1" fmla="*/ 44 h 44"/>
                  <a:gd name="T2" fmla="*/ 3 w 16"/>
                  <a:gd name="T3" fmla="*/ 44 h 44"/>
                  <a:gd name="T4" fmla="*/ 16 w 16"/>
                  <a:gd name="T5" fmla="*/ 1 h 44"/>
                  <a:gd name="T6" fmla="*/ 13 w 16"/>
                  <a:gd name="T7" fmla="*/ 0 h 44"/>
                  <a:gd name="T8" fmla="*/ 0 w 16"/>
                  <a:gd name="T9" fmla="*/ 44 h 44"/>
                </a:gdLst>
                <a:ahLst/>
                <a:cxnLst>
                  <a:cxn ang="0">
                    <a:pos x="T0" y="T1"/>
                  </a:cxn>
                  <a:cxn ang="0">
                    <a:pos x="T2" y="T3"/>
                  </a:cxn>
                  <a:cxn ang="0">
                    <a:pos x="T4" y="T5"/>
                  </a:cxn>
                  <a:cxn ang="0">
                    <a:pos x="T6" y="T7"/>
                  </a:cxn>
                  <a:cxn ang="0">
                    <a:pos x="T8" y="T9"/>
                  </a:cxn>
                </a:cxnLst>
                <a:rect l="0" t="0" r="r" b="b"/>
                <a:pathLst>
                  <a:path w="16" h="44">
                    <a:moveTo>
                      <a:pt x="0" y="44"/>
                    </a:moveTo>
                    <a:lnTo>
                      <a:pt x="3" y="44"/>
                    </a:lnTo>
                    <a:lnTo>
                      <a:pt x="16" y="1"/>
                    </a:lnTo>
                    <a:lnTo>
                      <a:pt x="13"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3127"/>
              <p:cNvSpPr>
                <a:spLocks/>
              </p:cNvSpPr>
              <p:nvPr/>
            </p:nvSpPr>
            <p:spPr bwMode="auto">
              <a:xfrm>
                <a:off x="3081338" y="5513388"/>
                <a:ext cx="25400" cy="69850"/>
              </a:xfrm>
              <a:custGeom>
                <a:avLst/>
                <a:gdLst>
                  <a:gd name="T0" fmla="*/ 16 w 16"/>
                  <a:gd name="T1" fmla="*/ 44 h 44"/>
                  <a:gd name="T2" fmla="*/ 13 w 16"/>
                  <a:gd name="T3" fmla="*/ 44 h 44"/>
                  <a:gd name="T4" fmla="*/ 0 w 16"/>
                  <a:gd name="T5" fmla="*/ 1 h 44"/>
                  <a:gd name="T6" fmla="*/ 3 w 16"/>
                  <a:gd name="T7" fmla="*/ 0 h 44"/>
                  <a:gd name="T8" fmla="*/ 16 w 16"/>
                  <a:gd name="T9" fmla="*/ 44 h 44"/>
                </a:gdLst>
                <a:ahLst/>
                <a:cxnLst>
                  <a:cxn ang="0">
                    <a:pos x="T0" y="T1"/>
                  </a:cxn>
                  <a:cxn ang="0">
                    <a:pos x="T2" y="T3"/>
                  </a:cxn>
                  <a:cxn ang="0">
                    <a:pos x="T4" y="T5"/>
                  </a:cxn>
                  <a:cxn ang="0">
                    <a:pos x="T6" y="T7"/>
                  </a:cxn>
                  <a:cxn ang="0">
                    <a:pos x="T8" y="T9"/>
                  </a:cxn>
                </a:cxnLst>
                <a:rect l="0" t="0" r="r" b="b"/>
                <a:pathLst>
                  <a:path w="16" h="44">
                    <a:moveTo>
                      <a:pt x="16" y="44"/>
                    </a:moveTo>
                    <a:lnTo>
                      <a:pt x="13" y="44"/>
                    </a:lnTo>
                    <a:lnTo>
                      <a:pt x="0" y="1"/>
                    </a:lnTo>
                    <a:lnTo>
                      <a:pt x="3" y="0"/>
                    </a:lnTo>
                    <a:lnTo>
                      <a:pt x="1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128"/>
              <p:cNvSpPr>
                <a:spLocks/>
              </p:cNvSpPr>
              <p:nvPr/>
            </p:nvSpPr>
            <p:spPr bwMode="auto">
              <a:xfrm>
                <a:off x="3000375" y="5578476"/>
                <a:ext cx="107950" cy="63500"/>
              </a:xfrm>
              <a:custGeom>
                <a:avLst/>
                <a:gdLst>
                  <a:gd name="T0" fmla="*/ 236 w 259"/>
                  <a:gd name="T1" fmla="*/ 12 h 152"/>
                  <a:gd name="T2" fmla="*/ 205 w 259"/>
                  <a:gd name="T3" fmla="*/ 95 h 152"/>
                  <a:gd name="T4" fmla="*/ 130 w 259"/>
                  <a:gd name="T5" fmla="*/ 129 h 152"/>
                  <a:gd name="T6" fmla="*/ 55 w 259"/>
                  <a:gd name="T7" fmla="*/ 95 h 152"/>
                  <a:gd name="T8" fmla="*/ 24 w 259"/>
                  <a:gd name="T9" fmla="*/ 12 h 152"/>
                  <a:gd name="T10" fmla="*/ 12 w 259"/>
                  <a:gd name="T11" fmla="*/ 0 h 152"/>
                  <a:gd name="T12" fmla="*/ 0 w 259"/>
                  <a:gd name="T13" fmla="*/ 12 h 152"/>
                  <a:gd name="T14" fmla="*/ 38 w 259"/>
                  <a:gd name="T15" fmla="*/ 111 h 152"/>
                  <a:gd name="T16" fmla="*/ 130 w 259"/>
                  <a:gd name="T17" fmla="*/ 152 h 152"/>
                  <a:gd name="T18" fmla="*/ 222 w 259"/>
                  <a:gd name="T19" fmla="*/ 111 h 152"/>
                  <a:gd name="T20" fmla="*/ 259 w 259"/>
                  <a:gd name="T21" fmla="*/ 12 h 152"/>
                  <a:gd name="T22" fmla="*/ 248 w 259"/>
                  <a:gd name="T23" fmla="*/ 0 h 152"/>
                  <a:gd name="T24" fmla="*/ 236 w 259"/>
                  <a:gd name="T25"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152">
                    <a:moveTo>
                      <a:pt x="236" y="12"/>
                    </a:moveTo>
                    <a:cubicBezTo>
                      <a:pt x="236" y="44"/>
                      <a:pt x="224" y="74"/>
                      <a:pt x="205" y="95"/>
                    </a:cubicBezTo>
                    <a:cubicBezTo>
                      <a:pt x="185" y="116"/>
                      <a:pt x="159" y="129"/>
                      <a:pt x="130" y="129"/>
                    </a:cubicBezTo>
                    <a:cubicBezTo>
                      <a:pt x="101" y="129"/>
                      <a:pt x="74" y="116"/>
                      <a:pt x="55" y="95"/>
                    </a:cubicBezTo>
                    <a:cubicBezTo>
                      <a:pt x="36" y="74"/>
                      <a:pt x="24" y="44"/>
                      <a:pt x="24" y="12"/>
                    </a:cubicBezTo>
                    <a:cubicBezTo>
                      <a:pt x="24" y="5"/>
                      <a:pt x="18" y="0"/>
                      <a:pt x="12" y="0"/>
                    </a:cubicBezTo>
                    <a:cubicBezTo>
                      <a:pt x="5" y="0"/>
                      <a:pt x="0" y="5"/>
                      <a:pt x="0" y="12"/>
                    </a:cubicBezTo>
                    <a:cubicBezTo>
                      <a:pt x="0" y="50"/>
                      <a:pt x="14" y="85"/>
                      <a:pt x="38" y="111"/>
                    </a:cubicBezTo>
                    <a:cubicBezTo>
                      <a:pt x="61" y="136"/>
                      <a:pt x="94" y="152"/>
                      <a:pt x="130" y="152"/>
                    </a:cubicBezTo>
                    <a:cubicBezTo>
                      <a:pt x="166" y="152"/>
                      <a:pt x="199" y="136"/>
                      <a:pt x="222" y="111"/>
                    </a:cubicBezTo>
                    <a:cubicBezTo>
                      <a:pt x="245" y="85"/>
                      <a:pt x="259" y="50"/>
                      <a:pt x="259" y="12"/>
                    </a:cubicBezTo>
                    <a:cubicBezTo>
                      <a:pt x="259" y="5"/>
                      <a:pt x="254" y="0"/>
                      <a:pt x="248" y="0"/>
                    </a:cubicBezTo>
                    <a:cubicBezTo>
                      <a:pt x="241" y="0"/>
                      <a:pt x="236" y="5"/>
                      <a:pt x="2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3129"/>
              <p:cNvSpPr>
                <a:spLocks/>
              </p:cNvSpPr>
              <p:nvPr/>
            </p:nvSpPr>
            <p:spPr bwMode="auto">
              <a:xfrm>
                <a:off x="3025775" y="5626101"/>
                <a:ext cx="57150" cy="71438"/>
              </a:xfrm>
              <a:custGeom>
                <a:avLst/>
                <a:gdLst>
                  <a:gd name="T0" fmla="*/ 111 w 135"/>
                  <a:gd name="T1" fmla="*/ 9 h 171"/>
                  <a:gd name="T2" fmla="*/ 68 w 135"/>
                  <a:gd name="T3" fmla="*/ 126 h 171"/>
                  <a:gd name="T4" fmla="*/ 24 w 135"/>
                  <a:gd name="T5" fmla="*/ 9 h 171"/>
                  <a:gd name="T6" fmla="*/ 9 w 135"/>
                  <a:gd name="T7" fmla="*/ 2 h 171"/>
                  <a:gd name="T8" fmla="*/ 2 w 135"/>
                  <a:gd name="T9" fmla="*/ 17 h 171"/>
                  <a:gd name="T10" fmla="*/ 57 w 135"/>
                  <a:gd name="T11" fmla="*/ 164 h 171"/>
                  <a:gd name="T12" fmla="*/ 68 w 135"/>
                  <a:gd name="T13" fmla="*/ 171 h 171"/>
                  <a:gd name="T14" fmla="*/ 79 w 135"/>
                  <a:gd name="T15" fmla="*/ 164 h 171"/>
                  <a:gd name="T16" fmla="*/ 133 w 135"/>
                  <a:gd name="T17" fmla="*/ 17 h 171"/>
                  <a:gd name="T18" fmla="*/ 126 w 135"/>
                  <a:gd name="T19" fmla="*/ 2 h 171"/>
                  <a:gd name="T20" fmla="*/ 111 w 135"/>
                  <a:gd name="T21"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1">
                    <a:moveTo>
                      <a:pt x="111" y="9"/>
                    </a:moveTo>
                    <a:cubicBezTo>
                      <a:pt x="68" y="126"/>
                      <a:pt x="68" y="126"/>
                      <a:pt x="68" y="126"/>
                    </a:cubicBezTo>
                    <a:cubicBezTo>
                      <a:pt x="24" y="9"/>
                      <a:pt x="24" y="9"/>
                      <a:pt x="24" y="9"/>
                    </a:cubicBezTo>
                    <a:cubicBezTo>
                      <a:pt x="22" y="3"/>
                      <a:pt x="15" y="0"/>
                      <a:pt x="9" y="2"/>
                    </a:cubicBezTo>
                    <a:cubicBezTo>
                      <a:pt x="3" y="4"/>
                      <a:pt x="0" y="11"/>
                      <a:pt x="2" y="17"/>
                    </a:cubicBezTo>
                    <a:cubicBezTo>
                      <a:pt x="57" y="164"/>
                      <a:pt x="57" y="164"/>
                      <a:pt x="57" y="164"/>
                    </a:cubicBezTo>
                    <a:cubicBezTo>
                      <a:pt x="59" y="168"/>
                      <a:pt x="63" y="171"/>
                      <a:pt x="68" y="171"/>
                    </a:cubicBezTo>
                    <a:cubicBezTo>
                      <a:pt x="73" y="171"/>
                      <a:pt x="77" y="168"/>
                      <a:pt x="79" y="164"/>
                    </a:cubicBezTo>
                    <a:cubicBezTo>
                      <a:pt x="133" y="17"/>
                      <a:pt x="133" y="17"/>
                      <a:pt x="133" y="17"/>
                    </a:cubicBezTo>
                    <a:cubicBezTo>
                      <a:pt x="135" y="11"/>
                      <a:pt x="132" y="4"/>
                      <a:pt x="126" y="2"/>
                    </a:cubicBezTo>
                    <a:cubicBezTo>
                      <a:pt x="120" y="0"/>
                      <a:pt x="113" y="3"/>
                      <a:pt x="1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130"/>
              <p:cNvSpPr>
                <a:spLocks/>
              </p:cNvSpPr>
              <p:nvPr/>
            </p:nvSpPr>
            <p:spPr bwMode="auto">
              <a:xfrm>
                <a:off x="3049588" y="5583238"/>
                <a:ext cx="138113" cy="166688"/>
              </a:xfrm>
              <a:custGeom>
                <a:avLst/>
                <a:gdLst>
                  <a:gd name="T0" fmla="*/ 0 w 332"/>
                  <a:gd name="T1" fmla="*/ 266 h 403"/>
                  <a:gd name="T2" fmla="*/ 42 w 332"/>
                  <a:gd name="T3" fmla="*/ 361 h 403"/>
                  <a:gd name="T4" fmla="*/ 85 w 332"/>
                  <a:gd name="T5" fmla="*/ 391 h 403"/>
                  <a:gd name="T6" fmla="*/ 138 w 332"/>
                  <a:gd name="T7" fmla="*/ 403 h 403"/>
                  <a:gd name="T8" fmla="*/ 151 w 332"/>
                  <a:gd name="T9" fmla="*/ 402 h 403"/>
                  <a:gd name="T10" fmla="*/ 240 w 332"/>
                  <a:gd name="T11" fmla="*/ 357 h 403"/>
                  <a:gd name="T12" fmla="*/ 276 w 332"/>
                  <a:gd name="T13" fmla="*/ 262 h 403"/>
                  <a:gd name="T14" fmla="*/ 276 w 332"/>
                  <a:gd name="T15" fmla="*/ 84 h 403"/>
                  <a:gd name="T16" fmla="*/ 281 w 332"/>
                  <a:gd name="T17" fmla="*/ 49 h 403"/>
                  <a:gd name="T18" fmla="*/ 289 w 332"/>
                  <a:gd name="T19" fmla="*/ 35 h 403"/>
                  <a:gd name="T20" fmla="*/ 303 w 332"/>
                  <a:gd name="T21" fmla="*/ 26 h 403"/>
                  <a:gd name="T22" fmla="*/ 314 w 332"/>
                  <a:gd name="T23" fmla="*/ 24 h 403"/>
                  <a:gd name="T24" fmla="*/ 317 w 332"/>
                  <a:gd name="T25" fmla="*/ 24 h 403"/>
                  <a:gd name="T26" fmla="*/ 317 w 332"/>
                  <a:gd name="T27" fmla="*/ 24 h 403"/>
                  <a:gd name="T28" fmla="*/ 317 w 332"/>
                  <a:gd name="T29" fmla="*/ 24 h 403"/>
                  <a:gd name="T30" fmla="*/ 318 w 332"/>
                  <a:gd name="T31" fmla="*/ 17 h 403"/>
                  <a:gd name="T32" fmla="*/ 317 w 332"/>
                  <a:gd name="T33" fmla="*/ 24 h 403"/>
                  <a:gd name="T34" fmla="*/ 317 w 332"/>
                  <a:gd name="T35" fmla="*/ 24 h 403"/>
                  <a:gd name="T36" fmla="*/ 318 w 332"/>
                  <a:gd name="T37" fmla="*/ 17 h 403"/>
                  <a:gd name="T38" fmla="*/ 317 w 332"/>
                  <a:gd name="T39" fmla="*/ 24 h 403"/>
                  <a:gd name="T40" fmla="*/ 330 w 332"/>
                  <a:gd name="T41" fmla="*/ 14 h 403"/>
                  <a:gd name="T42" fmla="*/ 321 w 332"/>
                  <a:gd name="T43" fmla="*/ 1 h 403"/>
                  <a:gd name="T44" fmla="*/ 314 w 332"/>
                  <a:gd name="T45" fmla="*/ 0 h 403"/>
                  <a:gd name="T46" fmla="*/ 297 w 332"/>
                  <a:gd name="T47" fmla="*/ 3 h 403"/>
                  <a:gd name="T48" fmla="*/ 282 w 332"/>
                  <a:gd name="T49" fmla="*/ 11 h 403"/>
                  <a:gd name="T50" fmla="*/ 261 w 332"/>
                  <a:gd name="T51" fmla="*/ 37 h 403"/>
                  <a:gd name="T52" fmla="*/ 253 w 332"/>
                  <a:gd name="T53" fmla="*/ 84 h 403"/>
                  <a:gd name="T54" fmla="*/ 253 w 332"/>
                  <a:gd name="T55" fmla="*/ 262 h 403"/>
                  <a:gd name="T56" fmla="*/ 223 w 332"/>
                  <a:gd name="T57" fmla="*/ 341 h 403"/>
                  <a:gd name="T58" fmla="*/ 149 w 332"/>
                  <a:gd name="T59" fmla="*/ 379 h 403"/>
                  <a:gd name="T60" fmla="*/ 138 w 332"/>
                  <a:gd name="T61" fmla="*/ 379 h 403"/>
                  <a:gd name="T62" fmla="*/ 94 w 332"/>
                  <a:gd name="T63" fmla="*/ 370 h 403"/>
                  <a:gd name="T64" fmla="*/ 45 w 332"/>
                  <a:gd name="T65" fmla="*/ 327 h 403"/>
                  <a:gd name="T66" fmla="*/ 23 w 332"/>
                  <a:gd name="T67" fmla="*/ 264 h 403"/>
                  <a:gd name="T68" fmla="*/ 11 w 332"/>
                  <a:gd name="T69" fmla="*/ 253 h 403"/>
                  <a:gd name="T70" fmla="*/ 0 w 332"/>
                  <a:gd name="T71" fmla="*/ 26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403">
                    <a:moveTo>
                      <a:pt x="0" y="266"/>
                    </a:moveTo>
                    <a:cubicBezTo>
                      <a:pt x="3" y="302"/>
                      <a:pt x="18" y="336"/>
                      <a:pt x="42" y="361"/>
                    </a:cubicBezTo>
                    <a:cubicBezTo>
                      <a:pt x="54" y="374"/>
                      <a:pt x="69" y="384"/>
                      <a:pt x="85" y="391"/>
                    </a:cubicBezTo>
                    <a:cubicBezTo>
                      <a:pt x="101" y="399"/>
                      <a:pt x="119" y="403"/>
                      <a:pt x="138" y="403"/>
                    </a:cubicBezTo>
                    <a:cubicBezTo>
                      <a:pt x="142" y="403"/>
                      <a:pt x="147" y="403"/>
                      <a:pt x="151" y="402"/>
                    </a:cubicBezTo>
                    <a:cubicBezTo>
                      <a:pt x="187" y="399"/>
                      <a:pt x="218" y="382"/>
                      <a:pt x="240" y="357"/>
                    </a:cubicBezTo>
                    <a:cubicBezTo>
                      <a:pt x="263" y="331"/>
                      <a:pt x="276" y="298"/>
                      <a:pt x="276" y="262"/>
                    </a:cubicBezTo>
                    <a:cubicBezTo>
                      <a:pt x="276" y="262"/>
                      <a:pt x="276" y="165"/>
                      <a:pt x="276" y="84"/>
                    </a:cubicBezTo>
                    <a:cubicBezTo>
                      <a:pt x="276" y="69"/>
                      <a:pt x="278" y="57"/>
                      <a:pt x="281" y="49"/>
                    </a:cubicBezTo>
                    <a:cubicBezTo>
                      <a:pt x="284" y="43"/>
                      <a:pt x="286" y="38"/>
                      <a:pt x="289" y="35"/>
                    </a:cubicBezTo>
                    <a:cubicBezTo>
                      <a:pt x="293" y="30"/>
                      <a:pt x="298" y="27"/>
                      <a:pt x="303" y="26"/>
                    </a:cubicBezTo>
                    <a:cubicBezTo>
                      <a:pt x="307" y="24"/>
                      <a:pt x="311" y="24"/>
                      <a:pt x="314" y="24"/>
                    </a:cubicBezTo>
                    <a:cubicBezTo>
                      <a:pt x="315" y="24"/>
                      <a:pt x="316" y="24"/>
                      <a:pt x="317" y="24"/>
                    </a:cubicBezTo>
                    <a:cubicBezTo>
                      <a:pt x="317" y="24"/>
                      <a:pt x="317" y="24"/>
                      <a:pt x="317" y="24"/>
                    </a:cubicBezTo>
                    <a:cubicBezTo>
                      <a:pt x="317" y="24"/>
                      <a:pt x="317" y="24"/>
                      <a:pt x="317" y="24"/>
                    </a:cubicBezTo>
                    <a:cubicBezTo>
                      <a:pt x="318" y="17"/>
                      <a:pt x="318" y="17"/>
                      <a:pt x="318" y="17"/>
                    </a:cubicBezTo>
                    <a:cubicBezTo>
                      <a:pt x="317" y="24"/>
                      <a:pt x="317" y="24"/>
                      <a:pt x="317" y="24"/>
                    </a:cubicBezTo>
                    <a:cubicBezTo>
                      <a:pt x="317" y="24"/>
                      <a:pt x="317" y="24"/>
                      <a:pt x="317" y="24"/>
                    </a:cubicBezTo>
                    <a:cubicBezTo>
                      <a:pt x="318" y="17"/>
                      <a:pt x="318" y="17"/>
                      <a:pt x="318" y="17"/>
                    </a:cubicBezTo>
                    <a:cubicBezTo>
                      <a:pt x="317" y="24"/>
                      <a:pt x="317" y="24"/>
                      <a:pt x="317" y="24"/>
                    </a:cubicBezTo>
                    <a:cubicBezTo>
                      <a:pt x="323" y="25"/>
                      <a:pt x="329" y="21"/>
                      <a:pt x="330" y="14"/>
                    </a:cubicBezTo>
                    <a:cubicBezTo>
                      <a:pt x="332" y="8"/>
                      <a:pt x="327" y="2"/>
                      <a:pt x="321" y="1"/>
                    </a:cubicBezTo>
                    <a:cubicBezTo>
                      <a:pt x="320" y="1"/>
                      <a:pt x="318" y="0"/>
                      <a:pt x="314" y="0"/>
                    </a:cubicBezTo>
                    <a:cubicBezTo>
                      <a:pt x="310" y="0"/>
                      <a:pt x="304" y="1"/>
                      <a:pt x="297" y="3"/>
                    </a:cubicBezTo>
                    <a:cubicBezTo>
                      <a:pt x="292" y="4"/>
                      <a:pt x="287" y="7"/>
                      <a:pt x="282" y="11"/>
                    </a:cubicBezTo>
                    <a:cubicBezTo>
                      <a:pt x="274" y="16"/>
                      <a:pt x="266" y="25"/>
                      <a:pt x="261" y="37"/>
                    </a:cubicBezTo>
                    <a:cubicBezTo>
                      <a:pt x="256" y="49"/>
                      <a:pt x="253" y="64"/>
                      <a:pt x="253" y="84"/>
                    </a:cubicBezTo>
                    <a:cubicBezTo>
                      <a:pt x="253" y="165"/>
                      <a:pt x="253" y="262"/>
                      <a:pt x="253" y="262"/>
                    </a:cubicBezTo>
                    <a:cubicBezTo>
                      <a:pt x="253" y="292"/>
                      <a:pt x="242" y="320"/>
                      <a:pt x="223" y="341"/>
                    </a:cubicBezTo>
                    <a:cubicBezTo>
                      <a:pt x="204" y="362"/>
                      <a:pt x="178" y="376"/>
                      <a:pt x="149" y="379"/>
                    </a:cubicBezTo>
                    <a:cubicBezTo>
                      <a:pt x="145" y="379"/>
                      <a:pt x="142" y="379"/>
                      <a:pt x="138" y="379"/>
                    </a:cubicBezTo>
                    <a:cubicBezTo>
                      <a:pt x="122" y="379"/>
                      <a:pt x="108" y="376"/>
                      <a:pt x="94" y="370"/>
                    </a:cubicBezTo>
                    <a:cubicBezTo>
                      <a:pt x="75" y="361"/>
                      <a:pt x="58" y="346"/>
                      <a:pt x="45" y="327"/>
                    </a:cubicBezTo>
                    <a:cubicBezTo>
                      <a:pt x="33" y="309"/>
                      <a:pt x="25" y="287"/>
                      <a:pt x="23" y="264"/>
                    </a:cubicBezTo>
                    <a:cubicBezTo>
                      <a:pt x="23" y="257"/>
                      <a:pt x="17" y="253"/>
                      <a:pt x="11" y="253"/>
                    </a:cubicBezTo>
                    <a:cubicBezTo>
                      <a:pt x="5" y="254"/>
                      <a:pt x="0" y="259"/>
                      <a:pt x="0"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131"/>
              <p:cNvSpPr>
                <a:spLocks/>
              </p:cNvSpPr>
              <p:nvPr/>
            </p:nvSpPr>
            <p:spPr bwMode="auto">
              <a:xfrm>
                <a:off x="3021013" y="5503863"/>
                <a:ext cx="17463" cy="17463"/>
              </a:xfrm>
              <a:custGeom>
                <a:avLst/>
                <a:gdLst>
                  <a:gd name="T0" fmla="*/ 41 w 42"/>
                  <a:gd name="T1" fmla="*/ 24 h 43"/>
                  <a:gd name="T2" fmla="*/ 19 w 42"/>
                  <a:gd name="T3" fmla="*/ 41 h 43"/>
                  <a:gd name="T4" fmla="*/ 1 w 42"/>
                  <a:gd name="T5" fmla="*/ 19 h 43"/>
                  <a:gd name="T6" fmla="*/ 23 w 42"/>
                  <a:gd name="T7" fmla="*/ 1 h 43"/>
                  <a:gd name="T8" fmla="*/ 41 w 42"/>
                  <a:gd name="T9" fmla="*/ 24 h 43"/>
                </a:gdLst>
                <a:ahLst/>
                <a:cxnLst>
                  <a:cxn ang="0">
                    <a:pos x="T0" y="T1"/>
                  </a:cxn>
                  <a:cxn ang="0">
                    <a:pos x="T2" y="T3"/>
                  </a:cxn>
                  <a:cxn ang="0">
                    <a:pos x="T4" y="T5"/>
                  </a:cxn>
                  <a:cxn ang="0">
                    <a:pos x="T6" y="T7"/>
                  </a:cxn>
                  <a:cxn ang="0">
                    <a:pos x="T8" y="T9"/>
                  </a:cxn>
                </a:cxnLst>
                <a:rect l="0" t="0" r="r" b="b"/>
                <a:pathLst>
                  <a:path w="42" h="43">
                    <a:moveTo>
                      <a:pt x="41" y="24"/>
                    </a:moveTo>
                    <a:cubicBezTo>
                      <a:pt x="40" y="35"/>
                      <a:pt x="30" y="43"/>
                      <a:pt x="19" y="41"/>
                    </a:cubicBezTo>
                    <a:cubicBezTo>
                      <a:pt x="8" y="40"/>
                      <a:pt x="0" y="30"/>
                      <a:pt x="1" y="19"/>
                    </a:cubicBezTo>
                    <a:cubicBezTo>
                      <a:pt x="2" y="8"/>
                      <a:pt x="12" y="0"/>
                      <a:pt x="23" y="1"/>
                    </a:cubicBezTo>
                    <a:cubicBezTo>
                      <a:pt x="34" y="3"/>
                      <a:pt x="42" y="13"/>
                      <a:pt x="4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3132"/>
              <p:cNvSpPr>
                <a:spLocks/>
              </p:cNvSpPr>
              <p:nvPr/>
            </p:nvSpPr>
            <p:spPr bwMode="auto">
              <a:xfrm>
                <a:off x="3068638" y="5503863"/>
                <a:ext cx="17463" cy="17463"/>
              </a:xfrm>
              <a:custGeom>
                <a:avLst/>
                <a:gdLst>
                  <a:gd name="T0" fmla="*/ 41 w 42"/>
                  <a:gd name="T1" fmla="*/ 24 h 43"/>
                  <a:gd name="T2" fmla="*/ 19 w 42"/>
                  <a:gd name="T3" fmla="*/ 41 h 43"/>
                  <a:gd name="T4" fmla="*/ 1 w 42"/>
                  <a:gd name="T5" fmla="*/ 19 h 43"/>
                  <a:gd name="T6" fmla="*/ 23 w 42"/>
                  <a:gd name="T7" fmla="*/ 1 h 43"/>
                  <a:gd name="T8" fmla="*/ 41 w 42"/>
                  <a:gd name="T9" fmla="*/ 24 h 43"/>
                </a:gdLst>
                <a:ahLst/>
                <a:cxnLst>
                  <a:cxn ang="0">
                    <a:pos x="T0" y="T1"/>
                  </a:cxn>
                  <a:cxn ang="0">
                    <a:pos x="T2" y="T3"/>
                  </a:cxn>
                  <a:cxn ang="0">
                    <a:pos x="T4" y="T5"/>
                  </a:cxn>
                  <a:cxn ang="0">
                    <a:pos x="T6" y="T7"/>
                  </a:cxn>
                  <a:cxn ang="0">
                    <a:pos x="T8" y="T9"/>
                  </a:cxn>
                </a:cxnLst>
                <a:rect l="0" t="0" r="r" b="b"/>
                <a:pathLst>
                  <a:path w="42" h="43">
                    <a:moveTo>
                      <a:pt x="41" y="24"/>
                    </a:moveTo>
                    <a:cubicBezTo>
                      <a:pt x="40" y="35"/>
                      <a:pt x="30" y="43"/>
                      <a:pt x="19" y="41"/>
                    </a:cubicBezTo>
                    <a:cubicBezTo>
                      <a:pt x="8" y="40"/>
                      <a:pt x="0" y="30"/>
                      <a:pt x="1" y="19"/>
                    </a:cubicBezTo>
                    <a:cubicBezTo>
                      <a:pt x="2" y="8"/>
                      <a:pt x="12" y="0"/>
                      <a:pt x="23" y="1"/>
                    </a:cubicBezTo>
                    <a:cubicBezTo>
                      <a:pt x="34" y="3"/>
                      <a:pt x="42" y="13"/>
                      <a:pt x="4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133"/>
              <p:cNvSpPr>
                <a:spLocks/>
              </p:cNvSpPr>
              <p:nvPr/>
            </p:nvSpPr>
            <p:spPr bwMode="auto">
              <a:xfrm>
                <a:off x="3181350" y="5561013"/>
                <a:ext cx="44450" cy="46038"/>
              </a:xfrm>
              <a:custGeom>
                <a:avLst/>
                <a:gdLst>
                  <a:gd name="T0" fmla="*/ 3 w 108"/>
                  <a:gd name="T1" fmla="*/ 59 h 108"/>
                  <a:gd name="T2" fmla="*/ 60 w 108"/>
                  <a:gd name="T3" fmla="*/ 105 h 108"/>
                  <a:gd name="T4" fmla="*/ 105 w 108"/>
                  <a:gd name="T5" fmla="*/ 48 h 108"/>
                  <a:gd name="T6" fmla="*/ 48 w 108"/>
                  <a:gd name="T7" fmla="*/ 3 h 108"/>
                  <a:gd name="T8" fmla="*/ 3 w 108"/>
                  <a:gd name="T9" fmla="*/ 59 h 108"/>
                </a:gdLst>
                <a:ahLst/>
                <a:cxnLst>
                  <a:cxn ang="0">
                    <a:pos x="T0" y="T1"/>
                  </a:cxn>
                  <a:cxn ang="0">
                    <a:pos x="T2" y="T3"/>
                  </a:cxn>
                  <a:cxn ang="0">
                    <a:pos x="T4" y="T5"/>
                  </a:cxn>
                  <a:cxn ang="0">
                    <a:pos x="T6" y="T7"/>
                  </a:cxn>
                  <a:cxn ang="0">
                    <a:pos x="T8" y="T9"/>
                  </a:cxn>
                </a:cxnLst>
                <a:rect l="0" t="0" r="r" b="b"/>
                <a:pathLst>
                  <a:path w="108" h="108">
                    <a:moveTo>
                      <a:pt x="3" y="59"/>
                    </a:moveTo>
                    <a:cubicBezTo>
                      <a:pt x="6" y="87"/>
                      <a:pt x="32" y="108"/>
                      <a:pt x="60" y="105"/>
                    </a:cubicBezTo>
                    <a:cubicBezTo>
                      <a:pt x="88" y="102"/>
                      <a:pt x="108" y="76"/>
                      <a:pt x="105" y="48"/>
                    </a:cubicBezTo>
                    <a:cubicBezTo>
                      <a:pt x="102" y="20"/>
                      <a:pt x="77" y="0"/>
                      <a:pt x="48" y="3"/>
                    </a:cubicBezTo>
                    <a:cubicBezTo>
                      <a:pt x="20" y="6"/>
                      <a:pt x="0" y="31"/>
                      <a:pt x="3"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Oval 3134"/>
              <p:cNvSpPr>
                <a:spLocks noChangeArrowheads="1"/>
              </p:cNvSpPr>
              <p:nvPr/>
            </p:nvSpPr>
            <p:spPr bwMode="auto">
              <a:xfrm>
                <a:off x="3194050" y="557371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122" name="object 6"/>
          <p:cNvSpPr txBox="1"/>
          <p:nvPr/>
        </p:nvSpPr>
        <p:spPr>
          <a:xfrm>
            <a:off x="128799" y="5189474"/>
            <a:ext cx="7253842" cy="2132956"/>
          </a:xfrm>
          <a:prstGeom prst="rect">
            <a:avLst/>
          </a:prstGeom>
        </p:spPr>
        <p:txBody>
          <a:bodyPr vert="horz" wrap="square" lIns="457200" tIns="129540" rIns="0" bIns="0" rtlCol="0">
            <a:spAutoFit/>
          </a:bodyPr>
          <a:lstStyle/>
          <a:p>
            <a:pPr marL="17145" algn="ctr">
              <a:lnSpc>
                <a:spcPct val="100000"/>
              </a:lnSpc>
              <a:spcBef>
                <a:spcPts val="1020"/>
              </a:spcBef>
            </a:pPr>
            <a:r>
              <a:rPr lang="en-US" b="1" spc="75" dirty="0">
                <a:solidFill>
                  <a:srgbClr val="002D73"/>
                </a:solidFill>
                <a:latin typeface="Times New Roman" panose="02020603050405020304" pitchFamily="18" charset="0"/>
                <a:cs typeface="Times New Roman" panose="02020603050405020304" pitchFamily="18" charset="0"/>
              </a:rPr>
              <a:t>Tobacco Cessation – say NO MORE to nicotine!</a:t>
            </a:r>
            <a:endParaRPr dirty="0">
              <a:solidFill>
                <a:srgbClr val="002D73"/>
              </a:solidFill>
              <a:latin typeface="Times New Roman" panose="02020603050405020304" pitchFamily="18" charset="0"/>
              <a:cs typeface="Times New Roman" panose="02020603050405020304" pitchFamily="18" charset="0"/>
            </a:endParaRPr>
          </a:p>
          <a:p>
            <a:pPr marL="12700" marR="5080">
              <a:lnSpc>
                <a:spcPct val="120400"/>
              </a:lnSpc>
              <a:spcBef>
                <a:spcPts val="265"/>
              </a:spcBef>
            </a:pPr>
            <a:r>
              <a:rPr lang="en-US" sz="1000" spc="-5" dirty="0">
                <a:latin typeface="Arial"/>
                <a:cs typeface="Arial"/>
              </a:rPr>
              <a:t>Whatever your reason to quit, UMR can help. Say YES to life without tobacco! </a:t>
            </a:r>
            <a:r>
              <a:rPr lang="en-US" sz="1000" dirty="0">
                <a:latin typeface="Arial" panose="020B0604020202020204" pitchFamily="34" charset="0"/>
                <a:cs typeface="Arial" panose="020B0604020202020204" pitchFamily="34" charset="0"/>
              </a:rPr>
              <a:t>Don’t miss this free opportunity to speak one-on-one with a UMR health coach who can help you quit or reduce your use of nicotine products.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Your personal coach will provide motivation and support for overcoming your nicotine cravings with strategies that work for you. Your calls with your coach are completely confidential, and all resources are available at no cost to you.</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Call UMR during weekdays at </a:t>
            </a:r>
            <a:r>
              <a:rPr lang="en-US" sz="1000" b="1" dirty="0">
                <a:latin typeface="Arial" panose="020B0604020202020204" pitchFamily="34" charset="0"/>
                <a:cs typeface="Arial" panose="020B0604020202020204" pitchFamily="34" charset="0"/>
              </a:rPr>
              <a:t>800-207-7680 </a:t>
            </a:r>
            <a:r>
              <a:rPr lang="en-US" sz="1000" dirty="0">
                <a:latin typeface="Arial" panose="020B0604020202020204" pitchFamily="34" charset="0"/>
                <a:cs typeface="Arial" panose="020B0604020202020204" pitchFamily="34" charset="0"/>
              </a:rPr>
              <a:t>from 8 a.m. to 8 p.m. CT or log in to </a:t>
            </a:r>
            <a:r>
              <a:rPr lang="en-US" sz="1000" b="1" dirty="0">
                <a:latin typeface="Arial" panose="020B0604020202020204" pitchFamily="34" charset="0"/>
                <a:cs typeface="Arial" panose="020B0604020202020204" pitchFamily="34" charset="0"/>
              </a:rPr>
              <a:t>umr.com </a:t>
            </a:r>
            <a:r>
              <a:rPr lang="en-US" sz="1000" dirty="0">
                <a:latin typeface="Arial" panose="020B0604020202020204" pitchFamily="34" charset="0"/>
                <a:cs typeface="Arial" panose="020B0604020202020204" pitchFamily="34" charset="0"/>
              </a:rPr>
              <a:t>and select “contact us” to send an email to </a:t>
            </a:r>
            <a:r>
              <a:rPr lang="en-US" sz="1000" b="1" dirty="0">
                <a:latin typeface="Arial" panose="020B0604020202020204" pitchFamily="34" charset="0"/>
                <a:cs typeface="Arial" panose="020B0604020202020204" pitchFamily="34" charset="0"/>
              </a:rPr>
              <a:t>Wellness Program - Coaching</a:t>
            </a:r>
            <a:r>
              <a:rPr lang="en-US" sz="1000" dirty="0">
                <a:latin typeface="Arial" panose="020B0604020202020204" pitchFamily="34" charset="0"/>
                <a:cs typeface="Arial" panose="020B0604020202020204" pitchFamily="34" charset="0"/>
              </a:rPr>
              <a:t>.</a:t>
            </a:r>
            <a:endParaRPr lang="en-US" sz="1000" spc="-5" dirty="0">
              <a:latin typeface="Arial" panose="020B0604020202020204" pitchFamily="34" charset="0"/>
              <a:cs typeface="Arial" panose="020B0604020202020204" pitchFamily="34" charset="0"/>
            </a:endParaRPr>
          </a:p>
          <a:p>
            <a:pPr marL="12700" marR="5080">
              <a:lnSpc>
                <a:spcPct val="120400"/>
              </a:lnSpc>
              <a:spcBef>
                <a:spcPts val="265"/>
              </a:spcBef>
            </a:pPr>
            <a:endParaRPr lang="en-US" sz="900" dirty="0">
              <a:latin typeface="Arial"/>
              <a:cs typeface="Arial"/>
            </a:endParaRPr>
          </a:p>
          <a:p>
            <a:pPr marL="12700" marR="5080">
              <a:lnSpc>
                <a:spcPct val="120400"/>
              </a:lnSpc>
              <a:spcBef>
                <a:spcPts val="265"/>
              </a:spcBef>
            </a:pPr>
            <a:endParaRPr sz="900" dirty="0">
              <a:latin typeface="Arial"/>
              <a:cs typeface="Arial"/>
            </a:endParaRPr>
          </a:p>
        </p:txBody>
      </p:sp>
      <p:sp>
        <p:nvSpPr>
          <p:cNvPr id="109" name="object 6"/>
          <p:cNvSpPr txBox="1"/>
          <p:nvPr/>
        </p:nvSpPr>
        <p:spPr>
          <a:xfrm>
            <a:off x="121220" y="6960468"/>
            <a:ext cx="7253842" cy="3274807"/>
          </a:xfrm>
          <a:prstGeom prst="rect">
            <a:avLst/>
          </a:prstGeom>
        </p:spPr>
        <p:txBody>
          <a:bodyPr vert="horz" wrap="square" lIns="457200" tIns="129540" rIns="0" bIns="0" rtlCol="0">
            <a:spAutoFit/>
          </a:bodyPr>
          <a:lstStyle/>
          <a:p>
            <a:pPr marL="17145" algn="ctr">
              <a:spcBef>
                <a:spcPts val="1020"/>
              </a:spcBef>
            </a:pPr>
            <a:r>
              <a:rPr lang="en-US" b="1" spc="75" dirty="0">
                <a:solidFill>
                  <a:srgbClr val="002D73"/>
                </a:solidFill>
                <a:latin typeface="Times New Roman" panose="02020603050405020304" pitchFamily="18" charset="0"/>
                <a:cs typeface="Times New Roman" panose="02020603050405020304" pitchFamily="18" charset="0"/>
              </a:rPr>
              <a:t>Employee Assistance Programs – finding balance in life.</a:t>
            </a:r>
            <a:endParaRPr lang="en-US" sz="900" spc="-5" dirty="0">
              <a:latin typeface="Times New Roman" panose="02020603050405020304" pitchFamily="18" charset="0"/>
              <a:cs typeface="Times New Roman" panose="02020603050405020304" pitchFamily="18" charset="0"/>
            </a:endParaRPr>
          </a:p>
          <a:p>
            <a:pPr marR="5080"/>
            <a:endParaRPr lang="en-US" sz="1600" b="1" spc="-5" dirty="0">
              <a:latin typeface="Arial"/>
              <a:cs typeface="Arial"/>
            </a:endParaRPr>
          </a:p>
          <a:p>
            <a:pPr marL="12700" marR="5080">
              <a:spcBef>
                <a:spcPts val="265"/>
              </a:spcBef>
            </a:pPr>
            <a:r>
              <a:rPr lang="en-US" sz="1600" b="1" spc="-5" dirty="0">
                <a:latin typeface="Arial"/>
                <a:cs typeface="Arial"/>
              </a:rPr>
              <a:t>Fraser Counseling Center</a:t>
            </a:r>
          </a:p>
          <a:p>
            <a:pPr marL="12700" marR="5080">
              <a:lnSpc>
                <a:spcPct val="120400"/>
              </a:lnSpc>
              <a:spcBef>
                <a:spcPts val="265"/>
              </a:spcBef>
            </a:pPr>
            <a:r>
              <a:rPr lang="en-US" sz="1000" u="sng" spc="-5" dirty="0">
                <a:latin typeface="Arial"/>
                <a:cs typeface="Arial"/>
              </a:rPr>
              <a:t>For Riceboro/Midway Plant Employees Only</a:t>
            </a:r>
            <a:r>
              <a:rPr lang="en-US" sz="1000" spc="-5" dirty="0">
                <a:latin typeface="Arial"/>
                <a:cs typeface="Arial"/>
              </a:rPr>
              <a:t>.  Confidential counseling services including Mental Health, Substance Abuse, Marital and Family areas. Tricare and UMR Approved, SIX FREE VISITS. </a:t>
            </a:r>
          </a:p>
          <a:p>
            <a:pPr marL="12700" marR="5080" algn="ctr">
              <a:lnSpc>
                <a:spcPct val="120400"/>
              </a:lnSpc>
              <a:spcBef>
                <a:spcPts val="265"/>
              </a:spcBef>
            </a:pPr>
            <a:r>
              <a:rPr lang="en-US" sz="1000" b="1" spc="-5" dirty="0">
                <a:latin typeface="Arial"/>
                <a:cs typeface="Arial"/>
                <a:hlinkClick r:id="rId3"/>
              </a:rPr>
              <a:t>www.frasercenter.com</a:t>
            </a:r>
            <a:r>
              <a:rPr lang="en-US" sz="1000" b="1" spc="-5" dirty="0">
                <a:latin typeface="Arial"/>
                <a:cs typeface="Arial"/>
              </a:rPr>
              <a:t>  203 Mary Lou Drive, Hinesville, GA  31313  912-369-7777</a:t>
            </a:r>
            <a:r>
              <a:rPr lang="en-US" sz="1000" b="1" dirty="0">
                <a:latin typeface="Arial" panose="020B0604020202020204" pitchFamily="34" charset="0"/>
                <a:cs typeface="Arial" panose="020B0604020202020204" pitchFamily="34" charset="0"/>
              </a:rPr>
              <a:t>  M-F 9 a.m. to 5 p.m.</a:t>
            </a:r>
          </a:p>
          <a:p>
            <a:endParaRPr lang="en-US" sz="10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LifeMatters</a:t>
            </a:r>
          </a:p>
          <a:p>
            <a:endParaRPr lang="en-US" sz="1600" b="1"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US &amp; Canada Employees</a:t>
            </a:r>
            <a:r>
              <a:rPr lang="en-US" sz="1000" dirty="0">
                <a:latin typeface="Arial" panose="020B0604020202020204" pitchFamily="34" charset="0"/>
                <a:cs typeface="Arial" panose="020B0604020202020204" pitchFamily="34" charset="0"/>
              </a:rPr>
              <a:t>. When you and your family need counseling, local resources, or reliable professional care, your LifeMatters team is just a call away and is available 24/7. LifeMatters offers counseling, financial consulting, and legal assistance.               </a:t>
            </a:r>
          </a:p>
          <a:p>
            <a:pPr algn="ctr"/>
            <a:r>
              <a:rPr lang="en-US" sz="1000" b="1" dirty="0">
                <a:latin typeface="Arial" panose="020B0604020202020204" pitchFamily="34" charset="0"/>
                <a:cs typeface="Arial" panose="020B0604020202020204" pitchFamily="34" charset="0"/>
                <a:hlinkClick r:id="rId4"/>
              </a:rPr>
              <a:t>www.mylifematters.com</a:t>
            </a:r>
            <a:r>
              <a:rPr lang="en-US" sz="1000" b="1" dirty="0">
                <a:latin typeface="Arial" panose="020B0604020202020204" pitchFamily="34" charset="0"/>
                <a:cs typeface="Arial" panose="020B0604020202020204" pitchFamily="34" charset="0"/>
              </a:rPr>
              <a:t>  24/7 Toll-free 1-800-634-6433   </a:t>
            </a:r>
            <a:endParaRPr lang="en-US" sz="1000" b="1" spc="-5" dirty="0">
              <a:latin typeface="Arial" panose="020B0604020202020204" pitchFamily="34" charset="0"/>
              <a:cs typeface="Arial" panose="020B0604020202020204" pitchFamily="34" charset="0"/>
            </a:endParaRPr>
          </a:p>
          <a:p>
            <a:pPr marL="12700" marR="5080">
              <a:lnSpc>
                <a:spcPct val="120400"/>
              </a:lnSpc>
              <a:spcBef>
                <a:spcPts val="265"/>
              </a:spcBef>
            </a:pPr>
            <a:endParaRPr lang="en-US" sz="900" dirty="0">
              <a:latin typeface="Arial"/>
              <a:cs typeface="Arial"/>
            </a:endParaRPr>
          </a:p>
          <a:p>
            <a:pPr marL="12700" marR="5080">
              <a:lnSpc>
                <a:spcPct val="120400"/>
              </a:lnSpc>
              <a:spcBef>
                <a:spcPts val="265"/>
              </a:spcBef>
            </a:pPr>
            <a:endParaRPr sz="900" dirty="0">
              <a:latin typeface="Arial"/>
              <a:cs typeface="Arial"/>
            </a:endParaRPr>
          </a:p>
        </p:txBody>
      </p:sp>
      <p:sp>
        <p:nvSpPr>
          <p:cNvPr id="2" name="Slide Number Placeholder 1"/>
          <p:cNvSpPr>
            <a:spLocks noGrp="1"/>
          </p:cNvSpPr>
          <p:nvPr>
            <p:ph type="sldNum" sz="quarter" idx="7"/>
          </p:nvPr>
        </p:nvSpPr>
        <p:spPr/>
        <p:txBody>
          <a:bodyPr/>
          <a:lstStyle/>
          <a:p>
            <a:r>
              <a:rPr lang="en-US" dirty="0"/>
              <a:t>14</a:t>
            </a:r>
          </a:p>
        </p:txBody>
      </p:sp>
      <p:pic>
        <p:nvPicPr>
          <p:cNvPr id="3" name="Picture 2">
            <a:extLst>
              <a:ext uri="{FF2B5EF4-FFF2-40B4-BE49-F238E27FC236}">
                <a16:creationId xmlns:a16="http://schemas.microsoft.com/office/drawing/2014/main" id="{8A6725EB-55C7-B554-E72B-FF01F8D7AE3C}"/>
              </a:ext>
            </a:extLst>
          </p:cNvPr>
          <p:cNvPicPr>
            <a:picLocks noChangeAspect="1"/>
          </p:cNvPicPr>
          <p:nvPr/>
        </p:nvPicPr>
        <p:blipFill>
          <a:blip r:embed="rId5"/>
          <a:stretch>
            <a:fillRect/>
          </a:stretch>
        </p:blipFill>
        <p:spPr>
          <a:xfrm>
            <a:off x="372792" y="3602356"/>
            <a:ext cx="7128228" cy="1782621"/>
          </a:xfrm>
          <a:prstGeom prst="rect">
            <a:avLst/>
          </a:prstGeom>
        </p:spPr>
      </p:pic>
    </p:spTree>
    <p:custDataLst>
      <p:tags r:id="rId1"/>
    </p:custDataLst>
    <p:extLst>
      <p:ext uri="{BB962C8B-B14F-4D97-AF65-F5344CB8AC3E}">
        <p14:creationId xmlns:p14="http://schemas.microsoft.com/office/powerpoint/2010/main" val="34971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k object 16"/>
          <p:cNvSpPr/>
          <p:nvPr/>
        </p:nvSpPr>
        <p:spPr>
          <a:xfrm>
            <a:off x="0" y="1676399"/>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4" name="object 4"/>
          <p:cNvSpPr txBox="1">
            <a:spLocks noGrp="1"/>
          </p:cNvSpPr>
          <p:nvPr>
            <p:ph type="title" idx="4294967295"/>
          </p:nvPr>
        </p:nvSpPr>
        <p:spPr>
          <a:xfrm>
            <a:off x="385062" y="381000"/>
            <a:ext cx="7100825" cy="474489"/>
          </a:xfrm>
          <a:prstGeom prst="rect">
            <a:avLst/>
          </a:prstGeom>
        </p:spPr>
        <p:txBody>
          <a:bodyPr vert="horz" wrap="square" lIns="0" tIns="12700" rIns="0" bIns="0" rtlCol="0">
            <a:spAutoFit/>
          </a:bodyPr>
          <a:lstStyle/>
          <a:p>
            <a:pPr marL="12700" algn="ctr">
              <a:lnSpc>
                <a:spcPct val="100000"/>
              </a:lnSpc>
              <a:spcBef>
                <a:spcPts val="100"/>
              </a:spcBef>
            </a:pPr>
            <a:r>
              <a:rPr lang="en-US" sz="3000" b="1" spc="65" dirty="0">
                <a:solidFill>
                  <a:srgbClr val="002D73"/>
                </a:solidFill>
                <a:latin typeface="Times New Roman" panose="02020603050405020304" pitchFamily="18" charset="0"/>
                <a:cs typeface="Times New Roman" panose="02020603050405020304" pitchFamily="18" charset="0"/>
              </a:rPr>
              <a:t>MyAdvocate - Healthcare Assistant</a:t>
            </a:r>
            <a:endParaRPr sz="3000" b="1" dirty="0">
              <a:solidFill>
                <a:srgbClr val="002D73"/>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381000" y="1622351"/>
            <a:ext cx="6799674" cy="2890022"/>
          </a:xfrm>
          <a:prstGeom prst="rect">
            <a:avLst/>
          </a:prstGeom>
        </p:spPr>
        <p:txBody>
          <a:bodyPr vert="horz" wrap="square" lIns="457200" tIns="129540" rIns="0" bIns="0" rtlCol="0">
            <a:spAutoFit/>
          </a:bodyPr>
          <a:lstStyle/>
          <a:p>
            <a:pPr marL="17145">
              <a:lnSpc>
                <a:spcPct val="100000"/>
              </a:lnSpc>
              <a:spcBef>
                <a:spcPts val="1020"/>
              </a:spcBef>
            </a:pPr>
            <a:r>
              <a:rPr lang="en-US" b="1" spc="75" dirty="0">
                <a:solidFill>
                  <a:srgbClr val="002D73"/>
                </a:solidFill>
                <a:latin typeface="Times New Roman" panose="02020603050405020304" pitchFamily="18" charset="0"/>
                <a:cs typeface="Times New Roman" panose="02020603050405020304" pitchFamily="18" charset="0"/>
              </a:rPr>
              <a:t>Healthcare is Complex – MyAdvocate is here to help</a:t>
            </a:r>
            <a:endParaRPr dirty="0">
              <a:solidFill>
                <a:srgbClr val="002D73"/>
              </a:solidFill>
              <a:latin typeface="Times New Roman" panose="02020603050405020304" pitchFamily="18" charset="0"/>
              <a:cs typeface="Times New Roman" panose="02020603050405020304" pitchFamily="18" charset="0"/>
            </a:endParaRPr>
          </a:p>
          <a:p>
            <a:pPr marL="12700" marR="5080">
              <a:lnSpc>
                <a:spcPct val="120400"/>
              </a:lnSpc>
              <a:spcBef>
                <a:spcPts val="265"/>
              </a:spcBef>
            </a:pPr>
            <a:endParaRPr lang="en-US" sz="900" spc="-5"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SNF provides a healthcare advocacy and navigation solution, </a:t>
            </a:r>
            <a:r>
              <a:rPr lang="en-US" sz="1050" b="1" dirty="0">
                <a:latin typeface="Arial" panose="020B0604020202020204" pitchFamily="34" charset="0"/>
                <a:cs typeface="Arial" panose="020B0604020202020204" pitchFamily="34" charset="0"/>
              </a:rPr>
              <a:t>MyAdvocate</a:t>
            </a:r>
            <a:r>
              <a:rPr lang="en-US" sz="1050" dirty="0">
                <a:latin typeface="Arial" panose="020B0604020202020204" pitchFamily="34" charset="0"/>
                <a:cs typeface="Arial" panose="020B0604020202020204" pitchFamily="34" charset="0"/>
              </a:rPr>
              <a:t>, for you to use to ease your mind of healthcare’s complexities. This program is offered at no cost to you! </a:t>
            </a:r>
          </a:p>
          <a:p>
            <a:endParaRPr lang="en-US" sz="9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MyAdvocate</a:t>
            </a:r>
            <a:r>
              <a:rPr lang="en-US" sz="1000" dirty="0">
                <a:latin typeface="Arial" panose="020B0604020202020204" pitchFamily="34" charset="0"/>
                <a:cs typeface="Arial" panose="020B0604020202020204" pitchFamily="34" charset="0"/>
              </a:rPr>
              <a:t> – </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Offers concierge-level healthcare support</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Simplifies a fragmented and complex healthcare ecosystem</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Empowers you to participate in your own health and wellness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Delivers personalized and compassionate support – working closely with </a:t>
            </a:r>
          </a:p>
          <a:p>
            <a:r>
              <a:rPr lang="en-US" sz="1000" dirty="0">
                <a:latin typeface="Arial" panose="020B0604020202020204" pitchFamily="34" charset="0"/>
                <a:cs typeface="Arial" panose="020B0604020202020204" pitchFamily="34" charset="0"/>
              </a:rPr>
              <a:t>      individuals, payers, providers and related organizations to solve your programs </a:t>
            </a:r>
          </a:p>
          <a:p>
            <a:r>
              <a:rPr lang="en-US" sz="1000" dirty="0">
                <a:latin typeface="Arial" panose="020B0604020202020204" pitchFamily="34" charset="0"/>
                <a:cs typeface="Arial" panose="020B0604020202020204" pitchFamily="34" charset="0"/>
              </a:rPr>
              <a:t>      and answer your questions</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If you need support in any of the following areas, give MyAdvocate a call! 833-968-1775</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endParaRPr sz="900" dirty="0">
              <a:latin typeface="Arial"/>
              <a:cs typeface="Arial"/>
            </a:endParaRPr>
          </a:p>
        </p:txBody>
      </p:sp>
      <p:sp>
        <p:nvSpPr>
          <p:cNvPr id="3" name="TextBox 2"/>
          <p:cNvSpPr txBox="1"/>
          <p:nvPr/>
        </p:nvSpPr>
        <p:spPr>
          <a:xfrm>
            <a:off x="381000" y="4261831"/>
            <a:ext cx="7391400" cy="2862322"/>
          </a:xfrm>
          <a:prstGeom prst="rect">
            <a:avLst/>
          </a:prstGeom>
          <a:noFill/>
        </p:spPr>
        <p:txBody>
          <a:bodyPr wrap="square" rtlCol="0">
            <a:spAutoFit/>
          </a:bodyPr>
          <a:lstStyle/>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Benefits Education and Navigation</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Guides you through benefits comparisons and enrollment to help you find the health plan that fits you and your family best!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Assists with covered services, in/out-of-network providers and pre-authorizations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Provides you with wellness and condition management programs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Helps with utilization and compliance of your Flexible Spending Accounts (FSAs)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Identifies ways to reduce your out-of-pocket costs and coordinate options such as mail-order prescriptions and lower-cost imaging facilities</a:t>
            </a: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Billing and Claims Assistance</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Provides you with education on copays, deductibles, coinsurances and out-of-pocket maximums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Research billing errors, claim denials, duplicate charges, application of deductible and copayments for you, as well as coordinate a resolution</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Facilitates complaint, grievance and appeals processes, including collection of documentation</a:t>
            </a: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Coordination of Care</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Helps you with physician, dentist, facility and supplier selections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Assists you with referrals, appointment scheduling and transportation</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Manages transfers of medical supplies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Facilitates orders of medical supplies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Estimates costs for procedures, pharmaceuticals, equipment and more</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Coordinates care such as in-home, assisted living, skilled nursing and hospice care</a:t>
            </a: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7"/>
          </p:nvPr>
        </p:nvSpPr>
        <p:spPr/>
        <p:txBody>
          <a:bodyPr/>
          <a:lstStyle/>
          <a:p>
            <a:r>
              <a:rPr lang="en-US" dirty="0"/>
              <a:t>15</a:t>
            </a:r>
          </a:p>
        </p:txBody>
      </p:sp>
      <p:pic>
        <p:nvPicPr>
          <p:cNvPr id="16" name="Picture 15" descr="A picture containing graphical user interface&#10;&#10;Description automatically generated">
            <a:extLst>
              <a:ext uri="{FF2B5EF4-FFF2-40B4-BE49-F238E27FC236}">
                <a16:creationId xmlns:a16="http://schemas.microsoft.com/office/drawing/2014/main" id="{88E6A0D6-E5BD-4C45-8F3B-07D275937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999" y="860473"/>
            <a:ext cx="2438400" cy="699008"/>
          </a:xfrm>
          <a:prstGeom prst="rect">
            <a:avLst/>
          </a:prstGeom>
        </p:spPr>
      </p:pic>
      <p:pic>
        <p:nvPicPr>
          <p:cNvPr id="2" name="Picture 1">
            <a:extLst>
              <a:ext uri="{FF2B5EF4-FFF2-40B4-BE49-F238E27FC236}">
                <a16:creationId xmlns:a16="http://schemas.microsoft.com/office/drawing/2014/main" id="{9B0DDA69-5263-8DD2-1D95-BBDCDD0CC0B4}"/>
              </a:ext>
            </a:extLst>
          </p:cNvPr>
          <p:cNvPicPr>
            <a:picLocks noChangeAspect="1"/>
          </p:cNvPicPr>
          <p:nvPr/>
        </p:nvPicPr>
        <p:blipFill>
          <a:blip r:embed="rId4"/>
          <a:stretch>
            <a:fillRect/>
          </a:stretch>
        </p:blipFill>
        <p:spPr>
          <a:xfrm>
            <a:off x="679938" y="7598991"/>
            <a:ext cx="6412524" cy="2274743"/>
          </a:xfrm>
          <a:prstGeom prst="rect">
            <a:avLst/>
          </a:prstGeom>
        </p:spPr>
      </p:pic>
      <p:sp>
        <p:nvSpPr>
          <p:cNvPr id="17" name="TextBox 16">
            <a:extLst>
              <a:ext uri="{FF2B5EF4-FFF2-40B4-BE49-F238E27FC236}">
                <a16:creationId xmlns:a16="http://schemas.microsoft.com/office/drawing/2014/main" id="{EE655E1A-FD76-4164-8E0A-92959F58A466}"/>
              </a:ext>
            </a:extLst>
          </p:cNvPr>
          <p:cNvSpPr txBox="1">
            <a:spLocks noChangeAspect="1"/>
          </p:cNvSpPr>
          <p:nvPr/>
        </p:nvSpPr>
        <p:spPr>
          <a:xfrm>
            <a:off x="1927682" y="6997639"/>
            <a:ext cx="3917034" cy="547304"/>
          </a:xfrm>
          <a:prstGeom prst="rect">
            <a:avLst/>
          </a:prstGeom>
          <a:solidFill>
            <a:schemeClr val="accent6"/>
          </a:solidFill>
        </p:spPr>
        <p:txBody>
          <a:bodyPr wrap="square" rtlCol="0">
            <a:noAutofit/>
          </a:bodyPr>
          <a:lstStyle/>
          <a:p>
            <a:pPr marL="12700" marR="5080" lvl="0" algn="ctr">
              <a:lnSpc>
                <a:spcPct val="120000"/>
              </a:lnSpc>
              <a:spcBef>
                <a:spcPts val="100"/>
              </a:spcBef>
            </a:pPr>
            <a:r>
              <a:rPr lang="en-US" sz="1100" b="1" spc="-5" dirty="0">
                <a:solidFill>
                  <a:srgbClr val="FFFFFF"/>
                </a:solidFill>
                <a:latin typeface="Arial"/>
                <a:cs typeface="Arial"/>
              </a:rPr>
              <a:t>Call anytime, 24/7 365 days a year! </a:t>
            </a:r>
            <a:r>
              <a:rPr lang="en-US" sz="1200" spc="-5" dirty="0">
                <a:solidFill>
                  <a:srgbClr val="FFFFFF"/>
                </a:solidFill>
                <a:latin typeface="Arial"/>
                <a:cs typeface="Arial"/>
              </a:rPr>
              <a:t> </a:t>
            </a:r>
            <a:r>
              <a:rPr lang="en-US" sz="1200" b="1" spc="-5" dirty="0">
                <a:solidFill>
                  <a:srgbClr val="FFFFFF"/>
                </a:solidFill>
                <a:latin typeface="Arial"/>
                <a:cs typeface="Arial"/>
              </a:rPr>
              <a:t>833-968-1775</a:t>
            </a:r>
          </a:p>
          <a:p>
            <a:pPr marL="12700" marR="5080" lvl="0" algn="ctr">
              <a:lnSpc>
                <a:spcPct val="120000"/>
              </a:lnSpc>
              <a:spcBef>
                <a:spcPts val="100"/>
              </a:spcBef>
            </a:pPr>
            <a:r>
              <a:rPr lang="en-US" sz="1200" b="1" spc="-5" dirty="0">
                <a:solidFill>
                  <a:srgbClr val="FFFFFF"/>
                </a:solidFill>
                <a:latin typeface="Arial"/>
                <a:cs typeface="Arial"/>
              </a:rPr>
              <a:t> or visit </a:t>
            </a:r>
            <a:r>
              <a:rPr lang="en-US" sz="1200" b="1" spc="-5" dirty="0">
                <a:solidFill>
                  <a:schemeClr val="bg1"/>
                </a:solidFill>
                <a:latin typeface="Arial"/>
                <a:cs typeface="Arial"/>
                <a:hlinkClick r:id="rId5">
                  <a:extLst>
                    <a:ext uri="{A12FA001-AC4F-418D-AE19-62706E023703}">
                      <ahyp:hlinkClr xmlns:ahyp="http://schemas.microsoft.com/office/drawing/2018/hyperlinkcolor" val="tx"/>
                    </a:ext>
                  </a:extLst>
                </a:hlinkClick>
              </a:rPr>
              <a:t>http://myadvocateservices.com</a:t>
            </a:r>
            <a:endParaRPr lang="en-US" sz="1200" b="1" spc="-5"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66851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bk object 16"/>
          <p:cNvSpPr/>
          <p:nvPr/>
        </p:nvSpPr>
        <p:spPr>
          <a:xfrm>
            <a:off x="0" y="164441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5" name="object 5"/>
          <p:cNvSpPr txBox="1"/>
          <p:nvPr/>
        </p:nvSpPr>
        <p:spPr>
          <a:xfrm>
            <a:off x="216331" y="1642900"/>
            <a:ext cx="3486751" cy="7251216"/>
          </a:xfrm>
          <a:prstGeom prst="rect">
            <a:avLst/>
          </a:prstGeom>
        </p:spPr>
        <p:txBody>
          <a:bodyPr vert="horz" wrap="square" lIns="0" tIns="129540" rIns="0" bIns="0" rtlCol="0">
            <a:spAutoFit/>
          </a:bodyPr>
          <a:lstStyle/>
          <a:p>
            <a:pPr marL="17145" lvl="0">
              <a:spcBef>
                <a:spcPts val="1005"/>
              </a:spcBef>
            </a:pPr>
            <a:r>
              <a:rPr lang="en-US" b="1" spc="70" dirty="0">
                <a:solidFill>
                  <a:srgbClr val="002D73"/>
                </a:solidFill>
                <a:latin typeface="Times New Roman" panose="02020603050405020304" pitchFamily="18" charset="0"/>
                <a:cs typeface="Times New Roman" panose="02020603050405020304" pitchFamily="18" charset="0"/>
              </a:rPr>
              <a:t>Voluntary Supplemental Life</a:t>
            </a:r>
            <a:endParaRPr lang="en-US" dirty="0">
              <a:solidFill>
                <a:srgbClr val="002D73"/>
              </a:solidFill>
              <a:latin typeface="Times New Roman" panose="02020603050405020304" pitchFamily="18" charset="0"/>
              <a:cs typeface="Times New Roman" panose="02020603050405020304" pitchFamily="18" charset="0"/>
            </a:endParaRPr>
          </a:p>
          <a:p>
            <a:pPr marL="12700" marR="5080" lvl="0">
              <a:lnSpc>
                <a:spcPct val="120600"/>
              </a:lnSpc>
              <a:spcBef>
                <a:spcPts val="260"/>
              </a:spcBef>
            </a:pPr>
            <a:r>
              <a:rPr lang="en-US" sz="1000" spc="-5" dirty="0">
                <a:solidFill>
                  <a:prstClr val="black"/>
                </a:solidFill>
                <a:latin typeface="Arial"/>
                <a:cs typeface="Arial"/>
              </a:rPr>
              <a:t>In addition to the Basic Life coverage you receive through SNF, you can purchase additional supplemental life coverage for you and your dependents. </a:t>
            </a:r>
            <a:endParaRPr lang="en-US" sz="1000" spc="-5" dirty="0">
              <a:latin typeface="Arial"/>
              <a:cs typeface="Arial"/>
            </a:endParaRPr>
          </a:p>
          <a:p>
            <a:pPr marL="12700">
              <a:spcBef>
                <a:spcPts val="100"/>
              </a:spcBef>
              <a:tabLst>
                <a:tab pos="194945" algn="l"/>
                <a:tab pos="195580" algn="l"/>
              </a:tabLst>
            </a:pPr>
            <a:endParaRPr lang="en-US" b="1" spc="85" dirty="0">
              <a:solidFill>
                <a:srgbClr val="002D73"/>
              </a:solidFill>
              <a:latin typeface="Times New Roman" panose="02020603050405020304" pitchFamily="18" charset="0"/>
              <a:cs typeface="Times New Roman" panose="02020603050405020304" pitchFamily="18" charset="0"/>
            </a:endParaRPr>
          </a:p>
          <a:p>
            <a:pPr marL="12700">
              <a:spcBef>
                <a:spcPts val="100"/>
              </a:spcBef>
              <a:tabLst>
                <a:tab pos="194945" algn="l"/>
                <a:tab pos="195580" algn="l"/>
              </a:tabLst>
            </a:pPr>
            <a:r>
              <a:rPr lang="en-US" b="1" spc="85" dirty="0">
                <a:solidFill>
                  <a:srgbClr val="002D73"/>
                </a:solidFill>
                <a:latin typeface="Times New Roman" panose="02020603050405020304" pitchFamily="18" charset="0"/>
                <a:cs typeface="Times New Roman" panose="02020603050405020304" pitchFamily="18" charset="0"/>
              </a:rPr>
              <a:t>Employee</a:t>
            </a:r>
            <a:r>
              <a:rPr lang="en-US" b="1" spc="-35" dirty="0">
                <a:solidFill>
                  <a:srgbClr val="002D73"/>
                </a:solidFill>
                <a:latin typeface="Times New Roman" panose="02020603050405020304" pitchFamily="18" charset="0"/>
                <a:cs typeface="Times New Roman" panose="02020603050405020304" pitchFamily="18" charset="0"/>
              </a:rPr>
              <a:t> </a:t>
            </a:r>
            <a:r>
              <a:rPr lang="en-US" b="1" spc="75" dirty="0">
                <a:solidFill>
                  <a:srgbClr val="002D73"/>
                </a:solidFill>
                <a:latin typeface="Times New Roman" panose="02020603050405020304" pitchFamily="18" charset="0"/>
                <a:cs typeface="Times New Roman" panose="02020603050405020304" pitchFamily="18" charset="0"/>
              </a:rPr>
              <a:t>paid</a:t>
            </a:r>
          </a:p>
          <a:p>
            <a:pPr marL="12700">
              <a:spcBef>
                <a:spcPts val="100"/>
              </a:spcBef>
              <a:tabLst>
                <a:tab pos="194945" algn="l"/>
                <a:tab pos="195580" algn="l"/>
              </a:tabLst>
            </a:pPr>
            <a:endParaRPr lang="en-US" sz="1000" b="1" spc="-5" dirty="0">
              <a:solidFill>
                <a:srgbClr val="403F41"/>
              </a:solidFill>
              <a:latin typeface="Arial"/>
              <a:cs typeface="Arial"/>
            </a:endParaRPr>
          </a:p>
          <a:p>
            <a:pPr marL="195580" indent="-182880">
              <a:lnSpc>
                <a:spcPct val="100000"/>
              </a:lnSpc>
              <a:spcBef>
                <a:spcPts val="100"/>
              </a:spcBef>
              <a:buFont typeface="Symbol"/>
              <a:buChar char=""/>
              <a:tabLst>
                <a:tab pos="194945" algn="l"/>
                <a:tab pos="195580" algn="l"/>
              </a:tabLst>
            </a:pPr>
            <a:r>
              <a:rPr lang="en-US" sz="1000" b="1" spc="-5" dirty="0">
                <a:latin typeface="Arial"/>
                <a:cs typeface="Arial"/>
              </a:rPr>
              <a:t>Employee supplemental life – </a:t>
            </a:r>
            <a:r>
              <a:rPr lang="en-US" sz="1000" spc="-5" dirty="0">
                <a:latin typeface="Arial"/>
                <a:cs typeface="Arial"/>
              </a:rPr>
              <a:t>$10,000 increments up to</a:t>
            </a:r>
            <a:r>
              <a:rPr lang="en-US" sz="1000" spc="35" dirty="0">
                <a:latin typeface="Arial"/>
                <a:cs typeface="Arial"/>
              </a:rPr>
              <a:t> </a:t>
            </a:r>
            <a:r>
              <a:rPr lang="en-US" sz="1000" spc="-10" dirty="0">
                <a:latin typeface="Arial"/>
                <a:cs typeface="Arial"/>
              </a:rPr>
              <a:t>lesser of 5x base annual salary or $300K</a:t>
            </a:r>
            <a:r>
              <a:rPr lang="en-US" sz="1000" spc="-10" dirty="0">
                <a:solidFill>
                  <a:srgbClr val="403F41"/>
                </a:solidFill>
                <a:latin typeface="Arial"/>
                <a:cs typeface="Arial"/>
              </a:rPr>
              <a:t>.</a:t>
            </a:r>
            <a:endParaRPr lang="en-US" sz="1000" dirty="0">
              <a:latin typeface="Arial"/>
              <a:cs typeface="Arial"/>
            </a:endParaRPr>
          </a:p>
          <a:p>
            <a:pPr marL="195580" marR="487045" indent="-182880">
              <a:lnSpc>
                <a:spcPct val="120800"/>
              </a:lnSpc>
              <a:spcBef>
                <a:spcPts val="590"/>
              </a:spcBef>
              <a:buFont typeface="Symbol"/>
              <a:buChar char=""/>
              <a:tabLst>
                <a:tab pos="194945" algn="l"/>
                <a:tab pos="196215" algn="l"/>
              </a:tabLst>
            </a:pPr>
            <a:r>
              <a:rPr lang="en-US" sz="1000" b="1" spc="-5" dirty="0">
                <a:latin typeface="Arial"/>
                <a:cs typeface="Arial"/>
              </a:rPr>
              <a:t>Spouse/domestic partner supplemental </a:t>
            </a:r>
            <a:r>
              <a:rPr lang="en-US" sz="1000" b="1" spc="-25" dirty="0">
                <a:latin typeface="Arial"/>
                <a:cs typeface="Arial"/>
              </a:rPr>
              <a:t>life </a:t>
            </a:r>
            <a:r>
              <a:rPr lang="en-US" sz="1000" b="1" spc="-5" dirty="0">
                <a:latin typeface="Arial"/>
                <a:cs typeface="Arial"/>
              </a:rPr>
              <a:t>– </a:t>
            </a:r>
            <a:r>
              <a:rPr lang="en-US" sz="1000" spc="-10" dirty="0">
                <a:latin typeface="Arial"/>
                <a:cs typeface="Arial"/>
              </a:rPr>
              <a:t>increments of $10,000 up to lesser of 50% of employee’s supplemental coverage or $100K</a:t>
            </a:r>
            <a:endParaRPr lang="en-US" sz="1000" dirty="0">
              <a:latin typeface="Arial"/>
              <a:cs typeface="Arial"/>
            </a:endParaRPr>
          </a:p>
          <a:p>
            <a:pPr marL="195580" marR="5080" indent="-182880">
              <a:lnSpc>
                <a:spcPct val="120700"/>
              </a:lnSpc>
              <a:spcBef>
                <a:spcPts val="585"/>
              </a:spcBef>
              <a:buFont typeface="Symbol"/>
              <a:buChar char=""/>
              <a:tabLst>
                <a:tab pos="194945" algn="l"/>
                <a:tab pos="196215" algn="l"/>
              </a:tabLst>
            </a:pPr>
            <a:r>
              <a:rPr lang="en-US" sz="1000" b="1" spc="-5" dirty="0">
                <a:latin typeface="Arial"/>
                <a:cs typeface="Arial"/>
              </a:rPr>
              <a:t>Child supplemental life – </a:t>
            </a:r>
            <a:r>
              <a:rPr lang="en-US" sz="1000" spc="-5" dirty="0">
                <a:latin typeface="Arial"/>
                <a:cs typeface="Arial"/>
              </a:rPr>
              <a:t>Amount of $10,000 up to age 26.</a:t>
            </a:r>
            <a:endParaRPr lang="en-US" sz="1000" spc="-5" dirty="0">
              <a:solidFill>
                <a:srgbClr val="403F41"/>
              </a:solidFill>
              <a:latin typeface="Arial"/>
              <a:cs typeface="Arial"/>
            </a:endParaRPr>
          </a:p>
          <a:p>
            <a:pPr marL="12700" marR="5080" lvl="0">
              <a:lnSpc>
                <a:spcPct val="120700"/>
              </a:lnSpc>
              <a:spcBef>
                <a:spcPts val="585"/>
              </a:spcBef>
              <a:tabLst>
                <a:tab pos="194945" algn="l"/>
                <a:tab pos="196215" algn="l"/>
              </a:tabLst>
              <a:defRPr/>
            </a:pPr>
            <a:r>
              <a:rPr lang="en-US" sz="1000" spc="-10" dirty="0">
                <a:solidFill>
                  <a:prstClr val="black"/>
                </a:solidFill>
                <a:latin typeface="Arial"/>
                <a:cs typeface="Arial"/>
              </a:rPr>
              <a:t>Supplemental Life coverage will have an open-enrollment this year!</a:t>
            </a:r>
          </a:p>
          <a:p>
            <a:pPr marL="12700" marR="5080" lvl="0">
              <a:lnSpc>
                <a:spcPct val="120700"/>
              </a:lnSpc>
              <a:spcBef>
                <a:spcPts val="585"/>
              </a:spcBef>
              <a:tabLst>
                <a:tab pos="194945" algn="l"/>
                <a:tab pos="196215" algn="l"/>
              </a:tabLst>
              <a:defRPr/>
            </a:pPr>
            <a:r>
              <a:rPr lang="en-US" sz="1000" spc="-10" dirty="0">
                <a:solidFill>
                  <a:prstClr val="black"/>
                </a:solidFill>
                <a:latin typeface="Arial"/>
                <a:cs typeface="Arial"/>
              </a:rPr>
              <a:t>If you are currently participating or are a late entrant, for this coverage you may increase your current coverage not to exceed $150,000, without providing evidence of insurability (EOI). If you elect an amount that exceeds the guaranteed issue amount of $150,000, you will need to provide EOI that is satisfactory to The Hartford before the excess can become effective.</a:t>
            </a:r>
          </a:p>
          <a:p>
            <a:pPr marL="12700" marR="5080" lvl="0">
              <a:lnSpc>
                <a:spcPct val="120700"/>
              </a:lnSpc>
              <a:spcBef>
                <a:spcPts val="585"/>
              </a:spcBef>
              <a:tabLst>
                <a:tab pos="194945" algn="l"/>
                <a:tab pos="196215" algn="l"/>
              </a:tabLst>
              <a:defRPr/>
            </a:pPr>
            <a:r>
              <a:rPr lang="en-US" sz="1000" spc="-10" dirty="0">
                <a:solidFill>
                  <a:prstClr val="black"/>
                </a:solidFill>
                <a:latin typeface="Arial"/>
                <a:cs typeface="Arial"/>
              </a:rPr>
              <a:t>For your Spouse/Partner, if you are currently participating or are a late entrant, for this coverage you may increase your spouse’s coverage not to exceed $50,000, without providing evidence of insurability (EOI). If you elect an amount that exceeds the guaranteed issue amount of $50,000, you will need to provide EOI that is satisfactory to The Hartford before the excess can become effective.</a:t>
            </a:r>
          </a:p>
          <a:p>
            <a:pPr marL="12700" marR="5080" lvl="0">
              <a:lnSpc>
                <a:spcPct val="120700"/>
              </a:lnSpc>
              <a:spcBef>
                <a:spcPts val="585"/>
              </a:spcBef>
              <a:tabLst>
                <a:tab pos="194945" algn="l"/>
                <a:tab pos="196215" algn="l"/>
              </a:tabLst>
              <a:defRPr/>
            </a:pPr>
            <a:r>
              <a:rPr lang="en-US" sz="1000" spc="-10" dirty="0">
                <a:solidFill>
                  <a:prstClr val="black"/>
                </a:solidFill>
                <a:latin typeface="Arial"/>
                <a:cs typeface="Arial"/>
              </a:rPr>
              <a:t>Child(ren) benefit is not subject to a guaranteed issue amount and is available without EOI. </a:t>
            </a:r>
          </a:p>
          <a:p>
            <a:pPr marL="12700" marR="5080">
              <a:lnSpc>
                <a:spcPct val="120700"/>
              </a:lnSpc>
              <a:spcBef>
                <a:spcPts val="585"/>
              </a:spcBef>
              <a:tabLst>
                <a:tab pos="194945" algn="l"/>
                <a:tab pos="196215" algn="l"/>
              </a:tabLst>
            </a:pPr>
            <a:endParaRPr lang="en-US" sz="900" spc="-5" dirty="0">
              <a:solidFill>
                <a:srgbClr val="403F41"/>
              </a:solidFill>
              <a:latin typeface="Arial"/>
              <a:cs typeface="Arial"/>
            </a:endParaRPr>
          </a:p>
          <a:p>
            <a:pPr marL="12700" marR="5080">
              <a:lnSpc>
                <a:spcPct val="120600"/>
              </a:lnSpc>
              <a:spcBef>
                <a:spcPts val="265"/>
              </a:spcBef>
            </a:pPr>
            <a:endParaRPr sz="900" dirty="0">
              <a:latin typeface="Arial"/>
              <a:cs typeface="Arial"/>
            </a:endParaRPr>
          </a:p>
        </p:txBody>
      </p:sp>
      <p:sp>
        <p:nvSpPr>
          <p:cNvPr id="36" name="object 36"/>
          <p:cNvSpPr/>
          <p:nvPr/>
        </p:nvSpPr>
        <p:spPr>
          <a:xfrm>
            <a:off x="6785609" y="539495"/>
            <a:ext cx="414020" cy="85090"/>
          </a:xfrm>
          <a:custGeom>
            <a:avLst/>
            <a:gdLst/>
            <a:ahLst/>
            <a:cxnLst/>
            <a:rect l="l" t="t" r="r" b="b"/>
            <a:pathLst>
              <a:path w="414020" h="85090">
                <a:moveTo>
                  <a:pt x="17525" y="0"/>
                </a:moveTo>
                <a:lnTo>
                  <a:pt x="0" y="83820"/>
                </a:lnTo>
                <a:lnTo>
                  <a:pt x="413766" y="84582"/>
                </a:lnTo>
                <a:lnTo>
                  <a:pt x="17525" y="0"/>
                </a:lnTo>
                <a:close/>
              </a:path>
            </a:pathLst>
          </a:custGeom>
          <a:solidFill>
            <a:srgbClr val="FFFFFF"/>
          </a:solidFill>
        </p:spPr>
        <p:txBody>
          <a:bodyPr wrap="square" lIns="0" tIns="0" rIns="0" bIns="0" rtlCol="0"/>
          <a:lstStyle/>
          <a:p>
            <a:endParaRPr dirty="0"/>
          </a:p>
        </p:txBody>
      </p:sp>
      <p:sp>
        <p:nvSpPr>
          <p:cNvPr id="22" name="object 5"/>
          <p:cNvSpPr txBox="1"/>
          <p:nvPr/>
        </p:nvSpPr>
        <p:spPr>
          <a:xfrm>
            <a:off x="3971482" y="1642900"/>
            <a:ext cx="3703080" cy="7565148"/>
          </a:xfrm>
          <a:prstGeom prst="rect">
            <a:avLst/>
          </a:prstGeom>
        </p:spPr>
        <p:txBody>
          <a:bodyPr vert="horz" wrap="square" lIns="0" tIns="129540" rIns="0" bIns="0" rtlCol="0">
            <a:spAutoFit/>
          </a:bodyPr>
          <a:lstStyle/>
          <a:p>
            <a:pPr marL="17145" algn="ctr">
              <a:lnSpc>
                <a:spcPct val="100000"/>
              </a:lnSpc>
              <a:spcBef>
                <a:spcPts val="1020"/>
              </a:spcBef>
            </a:pPr>
            <a:r>
              <a:rPr lang="en-US" b="1" spc="65" dirty="0">
                <a:solidFill>
                  <a:srgbClr val="002D73"/>
                </a:solidFill>
                <a:latin typeface="Times New Roman" panose="02020603050405020304" pitchFamily="18" charset="0"/>
                <a:cs typeface="Times New Roman" panose="02020603050405020304" pitchFamily="18" charset="0"/>
              </a:rPr>
              <a:t>Enrollment Steps with The Hartford for Voluntary Supplemental Life</a:t>
            </a:r>
            <a:endParaRPr dirty="0">
              <a:solidFill>
                <a:srgbClr val="002D73"/>
              </a:solidFill>
              <a:latin typeface="Times New Roman" panose="02020603050405020304" pitchFamily="18" charset="0"/>
              <a:cs typeface="Times New Roman" panose="02020603050405020304" pitchFamily="18" charset="0"/>
            </a:endParaRPr>
          </a:p>
          <a:p>
            <a:pPr marL="12700" marR="5080">
              <a:lnSpc>
                <a:spcPct val="120600"/>
              </a:lnSpc>
              <a:spcBef>
                <a:spcPts val="265"/>
              </a:spcBef>
            </a:pPr>
            <a:r>
              <a:rPr lang="en-US" sz="1000" spc="-5" dirty="0">
                <a:latin typeface="Arial"/>
                <a:cs typeface="Arial"/>
              </a:rPr>
              <a:t>It only takes four easy steps for you to enroll </a:t>
            </a:r>
          </a:p>
          <a:p>
            <a:pPr marL="241300" marR="5080" indent="-228600">
              <a:lnSpc>
                <a:spcPct val="120600"/>
              </a:lnSpc>
              <a:spcBef>
                <a:spcPts val="265"/>
              </a:spcBef>
              <a:buFont typeface="+mj-lt"/>
              <a:buAutoNum type="arabicPeriod"/>
            </a:pPr>
            <a:r>
              <a:rPr lang="en-US" sz="1000" spc="-5" dirty="0">
                <a:latin typeface="Arial"/>
                <a:cs typeface="Arial"/>
              </a:rPr>
              <a:t>Log on to </a:t>
            </a:r>
            <a:r>
              <a:rPr lang="en-US" sz="1000" b="1" u="sng" spc="-5" dirty="0">
                <a:latin typeface="Arial"/>
                <a:cs typeface="Arial"/>
                <a:hlinkClick r:id="rId3"/>
              </a:rPr>
              <a:t>http://enroll.thehartfordatwork.com/Enroll/Login.aspx </a:t>
            </a:r>
            <a:r>
              <a:rPr lang="en-US" sz="1000" b="1" u="sng" spc="-5" dirty="0">
                <a:latin typeface="Arial"/>
                <a:cs typeface="Arial"/>
              </a:rPr>
              <a:t>or scan the QRL code</a:t>
            </a: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endParaRPr lang="en-US" sz="900" b="1" u="sng" spc="-5" dirty="0">
              <a:latin typeface="Arial"/>
              <a:cs typeface="Arial"/>
            </a:endParaRPr>
          </a:p>
          <a:p>
            <a:pPr marL="241300" marR="5080" indent="-228600">
              <a:lnSpc>
                <a:spcPct val="120600"/>
              </a:lnSpc>
              <a:spcBef>
                <a:spcPts val="265"/>
              </a:spcBef>
              <a:buFont typeface="+mj-lt"/>
              <a:buAutoNum type="arabicPeriod"/>
            </a:pPr>
            <a:r>
              <a:rPr lang="en-US" sz="1000" spc="-5" dirty="0">
                <a:latin typeface="Arial"/>
                <a:cs typeface="Arial"/>
              </a:rPr>
              <a:t>Learn &amp; Select: Benefit education can help you understand your coverage options and what’s right for you.</a:t>
            </a:r>
          </a:p>
          <a:p>
            <a:pPr marL="241300" marR="5080" indent="-228600">
              <a:lnSpc>
                <a:spcPct val="120600"/>
              </a:lnSpc>
              <a:spcBef>
                <a:spcPts val="265"/>
              </a:spcBef>
              <a:buFont typeface="+mj-lt"/>
              <a:buAutoNum type="arabicPeriod"/>
            </a:pPr>
            <a:r>
              <a:rPr lang="en-US" sz="1000" spc="-5" dirty="0">
                <a:latin typeface="Arial"/>
                <a:cs typeface="Arial"/>
              </a:rPr>
              <a:t>Review: Review your information and verify your selections.</a:t>
            </a:r>
          </a:p>
          <a:p>
            <a:pPr marL="241300" marR="5080" indent="-228600">
              <a:lnSpc>
                <a:spcPct val="120600"/>
              </a:lnSpc>
              <a:spcBef>
                <a:spcPts val="265"/>
              </a:spcBef>
              <a:buFont typeface="+mj-lt"/>
              <a:buAutoNum type="arabicPeriod"/>
            </a:pPr>
            <a:r>
              <a:rPr lang="en-US" sz="1000" spc="-5" dirty="0">
                <a:latin typeface="Arial"/>
                <a:cs typeface="Arial"/>
              </a:rPr>
              <a:t>Sign &amp; Submit: Sign your enrollment application electronically.</a:t>
            </a:r>
          </a:p>
          <a:p>
            <a:pPr marL="469900" marR="5080" lvl="1">
              <a:lnSpc>
                <a:spcPct val="120600"/>
              </a:lnSpc>
              <a:spcBef>
                <a:spcPts val="265"/>
              </a:spcBef>
            </a:pPr>
            <a:r>
              <a:rPr lang="en-US" sz="1000" b="1" spc="-5" dirty="0">
                <a:latin typeface="Arial"/>
                <a:cs typeface="Arial"/>
              </a:rPr>
              <a:t>Your User ID:</a:t>
            </a:r>
            <a:r>
              <a:rPr lang="en-US" sz="1000" spc="-5" dirty="0">
                <a:latin typeface="Arial"/>
                <a:cs typeface="Arial"/>
              </a:rPr>
              <a:t> Your initials followed by the last four #’s of your SSN</a:t>
            </a:r>
          </a:p>
          <a:p>
            <a:pPr marL="469900" marR="5080" lvl="1">
              <a:lnSpc>
                <a:spcPct val="120600"/>
              </a:lnSpc>
              <a:spcBef>
                <a:spcPts val="265"/>
              </a:spcBef>
            </a:pPr>
            <a:r>
              <a:rPr lang="en-US" sz="1000" b="1" spc="-5" dirty="0">
                <a:latin typeface="Arial"/>
                <a:cs typeface="Arial"/>
              </a:rPr>
              <a:t>	Example:</a:t>
            </a:r>
            <a:r>
              <a:rPr lang="en-US" sz="1000" spc="-5" dirty="0">
                <a:latin typeface="Arial"/>
                <a:cs typeface="Arial"/>
              </a:rPr>
              <a:t> Jane Doe with last four of social being 3498 so her ID would be: jd3498</a:t>
            </a:r>
          </a:p>
          <a:p>
            <a:pPr marL="469900" marR="5080" lvl="1">
              <a:lnSpc>
                <a:spcPct val="120600"/>
              </a:lnSpc>
              <a:spcBef>
                <a:spcPts val="265"/>
              </a:spcBef>
            </a:pPr>
            <a:r>
              <a:rPr lang="en-US" sz="1000" b="1" spc="-5" dirty="0">
                <a:latin typeface="Arial"/>
                <a:cs typeface="Arial"/>
              </a:rPr>
              <a:t>Your Password:</a:t>
            </a:r>
            <a:r>
              <a:rPr lang="en-US" sz="1000" spc="-5" dirty="0">
                <a:latin typeface="Arial"/>
                <a:cs typeface="Arial"/>
              </a:rPr>
              <a:t> Your initials followed by your date of birth (MMDDYYYY)</a:t>
            </a:r>
          </a:p>
          <a:p>
            <a:pPr marL="469900" marR="5080" lvl="1">
              <a:lnSpc>
                <a:spcPct val="120600"/>
              </a:lnSpc>
              <a:spcBef>
                <a:spcPts val="265"/>
              </a:spcBef>
            </a:pPr>
            <a:r>
              <a:rPr lang="en-US" sz="1000" b="1" spc="-5" dirty="0">
                <a:latin typeface="Arial"/>
                <a:cs typeface="Arial"/>
              </a:rPr>
              <a:t>	Example:</a:t>
            </a:r>
            <a:r>
              <a:rPr lang="en-US" sz="1000" spc="-5" dirty="0">
                <a:latin typeface="Arial"/>
                <a:cs typeface="Arial"/>
              </a:rPr>
              <a:t> Jane Doe was born 09/04/1976 so your password would be: jd09041976</a:t>
            </a:r>
          </a:p>
          <a:p>
            <a:pPr marL="469900" marR="5080" lvl="1">
              <a:lnSpc>
                <a:spcPct val="120600"/>
              </a:lnSpc>
              <a:spcBef>
                <a:spcPts val="265"/>
              </a:spcBef>
            </a:pPr>
            <a:endParaRPr lang="en-US" sz="1000" b="1" spc="-5" dirty="0">
              <a:latin typeface="Arial"/>
              <a:cs typeface="Arial"/>
            </a:endParaRPr>
          </a:p>
          <a:p>
            <a:pPr marL="469900" marR="5080" lvl="1">
              <a:lnSpc>
                <a:spcPct val="120600"/>
              </a:lnSpc>
              <a:spcBef>
                <a:spcPts val="265"/>
              </a:spcBef>
            </a:pPr>
            <a:r>
              <a:rPr lang="en-US" sz="1000" spc="-10" dirty="0">
                <a:solidFill>
                  <a:prstClr val="black"/>
                </a:solidFill>
                <a:latin typeface="Arial"/>
                <a:cs typeface="Arial"/>
              </a:rPr>
              <a:t>If you have any questions, The Hartford’s customer service representatives are available to walk you through the logon process! Please call them at 855-EZ.ENROLL (855-396-7655) Monday – Friday from 8am – 8pm EST.</a:t>
            </a:r>
          </a:p>
          <a:p>
            <a:pPr marL="469900" marR="5080" lvl="1">
              <a:lnSpc>
                <a:spcPct val="120600"/>
              </a:lnSpc>
              <a:spcBef>
                <a:spcPts val="265"/>
              </a:spcBef>
            </a:pPr>
            <a:endParaRPr lang="en-US" sz="1000" b="1" spc="-5" dirty="0">
              <a:latin typeface="Arial"/>
              <a:cs typeface="Arial"/>
            </a:endParaRPr>
          </a:p>
          <a:p>
            <a:pPr marL="12700" marR="5080">
              <a:lnSpc>
                <a:spcPct val="120600"/>
              </a:lnSpc>
              <a:spcBef>
                <a:spcPts val="265"/>
              </a:spcBef>
            </a:pPr>
            <a:endParaRPr lang="en-US" sz="900" dirty="0">
              <a:latin typeface="Arial"/>
              <a:cs typeface="Arial"/>
            </a:endParaRPr>
          </a:p>
        </p:txBody>
      </p:sp>
      <p:sp>
        <p:nvSpPr>
          <p:cNvPr id="2" name="Slide Number Placeholder 1"/>
          <p:cNvSpPr>
            <a:spLocks noGrp="1"/>
          </p:cNvSpPr>
          <p:nvPr>
            <p:ph type="sldNum" sz="quarter" idx="7"/>
          </p:nvPr>
        </p:nvSpPr>
        <p:spPr/>
        <p:txBody>
          <a:bodyPr/>
          <a:lstStyle/>
          <a:p>
            <a:r>
              <a:rPr lang="en-US" dirty="0"/>
              <a:t>16</a:t>
            </a:r>
          </a:p>
        </p:txBody>
      </p:sp>
      <p:sp>
        <p:nvSpPr>
          <p:cNvPr id="21" name="object 3">
            <a:extLst>
              <a:ext uri="{FF2B5EF4-FFF2-40B4-BE49-F238E27FC236}">
                <a16:creationId xmlns:a16="http://schemas.microsoft.com/office/drawing/2014/main" id="{8B3E9FE5-D279-4EBA-98B2-3B38FD4520AB}"/>
              </a:ext>
            </a:extLst>
          </p:cNvPr>
          <p:cNvSpPr txBox="1">
            <a:spLocks/>
          </p:cNvSpPr>
          <p:nvPr/>
        </p:nvSpPr>
        <p:spPr>
          <a:xfrm>
            <a:off x="277951" y="112317"/>
            <a:ext cx="7269832" cy="659155"/>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4200" b="1" kern="0" spc="185" dirty="0">
                <a:solidFill>
                  <a:srgbClr val="002D73"/>
                </a:solidFill>
                <a:latin typeface="Times New Roman" panose="02020603050405020304" pitchFamily="18" charset="0"/>
                <a:cs typeface="Times New Roman" panose="02020603050405020304" pitchFamily="18" charset="0"/>
              </a:rPr>
              <a:t>Voluntary Life &amp; Disability </a:t>
            </a:r>
            <a:endParaRPr lang="en-US" sz="4200" b="1" kern="0" dirty="0">
              <a:solidFill>
                <a:srgbClr val="002D73"/>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5160B6DD-F10C-4B04-9B5C-8F212820F67D}"/>
              </a:ext>
            </a:extLst>
          </p:cNvPr>
          <p:cNvPicPr>
            <a:picLocks noChangeAspect="1"/>
          </p:cNvPicPr>
          <p:nvPr/>
        </p:nvPicPr>
        <p:blipFill>
          <a:blip r:embed="rId4"/>
          <a:stretch>
            <a:fillRect/>
          </a:stretch>
        </p:blipFill>
        <p:spPr>
          <a:xfrm>
            <a:off x="2879232" y="1023060"/>
            <a:ext cx="2632724" cy="619840"/>
          </a:xfrm>
          <a:prstGeom prst="rect">
            <a:avLst/>
          </a:prstGeom>
        </p:spPr>
      </p:pic>
      <p:pic>
        <p:nvPicPr>
          <p:cNvPr id="12" name="Picture 11" descr="Qr code&#10;&#10;Description automatically generated">
            <a:extLst>
              <a:ext uri="{FF2B5EF4-FFF2-40B4-BE49-F238E27FC236}">
                <a16:creationId xmlns:a16="http://schemas.microsoft.com/office/drawing/2014/main" id="{E1577932-7407-4435-8261-E65BA73EA3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1382" y="3624774"/>
            <a:ext cx="1503280" cy="1503280"/>
          </a:xfrm>
          <a:prstGeom prst="rect">
            <a:avLst/>
          </a:prstGeom>
        </p:spPr>
      </p:pic>
    </p:spTree>
    <p:custDataLst>
      <p:tags r:id="rId1"/>
    </p:custDataLst>
    <p:extLst>
      <p:ext uri="{BB962C8B-B14F-4D97-AF65-F5344CB8AC3E}">
        <p14:creationId xmlns:p14="http://schemas.microsoft.com/office/powerpoint/2010/main" val="59257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bk object 16"/>
          <p:cNvSpPr/>
          <p:nvPr/>
        </p:nvSpPr>
        <p:spPr>
          <a:xfrm>
            <a:off x="0" y="1671762"/>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bject 36"/>
          <p:cNvSpPr/>
          <p:nvPr/>
        </p:nvSpPr>
        <p:spPr>
          <a:xfrm>
            <a:off x="6785609" y="539495"/>
            <a:ext cx="414020" cy="85090"/>
          </a:xfrm>
          <a:custGeom>
            <a:avLst/>
            <a:gdLst/>
            <a:ahLst/>
            <a:cxnLst/>
            <a:rect l="l" t="t" r="r" b="b"/>
            <a:pathLst>
              <a:path w="414020" h="85090">
                <a:moveTo>
                  <a:pt x="17525" y="0"/>
                </a:moveTo>
                <a:lnTo>
                  <a:pt x="0" y="83820"/>
                </a:lnTo>
                <a:lnTo>
                  <a:pt x="413766" y="84582"/>
                </a:lnTo>
                <a:lnTo>
                  <a:pt x="1752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17</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951C395A-2335-46B3-B2CE-40AF68061122}"/>
              </a:ext>
            </a:extLst>
          </p:cNvPr>
          <p:cNvSpPr txBox="1"/>
          <p:nvPr/>
        </p:nvSpPr>
        <p:spPr>
          <a:xfrm>
            <a:off x="240148" y="8542194"/>
            <a:ext cx="7292104" cy="1261884"/>
          </a:xfrm>
          <a:prstGeom prst="rect">
            <a:avLst/>
          </a:prstGeom>
          <a:solidFill>
            <a:schemeClr val="tx2"/>
          </a:solidFill>
        </p:spPr>
        <p:txBody>
          <a:bodyPr wrap="square" rtlCol="0">
            <a:spAutoFit/>
          </a:bodyPr>
          <a:lstStyle/>
          <a:p>
            <a:pPr algn="ctr"/>
            <a:r>
              <a:rPr lang="en-US" sz="1600" dirty="0">
                <a:solidFill>
                  <a:schemeClr val="bg1"/>
                </a:solidFill>
              </a:rPr>
              <a:t>Visit:</a:t>
            </a:r>
            <a:r>
              <a:rPr lang="en-US" dirty="0">
                <a:solidFill>
                  <a:schemeClr val="bg1"/>
                </a:solidFill>
              </a:rPr>
              <a:t> </a:t>
            </a:r>
            <a:r>
              <a:rPr lang="en-US" u="sng" dirty="0">
                <a:solidFill>
                  <a:srgbClr val="EAEDEA"/>
                </a:solidFill>
                <a:hlinkClick r:id="rId3">
                  <a:extLst>
                    <a:ext uri="{A12FA001-AC4F-418D-AE19-62706E023703}">
                      <ahyp:hlinkClr xmlns:ahyp="http://schemas.microsoft.com/office/drawing/2018/hyperlinkcolor" val="tx"/>
                    </a:ext>
                  </a:extLst>
                </a:hlinkClick>
              </a:rPr>
              <a:t>www.TheHartford.com/learn/SNF</a:t>
            </a:r>
            <a:r>
              <a:rPr lang="en-US" dirty="0">
                <a:solidFill>
                  <a:srgbClr val="EAEDEA"/>
                </a:solidFill>
              </a:rPr>
              <a:t> </a:t>
            </a:r>
          </a:p>
          <a:p>
            <a:pPr algn="ctr"/>
            <a:endParaRPr lang="en-US" dirty="0">
              <a:solidFill>
                <a:srgbClr val="EAEDEA"/>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calculate your monthly premium, choose your coverage amount then your age group. If electing for your Spouse/Partner choose the matching coverage amount in your corresponding age group. Then if you are covering your Child(ren) add the coverage amount that is 50% of your amount.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I  am 37 years old, electing $20,000 on myself. The cost would be $15.40 / month. To add my Spouse that would be an additional $15.40 / month. If I wanted to add my Child(ren), it would be an additional $7.10 month. Totaling $37.90 / month. </a:t>
            </a:r>
          </a:p>
        </p:txBody>
      </p:sp>
      <p:sp>
        <p:nvSpPr>
          <p:cNvPr id="14" name="TextBox 13">
            <a:extLst>
              <a:ext uri="{FF2B5EF4-FFF2-40B4-BE49-F238E27FC236}">
                <a16:creationId xmlns:a16="http://schemas.microsoft.com/office/drawing/2014/main" id="{C8EEEFAC-6829-4541-B485-944F92390D5B}"/>
              </a:ext>
            </a:extLst>
          </p:cNvPr>
          <p:cNvSpPr txBox="1"/>
          <p:nvPr/>
        </p:nvSpPr>
        <p:spPr>
          <a:xfrm>
            <a:off x="366774" y="1698225"/>
            <a:ext cx="6948426"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HAVE THE PROTECTION YOU NEED WHEN IT MATTERS THE MOST.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one likes being sick. And if it’s a serious illness, it can impact your life in so many ways – emotionally, physically and financially. Critical Illness insurance can make it all easier to handle. Of course, your health insurance will cover medical expenses, but what about all your other household bills? Those aren’t going anywhere just because you’re ill. Critical Illness insurance can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lump sum payment Critical Illness provides when a covered illness is diagnosed can be used for anything you choose: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Deductibles and co-pays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to and from treatment centers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Groceries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Childcare</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Covered Illness include:</a:t>
            </a: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Arial" panose="020B0604020202020204" pitchFamily="34" charset="0"/>
                <a:cs typeface="Arial" panose="020B0604020202020204" pitchFamily="34" charset="0"/>
              </a:rPr>
              <a:t>Invasive Cancer			Organ Failures</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Carcinoma in Situ		End Stage Renal Disease</a:t>
            </a:r>
            <a:endParaRPr lang="en-US" sz="10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Bone Marrow Failure		Dementia</a:t>
            </a: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Arial" panose="020B0604020202020204" pitchFamily="34" charset="0"/>
                <a:cs typeface="Arial" panose="020B0604020202020204" pitchFamily="34" charset="0"/>
              </a:rPr>
              <a:t>Benign Brain or Spain Cord Tumor	Parkinson’s Disease</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Heart Attack (Myocardial Infarction)	ALS or Lou Gehrig’s and MS</a:t>
            </a: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Arial" panose="020B0604020202020204" pitchFamily="34" charset="0"/>
                <a:cs typeface="Arial" panose="020B0604020202020204" pitchFamily="34" charset="0"/>
              </a:rPr>
              <a:t>Stroke			Chronic/Progressive &amp; Infection Conditions</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Thoracic Aortic Aneurysm		Functional Loss &amp; Catastrophic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928DCBA7-D7C4-4685-8C90-86ADE15CEC0C}"/>
              </a:ext>
            </a:extLst>
          </p:cNvPr>
          <p:cNvPicPr>
            <a:picLocks noChangeAspect="1"/>
          </p:cNvPicPr>
          <p:nvPr/>
        </p:nvPicPr>
        <p:blipFill>
          <a:blip r:embed="rId4"/>
          <a:stretch>
            <a:fillRect/>
          </a:stretch>
        </p:blipFill>
        <p:spPr>
          <a:xfrm>
            <a:off x="457200" y="5712989"/>
            <a:ext cx="3233603" cy="2727393"/>
          </a:xfrm>
          <a:prstGeom prst="rect">
            <a:avLst/>
          </a:prstGeom>
          <a:effectLst>
            <a:outerShdw blurRad="50800" dist="38100" dir="2700000" algn="tl" rotWithShape="0">
              <a:prstClr val="black">
                <a:alpha val="40000"/>
              </a:prstClr>
            </a:outerShdw>
          </a:effectLst>
        </p:spPr>
      </p:pic>
      <p:sp>
        <p:nvSpPr>
          <p:cNvPr id="19" name="object 3">
            <a:extLst>
              <a:ext uri="{FF2B5EF4-FFF2-40B4-BE49-F238E27FC236}">
                <a16:creationId xmlns:a16="http://schemas.microsoft.com/office/drawing/2014/main" id="{D353A854-9E2C-49AC-99DD-8B7712C3AD27}"/>
              </a:ext>
            </a:extLst>
          </p:cNvPr>
          <p:cNvSpPr txBox="1">
            <a:spLocks/>
          </p:cNvSpPr>
          <p:nvPr/>
        </p:nvSpPr>
        <p:spPr>
          <a:xfrm>
            <a:off x="1288287" y="150721"/>
            <a:ext cx="5195826" cy="720710"/>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4600" b="1" kern="0" spc="185" dirty="0">
                <a:solidFill>
                  <a:srgbClr val="002D73"/>
                </a:solidFill>
                <a:latin typeface="Times New Roman" panose="02020603050405020304" pitchFamily="18" charset="0"/>
                <a:cs typeface="Times New Roman" panose="02020603050405020304" pitchFamily="18" charset="0"/>
              </a:rPr>
              <a:t>Critical Illness</a:t>
            </a:r>
            <a:endParaRPr lang="en-US" sz="4600" b="1" kern="0" dirty="0">
              <a:solidFill>
                <a:srgbClr val="002D73"/>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001A617-B6B4-480E-8EF1-AC016632DDCE}"/>
              </a:ext>
            </a:extLst>
          </p:cNvPr>
          <p:cNvPicPr>
            <a:picLocks noChangeAspect="1"/>
          </p:cNvPicPr>
          <p:nvPr/>
        </p:nvPicPr>
        <p:blipFill>
          <a:blip r:embed="rId5"/>
          <a:stretch>
            <a:fillRect/>
          </a:stretch>
        </p:blipFill>
        <p:spPr>
          <a:xfrm>
            <a:off x="2630315" y="941087"/>
            <a:ext cx="2511770" cy="591363"/>
          </a:xfrm>
          <a:prstGeom prst="rect">
            <a:avLst/>
          </a:prstGeom>
        </p:spPr>
      </p:pic>
      <p:pic>
        <p:nvPicPr>
          <p:cNvPr id="4" name="Picture 3" descr="Qr code&#10;&#10;Description automatically generated">
            <a:extLst>
              <a:ext uri="{FF2B5EF4-FFF2-40B4-BE49-F238E27FC236}">
                <a16:creationId xmlns:a16="http://schemas.microsoft.com/office/drawing/2014/main" id="{7B25504D-EB84-DF5A-E2B8-0A07FF0B0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0833" y="6758750"/>
            <a:ext cx="1503280" cy="1503280"/>
          </a:xfrm>
          <a:prstGeom prst="rect">
            <a:avLst/>
          </a:prstGeom>
        </p:spPr>
      </p:pic>
      <p:sp>
        <p:nvSpPr>
          <p:cNvPr id="5" name="TextBox 4">
            <a:extLst>
              <a:ext uri="{FF2B5EF4-FFF2-40B4-BE49-F238E27FC236}">
                <a16:creationId xmlns:a16="http://schemas.microsoft.com/office/drawing/2014/main" id="{6326990A-978E-6FA9-77FE-2E6392EFBC27}"/>
              </a:ext>
            </a:extLst>
          </p:cNvPr>
          <p:cNvSpPr txBox="1"/>
          <p:nvPr/>
        </p:nvSpPr>
        <p:spPr>
          <a:xfrm>
            <a:off x="4046201" y="5668543"/>
            <a:ext cx="3367442" cy="1338828"/>
          </a:xfrm>
          <a:prstGeom prst="rect">
            <a:avLst/>
          </a:prstGeom>
          <a:noFill/>
        </p:spPr>
        <p:txBody>
          <a:bodyPr wrap="square" rtlCol="0">
            <a:spAutoFit/>
          </a:bodyPr>
          <a:lstStyle/>
          <a:p>
            <a:pPr algn="ctr"/>
            <a:r>
              <a:rPr lang="en-US" sz="1050" dirty="0">
                <a:solidFill>
                  <a:prstClr val="black"/>
                </a:solidFill>
                <a:latin typeface="Arial" panose="020B0604020202020204" pitchFamily="34" charset="0"/>
                <a:cs typeface="Arial" panose="020B0604020202020204" pitchFamily="34" charset="0"/>
              </a:rPr>
              <a:t>To learn more about your benefit options visit or scan the QR code – an educational tool designed to help you make smart, affordable benefit choices. More information is availa</a:t>
            </a:r>
            <a:r>
              <a:rPr lang="en-US" sz="1050"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bl</a:t>
            </a:r>
            <a:r>
              <a:rPr lang="en-US" sz="1050" dirty="0">
                <a:solidFill>
                  <a:prstClr val="black"/>
                </a:solidFill>
                <a:latin typeface="Arial" panose="020B0604020202020204" pitchFamily="34" charset="0"/>
                <a:cs typeface="Arial" panose="020B0604020202020204" pitchFamily="34" charset="0"/>
              </a:rPr>
              <a:t>e at </a:t>
            </a:r>
            <a:r>
              <a:rPr lang="en-US" sz="1050"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www.TheHartford.com/learn/SNF</a:t>
            </a:r>
            <a:r>
              <a:rPr lang="en-US" sz="1050" dirty="0">
                <a:solidFill>
                  <a:prstClr val="black"/>
                </a:solidFill>
                <a:latin typeface="Arial" panose="020B0604020202020204" pitchFamily="34" charset="0"/>
                <a:cs typeface="Arial" panose="020B0604020202020204" pitchFamily="34" charset="0"/>
              </a:rPr>
              <a:t> </a:t>
            </a:r>
          </a:p>
          <a:p>
            <a:endParaRPr lang="en-US" sz="1050" dirty="0">
              <a:solidFill>
                <a:prstClr val="black"/>
              </a:solidFill>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3502172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bk object 16"/>
          <p:cNvSpPr/>
          <p:nvPr/>
        </p:nvSpPr>
        <p:spPr>
          <a:xfrm>
            <a:off x="0" y="1644223"/>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idx="4294967295"/>
          </p:nvPr>
        </p:nvSpPr>
        <p:spPr>
          <a:xfrm>
            <a:off x="1045785" y="179140"/>
            <a:ext cx="5739824"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85" dirty="0">
                <a:solidFill>
                  <a:srgbClr val="002D73"/>
                </a:solidFill>
                <a:latin typeface="Times New Roman" panose="02020603050405020304" pitchFamily="18" charset="0"/>
                <a:cs typeface="Times New Roman" panose="02020603050405020304" pitchFamily="18" charset="0"/>
              </a:rPr>
              <a:t>Accident Insurance</a:t>
            </a:r>
            <a:endParaRPr sz="4600" b="1" dirty="0">
              <a:solidFill>
                <a:srgbClr val="002D73"/>
              </a:solidFill>
              <a:latin typeface="Times New Roman" panose="02020603050405020304" pitchFamily="18" charset="0"/>
              <a:cs typeface="Times New Roman" panose="02020603050405020304" pitchFamily="18" charset="0"/>
            </a:endParaRPr>
          </a:p>
        </p:txBody>
      </p:sp>
      <p:sp>
        <p:nvSpPr>
          <p:cNvPr id="36" name="object 36"/>
          <p:cNvSpPr/>
          <p:nvPr/>
        </p:nvSpPr>
        <p:spPr>
          <a:xfrm>
            <a:off x="6785609" y="539495"/>
            <a:ext cx="414020" cy="85090"/>
          </a:xfrm>
          <a:custGeom>
            <a:avLst/>
            <a:gdLst/>
            <a:ahLst/>
            <a:cxnLst/>
            <a:rect l="l" t="t" r="r" b="b"/>
            <a:pathLst>
              <a:path w="414020" h="85090">
                <a:moveTo>
                  <a:pt x="17525" y="0"/>
                </a:moveTo>
                <a:lnTo>
                  <a:pt x="0" y="83820"/>
                </a:lnTo>
                <a:lnTo>
                  <a:pt x="413766" y="84582"/>
                </a:lnTo>
                <a:lnTo>
                  <a:pt x="1752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18</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5DBCE80-E0F5-4C58-9C5D-78ABA6785FEF}"/>
              </a:ext>
            </a:extLst>
          </p:cNvPr>
          <p:cNvPicPr>
            <a:picLocks noChangeAspect="1"/>
          </p:cNvPicPr>
          <p:nvPr/>
        </p:nvPicPr>
        <p:blipFill>
          <a:blip r:embed="rId3"/>
          <a:stretch>
            <a:fillRect/>
          </a:stretch>
        </p:blipFill>
        <p:spPr>
          <a:xfrm>
            <a:off x="4131641" y="2826653"/>
            <a:ext cx="914479" cy="914479"/>
          </a:xfrm>
          <a:prstGeom prst="rect">
            <a:avLst/>
          </a:prstGeom>
        </p:spPr>
      </p:pic>
      <p:sp>
        <p:nvSpPr>
          <p:cNvPr id="5" name="TextBox 4">
            <a:extLst>
              <a:ext uri="{FF2B5EF4-FFF2-40B4-BE49-F238E27FC236}">
                <a16:creationId xmlns:a16="http://schemas.microsoft.com/office/drawing/2014/main" id="{7F219A0C-0F6F-4F71-A249-508A8CD8D4D3}"/>
              </a:ext>
            </a:extLst>
          </p:cNvPr>
          <p:cNvSpPr txBox="1"/>
          <p:nvPr/>
        </p:nvSpPr>
        <p:spPr>
          <a:xfrm>
            <a:off x="5547228" y="1784811"/>
            <a:ext cx="2022797"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All kinds of expenses can quickly add up after a mishap. Accident insurance helps with those expenses. </a:t>
            </a:r>
          </a:p>
        </p:txBody>
      </p:sp>
      <p:sp>
        <p:nvSpPr>
          <p:cNvPr id="6" name="TextBox 5">
            <a:extLst>
              <a:ext uri="{FF2B5EF4-FFF2-40B4-BE49-F238E27FC236}">
                <a16:creationId xmlns:a16="http://schemas.microsoft.com/office/drawing/2014/main" id="{667C9FF8-B302-4748-B1C6-E2870FF4468F}"/>
              </a:ext>
            </a:extLst>
          </p:cNvPr>
          <p:cNvSpPr txBox="1"/>
          <p:nvPr/>
        </p:nvSpPr>
        <p:spPr>
          <a:xfrm>
            <a:off x="366773" y="1720434"/>
            <a:ext cx="4894471"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Accidents Can Happen. Minimize Their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an accident turns a good time bad, it can result in pain and expenses. Health insurance will help cover doctors’ costs and medical treatments. What it doesn’t cover is on you. This when Accident insurance kicks in. New for your 2025 Benefits is Accident Insurance through The Hartford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cash benefit Accident insurance provides for each covered injury can be used for any type of expense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Deductibles and/or copays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Extra therapy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bills you may have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takeout while you heal</a:t>
            </a:r>
          </a:p>
        </p:txBody>
      </p:sp>
      <p:graphicFrame>
        <p:nvGraphicFramePr>
          <p:cNvPr id="26" name="object 54">
            <a:extLst>
              <a:ext uri="{FF2B5EF4-FFF2-40B4-BE49-F238E27FC236}">
                <a16:creationId xmlns:a16="http://schemas.microsoft.com/office/drawing/2014/main" id="{D6052A5F-FBBD-4960-90E6-959717A64DEE}"/>
              </a:ext>
            </a:extLst>
          </p:cNvPr>
          <p:cNvGraphicFramePr>
            <a:graphicFrameLocks noGrp="1"/>
          </p:cNvGraphicFramePr>
          <p:nvPr>
            <p:extLst>
              <p:ext uri="{D42A27DB-BD31-4B8C-83A1-F6EECF244321}">
                <p14:modId xmlns:p14="http://schemas.microsoft.com/office/powerpoint/2010/main" val="2642737225"/>
              </p:ext>
            </p:extLst>
          </p:nvPr>
        </p:nvGraphicFramePr>
        <p:xfrm>
          <a:off x="534661" y="3856912"/>
          <a:ext cx="6703078" cy="2841575"/>
        </p:xfrm>
        <a:graphic>
          <a:graphicData uri="http://schemas.openxmlformats.org/drawingml/2006/table">
            <a:tbl>
              <a:tblPr firstRow="1" bandRow="1">
                <a:tableStyleId>{2D5ABB26-0587-4C30-8999-92F81FD0307C}</a:tableStyleId>
              </a:tblPr>
              <a:tblGrid>
                <a:gridCol w="2058912">
                  <a:extLst>
                    <a:ext uri="{9D8B030D-6E8A-4147-A177-3AD203B41FA5}">
                      <a16:colId xmlns:a16="http://schemas.microsoft.com/office/drawing/2014/main" val="20000"/>
                    </a:ext>
                  </a:extLst>
                </a:gridCol>
                <a:gridCol w="2322083">
                  <a:extLst>
                    <a:ext uri="{9D8B030D-6E8A-4147-A177-3AD203B41FA5}">
                      <a16:colId xmlns:a16="http://schemas.microsoft.com/office/drawing/2014/main" val="20001"/>
                    </a:ext>
                  </a:extLst>
                </a:gridCol>
                <a:gridCol w="2322083">
                  <a:extLst>
                    <a:ext uri="{9D8B030D-6E8A-4147-A177-3AD203B41FA5}">
                      <a16:colId xmlns:a16="http://schemas.microsoft.com/office/drawing/2014/main" val="611882107"/>
                    </a:ext>
                  </a:extLst>
                </a:gridCol>
              </a:tblGrid>
              <a:tr h="784175">
                <a:tc>
                  <a:txBody>
                    <a:bodyPr/>
                    <a:lstStyle/>
                    <a:p>
                      <a:pPr algn="l">
                        <a:lnSpc>
                          <a:spcPct val="100000"/>
                        </a:lnSpc>
                        <a:spcBef>
                          <a:spcPts val="35"/>
                        </a:spcBef>
                      </a:pPr>
                      <a:r>
                        <a:rPr lang="en-US" sz="900" b="1" dirty="0">
                          <a:solidFill>
                            <a:schemeClr val="bg1"/>
                          </a:solidFill>
                          <a:latin typeface="Arial" panose="020B0604020202020204" pitchFamily="34" charset="0"/>
                          <a:cs typeface="Arial" panose="020B0604020202020204" pitchFamily="34" charset="0"/>
                        </a:rPr>
                        <a:t>   Covered Benefits</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002D73"/>
                    </a:solid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Treatment/Incident</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Benefit Amount</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658454">
                <a:tc>
                  <a:txBody>
                    <a:bodyPr/>
                    <a:lstStyle/>
                    <a:p>
                      <a:pPr marL="67945">
                        <a:lnSpc>
                          <a:spcPct val="100000"/>
                        </a:lnSpc>
                        <a:spcBef>
                          <a:spcPts val="405"/>
                        </a:spcBef>
                      </a:pPr>
                      <a:r>
                        <a:rPr lang="en-US" sz="900" spc="-5" dirty="0">
                          <a:solidFill>
                            <a:schemeClr val="tx1"/>
                          </a:solidFill>
                          <a:latin typeface="Arial" panose="020B0604020202020204" pitchFamily="34" charset="0"/>
                          <a:cs typeface="Arial" panose="020B0604020202020204" pitchFamily="34" charset="0"/>
                        </a:rPr>
                        <a:t>Emergency, Hospital &amp; </a:t>
                      </a:r>
                    </a:p>
                    <a:p>
                      <a:pPr marL="67945">
                        <a:lnSpc>
                          <a:spcPct val="100000"/>
                        </a:lnSpc>
                        <a:spcBef>
                          <a:spcPts val="405"/>
                        </a:spcBef>
                      </a:pPr>
                      <a:r>
                        <a:rPr lang="en-US" sz="900" spc="-5" dirty="0">
                          <a:solidFill>
                            <a:schemeClr val="tx1"/>
                          </a:solidFill>
                          <a:latin typeface="Arial" panose="020B0604020202020204" pitchFamily="34" charset="0"/>
                          <a:cs typeface="Arial" panose="020B0604020202020204" pitchFamily="34" charset="0"/>
                        </a:rPr>
                        <a:t>Treatment Care</a:t>
                      </a:r>
                      <a:endParaRPr sz="900" dirty="0">
                        <a:solidFill>
                          <a:schemeClr val="tx1"/>
                        </a:solidFill>
                        <a:latin typeface="Arial" panose="020B0604020202020204" pitchFamily="34" charset="0"/>
                        <a:cs typeface="Arial" panose="020B0604020202020204" pitchFamily="34" charset="0"/>
                      </a:endParaRPr>
                    </a:p>
                  </a:txBody>
                  <a:tcPr marL="0" marR="0" marT="51435" marB="0" anchor="ctr">
                    <a:lnL w="6350">
                      <a:solidFill>
                        <a:srgbClr val="403F41"/>
                      </a:solidFill>
                      <a:prstDash val="solid"/>
                    </a:lnL>
                    <a:lnR w="6350">
                      <a:solidFill>
                        <a:srgbClr val="403F41"/>
                      </a:solidFill>
                      <a:prstDash val="solid"/>
                    </a:lnR>
                    <a:lnT w="6350">
                      <a:noFill/>
                      <a:prstDash val="solid"/>
                    </a:lnT>
                    <a:lnB w="6350">
                      <a:solidFill>
                        <a:srgbClr val="403F41"/>
                      </a:solidFill>
                      <a:prstDash val="solid"/>
                    </a:lnB>
                    <a:solidFill>
                      <a:srgbClr val="FFFFFF"/>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Ambulance Air/Ground </a:t>
                      </a:r>
                    </a:p>
                    <a:p>
                      <a:pPr algn="ctr">
                        <a:lnSpc>
                          <a:spcPct val="100000"/>
                        </a:lnSpc>
                      </a:pPr>
                      <a:r>
                        <a:rPr lang="en-US" sz="900" dirty="0">
                          <a:solidFill>
                            <a:schemeClr val="tx1"/>
                          </a:solidFill>
                          <a:latin typeface="Arial" panose="020B0604020202020204" pitchFamily="34" charset="0"/>
                          <a:cs typeface="Arial" panose="020B0604020202020204" pitchFamily="34" charset="0"/>
                        </a:rPr>
                        <a:t>Daily Hospital/ICU Confinement</a:t>
                      </a:r>
                    </a:p>
                    <a:p>
                      <a:pPr algn="ctr">
                        <a:lnSpc>
                          <a:spcPct val="100000"/>
                        </a:lnSpc>
                      </a:pPr>
                      <a:r>
                        <a:rPr lang="en-US" sz="900" dirty="0">
                          <a:solidFill>
                            <a:schemeClr val="tx1"/>
                          </a:solidFill>
                          <a:latin typeface="Arial" panose="020B0604020202020204" pitchFamily="34" charset="0"/>
                          <a:cs typeface="Arial" panose="020B0604020202020204" pitchFamily="34" charset="0"/>
                        </a:rPr>
                        <a:t>Hospital Admission</a:t>
                      </a:r>
                    </a:p>
                    <a:p>
                      <a:pPr algn="ctr">
                        <a:lnSpc>
                          <a:spcPct val="100000"/>
                        </a:lnSpc>
                      </a:pPr>
                      <a:r>
                        <a:rPr lang="en-US" sz="900" dirty="0">
                          <a:solidFill>
                            <a:schemeClr val="tx1"/>
                          </a:solidFill>
                          <a:latin typeface="Arial" panose="020B0604020202020204" pitchFamily="34" charset="0"/>
                          <a:cs typeface="Arial" panose="020B0604020202020204" pitchFamily="34" charset="0"/>
                        </a:rPr>
                        <a:t>Urgent Care</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$750/$2,000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$400/$600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$1,500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$150</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6323">
                <a:tc>
                  <a:txBody>
                    <a:bodyPr/>
                    <a:lstStyle/>
                    <a:p>
                      <a:pPr marL="67945">
                        <a:lnSpc>
                          <a:spcPct val="100000"/>
                        </a:lnSpc>
                        <a:spcBef>
                          <a:spcPts val="400"/>
                        </a:spcBef>
                      </a:pPr>
                      <a:r>
                        <a:rPr lang="en-US" sz="900" spc="-5" dirty="0">
                          <a:solidFill>
                            <a:schemeClr val="tx1"/>
                          </a:solidFill>
                          <a:latin typeface="Arial" panose="020B0604020202020204" pitchFamily="34" charset="0"/>
                          <a:cs typeface="Arial" panose="020B0604020202020204" pitchFamily="34" charset="0"/>
                        </a:rPr>
                        <a:t>Specified Injury &amp; Surgery</a:t>
                      </a:r>
                      <a:endParaRPr sz="900" dirty="0">
                        <a:solidFill>
                          <a:schemeClr val="tx1"/>
                        </a:solidFill>
                        <a:latin typeface="Arial" panose="020B0604020202020204" pitchFamily="34" charset="0"/>
                        <a:cs typeface="Arial" panose="020B0604020202020204" pitchFamily="34" charset="0"/>
                      </a:endParaRPr>
                    </a:p>
                  </a:txBody>
                  <a:tcPr marL="0" marR="0" marT="5080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Burn</a:t>
                      </a:r>
                    </a:p>
                    <a:p>
                      <a:pPr algn="ctr">
                        <a:lnSpc>
                          <a:spcPct val="100000"/>
                        </a:lnSpc>
                      </a:pPr>
                      <a:r>
                        <a:rPr lang="en-US" sz="900" dirty="0">
                          <a:solidFill>
                            <a:schemeClr val="tx1"/>
                          </a:solidFill>
                          <a:latin typeface="Arial" panose="020B0604020202020204" pitchFamily="34" charset="0"/>
                          <a:cs typeface="Arial" panose="020B0604020202020204" pitchFamily="34" charset="0"/>
                        </a:rPr>
                        <a:t>Joint Replacement</a:t>
                      </a:r>
                    </a:p>
                    <a:p>
                      <a:pPr algn="ctr">
                        <a:lnSpc>
                          <a:spcPct val="100000"/>
                        </a:lnSpc>
                      </a:pPr>
                      <a:r>
                        <a:rPr lang="en-US" sz="900" dirty="0">
                          <a:solidFill>
                            <a:schemeClr val="tx1"/>
                          </a:solidFill>
                          <a:latin typeface="Arial" panose="020B0604020202020204" pitchFamily="34" charset="0"/>
                          <a:cs typeface="Arial" panose="020B0604020202020204" pitchFamily="34" charset="0"/>
                        </a:rPr>
                        <a:t>Fracture</a:t>
                      </a:r>
                    </a:p>
                    <a:p>
                      <a:pPr algn="ctr">
                        <a:lnSpc>
                          <a:spcPct val="100000"/>
                        </a:lnSpc>
                      </a:pPr>
                      <a:r>
                        <a:rPr lang="en-US" sz="900" dirty="0">
                          <a:solidFill>
                            <a:schemeClr val="tx1"/>
                          </a:solidFill>
                          <a:latin typeface="Arial" panose="020B0604020202020204" pitchFamily="34" charset="0"/>
                          <a:cs typeface="Arial" panose="020B0604020202020204" pitchFamily="34" charset="0"/>
                        </a:rPr>
                        <a:t>Dislocation</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Up to $15,000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$4,000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Up to $10,000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Up to $8,000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656319">
                <a:tc>
                  <a:txBody>
                    <a:bodyPr/>
                    <a:lstStyle/>
                    <a:p>
                      <a:pPr marL="67945">
                        <a:lnSpc>
                          <a:spcPct val="100000"/>
                        </a:lnSpc>
                        <a:spcBef>
                          <a:spcPts val="405"/>
                        </a:spcBef>
                      </a:pPr>
                      <a:r>
                        <a:rPr lang="en-US" sz="900" spc="-5" dirty="0">
                          <a:solidFill>
                            <a:schemeClr val="tx1"/>
                          </a:solidFill>
                          <a:latin typeface="Arial" panose="020B0604020202020204" pitchFamily="34" charset="0"/>
                          <a:cs typeface="Arial" panose="020B0604020202020204" pitchFamily="34" charset="0"/>
                        </a:rPr>
                        <a:t>Catastrophic </a:t>
                      </a:r>
                      <a:endParaRPr sz="900" dirty="0">
                        <a:solidFill>
                          <a:schemeClr val="tx1"/>
                        </a:solidFill>
                        <a:latin typeface="Arial" panose="020B0604020202020204" pitchFamily="34" charset="0"/>
                        <a:cs typeface="Arial" panose="020B0604020202020204" pitchFamily="34" charset="0"/>
                      </a:endParaRPr>
                    </a:p>
                  </a:txBody>
                  <a:tcPr marL="0" marR="0" marT="5143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Accidental Death Benefit</a:t>
                      </a:r>
                    </a:p>
                    <a:p>
                      <a:pPr algn="ctr">
                        <a:lnSpc>
                          <a:spcPct val="100000"/>
                        </a:lnSpc>
                      </a:pPr>
                      <a:r>
                        <a:rPr lang="en-US" sz="900" dirty="0">
                          <a:solidFill>
                            <a:schemeClr val="tx1"/>
                          </a:solidFill>
                          <a:latin typeface="Arial" panose="020B0604020202020204" pitchFamily="34" charset="0"/>
                          <a:cs typeface="Arial" panose="020B0604020202020204" pitchFamily="34" charset="0"/>
                        </a:rPr>
                        <a:t>Coma</a:t>
                      </a:r>
                    </a:p>
                    <a:p>
                      <a:pPr algn="ctr">
                        <a:lnSpc>
                          <a:spcPct val="100000"/>
                        </a:lnSpc>
                      </a:pPr>
                      <a:r>
                        <a:rPr lang="en-US" sz="900" dirty="0">
                          <a:solidFill>
                            <a:schemeClr val="tx1"/>
                          </a:solidFill>
                          <a:latin typeface="Arial" panose="020B0604020202020204" pitchFamily="34" charset="0"/>
                          <a:cs typeface="Arial" panose="020B0604020202020204" pitchFamily="34" charset="0"/>
                        </a:rPr>
                        <a:t>Paralysis</a:t>
                      </a:r>
                    </a:p>
                    <a:p>
                      <a:pPr algn="ctr">
                        <a:lnSpc>
                          <a:spcPct val="100000"/>
                        </a:lnSpc>
                      </a:pPr>
                      <a:r>
                        <a:rPr lang="en-US" sz="900" dirty="0">
                          <a:solidFill>
                            <a:schemeClr val="tx1"/>
                          </a:solidFill>
                          <a:latin typeface="Arial" panose="020B0604020202020204" pitchFamily="34" charset="0"/>
                          <a:cs typeface="Arial" panose="020B0604020202020204" pitchFamily="34" charset="0"/>
                        </a:rPr>
                        <a:t>Prosthesis</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900" dirty="0">
                          <a:solidFill>
                            <a:schemeClr val="tx1"/>
                          </a:solidFill>
                          <a:latin typeface="Arial" panose="020B0604020202020204" pitchFamily="34" charset="0"/>
                          <a:cs typeface="Arial" panose="020B0604020202020204" pitchFamily="34" charset="0"/>
                        </a:rPr>
                        <a:t>$75,000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Up to $15,000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Up to $75,000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Up to $3,00</a:t>
                      </a:r>
                    </a:p>
                    <a:p>
                      <a:pPr algn="ctr">
                        <a:lnSpc>
                          <a:spcPct val="100000"/>
                        </a:lnSpc>
                      </a:pPr>
                      <a:r>
                        <a:rPr lang="en-US" sz="900" dirty="0">
                          <a:solidFill>
                            <a:schemeClr val="tx1"/>
                          </a:solidFill>
                          <a:latin typeface="Arial" panose="020B0604020202020204" pitchFamily="34" charset="0"/>
                          <a:cs typeface="Arial" panose="020B0604020202020204" pitchFamily="34" charset="0"/>
                        </a:rPr>
                        <a:t>More!</a:t>
                      </a:r>
                      <a:endParaRPr sz="9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27" name="object 54">
            <a:extLst>
              <a:ext uri="{FF2B5EF4-FFF2-40B4-BE49-F238E27FC236}">
                <a16:creationId xmlns:a16="http://schemas.microsoft.com/office/drawing/2014/main" id="{4C66C713-F9CA-43FA-A901-1068DC69F693}"/>
              </a:ext>
            </a:extLst>
          </p:cNvPr>
          <p:cNvGraphicFramePr>
            <a:graphicFrameLocks noGrp="1"/>
          </p:cNvGraphicFramePr>
          <p:nvPr/>
        </p:nvGraphicFramePr>
        <p:xfrm>
          <a:off x="664023" y="6798008"/>
          <a:ext cx="2887380" cy="2779318"/>
        </p:xfrm>
        <a:graphic>
          <a:graphicData uri="http://schemas.openxmlformats.org/drawingml/2006/table">
            <a:tbl>
              <a:tblPr firstRow="1" bandRow="1">
                <a:tableStyleId>{2D5ABB26-0587-4C30-8999-92F81FD0307C}</a:tableStyleId>
              </a:tblPr>
              <a:tblGrid>
                <a:gridCol w="1207171">
                  <a:extLst>
                    <a:ext uri="{9D8B030D-6E8A-4147-A177-3AD203B41FA5}">
                      <a16:colId xmlns:a16="http://schemas.microsoft.com/office/drawing/2014/main" val="20000"/>
                    </a:ext>
                  </a:extLst>
                </a:gridCol>
                <a:gridCol w="1680209">
                  <a:extLst>
                    <a:ext uri="{9D8B030D-6E8A-4147-A177-3AD203B41FA5}">
                      <a16:colId xmlns:a16="http://schemas.microsoft.com/office/drawing/2014/main" val="20001"/>
                    </a:ext>
                  </a:extLst>
                </a:gridCol>
              </a:tblGrid>
              <a:tr h="637727">
                <a:tc>
                  <a:txBody>
                    <a:bodyPr/>
                    <a:lstStyle/>
                    <a:p>
                      <a:pPr algn="ctr">
                        <a:lnSpc>
                          <a:spcPct val="100000"/>
                        </a:lnSpc>
                        <a:spcBef>
                          <a:spcPts val="35"/>
                        </a:spcBef>
                      </a:pPr>
                      <a:r>
                        <a:rPr lang="en-US" sz="900" b="1" dirty="0">
                          <a:solidFill>
                            <a:schemeClr val="bg1"/>
                          </a:solidFill>
                          <a:latin typeface="Arial" panose="020B0604020202020204" pitchFamily="34" charset="0"/>
                          <a:cs typeface="Arial" panose="020B0604020202020204" pitchFamily="34" charset="0"/>
                        </a:rPr>
                        <a:t>Covered Insured</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002D73"/>
                    </a:solid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Monthly Cost</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540341">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a:t>
                      </a:r>
                    </a:p>
                  </a:txBody>
                  <a:tcPr marL="9525" marR="9525" marT="9525" marB="0" anchor="ctr">
                    <a:lnL w="6350">
                      <a:solidFill>
                        <a:srgbClr val="403F41"/>
                      </a:solidFill>
                      <a:prstDash val="solid"/>
                    </a:lnL>
                    <a:lnR w="6350">
                      <a:solidFill>
                        <a:srgbClr val="403F41"/>
                      </a:solidFill>
                      <a:prstDash val="solid"/>
                    </a:lnR>
                    <a:lnT w="6350">
                      <a:noFill/>
                      <a:prstDash val="solid"/>
                    </a:lnT>
                    <a:lnB w="6350">
                      <a:solidFill>
                        <a:srgbClr val="403F41"/>
                      </a:solidFill>
                      <a:prstDash val="soli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$13.37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3752">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Spouse</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$21.09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53374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Child</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$21.83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374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Family</a:t>
                      </a:r>
                    </a:p>
                  </a:txBody>
                  <a:tcPr marL="9525" marR="9525" marT="952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$34.53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1478493"/>
                  </a:ext>
                </a:extLst>
              </a:tr>
            </a:tbl>
          </a:graphicData>
        </a:graphic>
      </p:graphicFrame>
      <p:pic>
        <p:nvPicPr>
          <p:cNvPr id="16" name="Picture 15">
            <a:extLst>
              <a:ext uri="{FF2B5EF4-FFF2-40B4-BE49-F238E27FC236}">
                <a16:creationId xmlns:a16="http://schemas.microsoft.com/office/drawing/2014/main" id="{03D1CEEE-6845-4E90-A100-1AC1DB28774F}"/>
              </a:ext>
            </a:extLst>
          </p:cNvPr>
          <p:cNvPicPr>
            <a:picLocks noChangeAspect="1"/>
          </p:cNvPicPr>
          <p:nvPr/>
        </p:nvPicPr>
        <p:blipFill>
          <a:blip r:embed="rId4"/>
          <a:stretch>
            <a:fillRect/>
          </a:stretch>
        </p:blipFill>
        <p:spPr>
          <a:xfrm>
            <a:off x="3992286" y="6895838"/>
            <a:ext cx="3109885" cy="2601475"/>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3574104-01D6-4B1D-8E74-EE83B7052246}"/>
              </a:ext>
            </a:extLst>
          </p:cNvPr>
          <p:cNvPicPr>
            <a:picLocks noChangeAspect="1"/>
          </p:cNvPicPr>
          <p:nvPr/>
        </p:nvPicPr>
        <p:blipFill>
          <a:blip r:embed="rId5"/>
          <a:stretch>
            <a:fillRect/>
          </a:stretch>
        </p:blipFill>
        <p:spPr>
          <a:xfrm>
            <a:off x="2736401" y="881820"/>
            <a:ext cx="2511770" cy="591363"/>
          </a:xfrm>
          <a:prstGeom prst="rect">
            <a:avLst/>
          </a:prstGeom>
        </p:spPr>
      </p:pic>
    </p:spTree>
    <p:custDataLst>
      <p:tags r:id="rId1"/>
    </p:custDataLst>
    <p:extLst>
      <p:ext uri="{BB962C8B-B14F-4D97-AF65-F5344CB8AC3E}">
        <p14:creationId xmlns:p14="http://schemas.microsoft.com/office/powerpoint/2010/main" val="177255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DAA74E15-370E-86A2-58AA-3EC8B81EAD02}"/>
              </a:ext>
            </a:extLst>
          </p:cNvPr>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352372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bk object 16"/>
          <p:cNvSpPr/>
          <p:nvPr/>
        </p:nvSpPr>
        <p:spPr>
          <a:xfrm>
            <a:off x="4366" y="1651064"/>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idx="4294967295"/>
          </p:nvPr>
        </p:nvSpPr>
        <p:spPr>
          <a:xfrm>
            <a:off x="1135887" y="246786"/>
            <a:ext cx="5500626"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85" dirty="0">
                <a:solidFill>
                  <a:srgbClr val="002D73"/>
                </a:solidFill>
                <a:latin typeface="Times New Roman" panose="02020603050405020304" pitchFamily="18" charset="0"/>
                <a:cs typeface="Times New Roman" panose="02020603050405020304" pitchFamily="18" charset="0"/>
              </a:rPr>
              <a:t>Hospital Indemnity</a:t>
            </a:r>
            <a:endParaRPr sz="4600" b="1" dirty="0">
              <a:solidFill>
                <a:srgbClr val="002D73"/>
              </a:solidFill>
              <a:latin typeface="Times New Roman" panose="02020603050405020304" pitchFamily="18" charset="0"/>
              <a:cs typeface="Times New Roman" panose="02020603050405020304" pitchFamily="18" charset="0"/>
            </a:endParaRPr>
          </a:p>
        </p:txBody>
      </p:sp>
      <p:sp>
        <p:nvSpPr>
          <p:cNvPr id="36" name="object 36"/>
          <p:cNvSpPr/>
          <p:nvPr/>
        </p:nvSpPr>
        <p:spPr>
          <a:xfrm>
            <a:off x="6785609" y="539495"/>
            <a:ext cx="414020" cy="85090"/>
          </a:xfrm>
          <a:custGeom>
            <a:avLst/>
            <a:gdLst/>
            <a:ahLst/>
            <a:cxnLst/>
            <a:rect l="l" t="t" r="r" b="b"/>
            <a:pathLst>
              <a:path w="414020" h="85090">
                <a:moveTo>
                  <a:pt x="17525" y="0"/>
                </a:moveTo>
                <a:lnTo>
                  <a:pt x="0" y="83820"/>
                </a:lnTo>
                <a:lnTo>
                  <a:pt x="413766" y="84582"/>
                </a:lnTo>
                <a:lnTo>
                  <a:pt x="1752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19</a:t>
            </a:r>
          </a:p>
        </p:txBody>
      </p:sp>
      <p:sp>
        <p:nvSpPr>
          <p:cNvPr id="14" name="TextBox 13">
            <a:extLst>
              <a:ext uri="{FF2B5EF4-FFF2-40B4-BE49-F238E27FC236}">
                <a16:creationId xmlns:a16="http://schemas.microsoft.com/office/drawing/2014/main" id="{29958E9D-C615-451F-B560-66B6FC825E35}"/>
              </a:ext>
            </a:extLst>
          </p:cNvPr>
          <p:cNvSpPr txBox="1"/>
          <p:nvPr/>
        </p:nvSpPr>
        <p:spPr>
          <a:xfrm>
            <a:off x="366773" y="1720434"/>
            <a:ext cx="6989397" cy="21698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Things Don’t Always Go As Planned. Be Ready.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hospital stay can be a big inconvenience. Of course, your health insurance will help cover medical treatments and some of your hospital stay</a:t>
            </a:r>
            <a:r>
              <a:rPr lang="en-US" sz="900" dirty="0">
                <a:solidFill>
                  <a:prstClr val="black"/>
                </a:solidFill>
                <a:latin typeface="Arial" panose="020B0604020202020204" pitchFamily="34" charset="0"/>
                <a:cs typeface="Arial" panose="020B0604020202020204" pitchFamily="34" charset="0"/>
              </a:rPr>
              <a:t>, but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isn't covered by your insurance? That’s all on you to pay. Hospital Indemnity insurance can make that burden less painful for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cash benefit Hospital Indemnity provides for an unexpected hospital stay for a covered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illness or injury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can be used for any type of expense: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deductibles and/or copays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rent or mortgage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Assist with other bills you may have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house cleaner or other assistance while you recover</a:t>
            </a:r>
          </a:p>
        </p:txBody>
      </p:sp>
      <p:pic>
        <p:nvPicPr>
          <p:cNvPr id="5" name="Picture 4">
            <a:extLst>
              <a:ext uri="{FF2B5EF4-FFF2-40B4-BE49-F238E27FC236}">
                <a16:creationId xmlns:a16="http://schemas.microsoft.com/office/drawing/2014/main" id="{E0B3AD42-29B5-4D30-860C-1676048E0965}"/>
              </a:ext>
            </a:extLst>
          </p:cNvPr>
          <p:cNvPicPr>
            <a:picLocks noChangeAspect="1"/>
          </p:cNvPicPr>
          <p:nvPr/>
        </p:nvPicPr>
        <p:blipFill>
          <a:blip r:embed="rId3"/>
          <a:stretch>
            <a:fillRect/>
          </a:stretch>
        </p:blipFill>
        <p:spPr>
          <a:xfrm>
            <a:off x="3755720" y="6689672"/>
            <a:ext cx="3600450" cy="2714625"/>
          </a:xfrm>
          <a:prstGeom prst="rect">
            <a:avLst/>
          </a:prstGeom>
        </p:spPr>
      </p:pic>
      <p:graphicFrame>
        <p:nvGraphicFramePr>
          <p:cNvPr id="18" name="object 54">
            <a:extLst>
              <a:ext uri="{FF2B5EF4-FFF2-40B4-BE49-F238E27FC236}">
                <a16:creationId xmlns:a16="http://schemas.microsoft.com/office/drawing/2014/main" id="{64013019-D751-44A7-8E7B-92FEBB05DCC9}"/>
              </a:ext>
            </a:extLst>
          </p:cNvPr>
          <p:cNvGraphicFramePr>
            <a:graphicFrameLocks noGrp="1"/>
          </p:cNvGraphicFramePr>
          <p:nvPr>
            <p:extLst>
              <p:ext uri="{D42A27DB-BD31-4B8C-83A1-F6EECF244321}">
                <p14:modId xmlns:p14="http://schemas.microsoft.com/office/powerpoint/2010/main" val="3204649124"/>
              </p:ext>
            </p:extLst>
          </p:nvPr>
        </p:nvGraphicFramePr>
        <p:xfrm>
          <a:off x="4484446" y="3440917"/>
          <a:ext cx="2887380" cy="2779318"/>
        </p:xfrm>
        <a:graphic>
          <a:graphicData uri="http://schemas.openxmlformats.org/drawingml/2006/table">
            <a:tbl>
              <a:tblPr firstRow="1" bandRow="1">
                <a:tableStyleId>{2D5ABB26-0587-4C30-8999-92F81FD0307C}</a:tableStyleId>
              </a:tblPr>
              <a:tblGrid>
                <a:gridCol w="1207171">
                  <a:extLst>
                    <a:ext uri="{9D8B030D-6E8A-4147-A177-3AD203B41FA5}">
                      <a16:colId xmlns:a16="http://schemas.microsoft.com/office/drawing/2014/main" val="20000"/>
                    </a:ext>
                  </a:extLst>
                </a:gridCol>
                <a:gridCol w="1680209">
                  <a:extLst>
                    <a:ext uri="{9D8B030D-6E8A-4147-A177-3AD203B41FA5}">
                      <a16:colId xmlns:a16="http://schemas.microsoft.com/office/drawing/2014/main" val="20001"/>
                    </a:ext>
                  </a:extLst>
                </a:gridCol>
              </a:tblGrid>
              <a:tr h="637727">
                <a:tc>
                  <a:txBody>
                    <a:bodyPr/>
                    <a:lstStyle/>
                    <a:p>
                      <a:pPr algn="ctr">
                        <a:lnSpc>
                          <a:spcPct val="100000"/>
                        </a:lnSpc>
                        <a:spcBef>
                          <a:spcPts val="35"/>
                        </a:spcBef>
                      </a:pPr>
                      <a:r>
                        <a:rPr lang="en-US" sz="900" b="1" dirty="0">
                          <a:solidFill>
                            <a:schemeClr val="bg1"/>
                          </a:solidFill>
                          <a:latin typeface="Arial" panose="020B0604020202020204" pitchFamily="34" charset="0"/>
                          <a:cs typeface="Arial" panose="020B0604020202020204" pitchFamily="34" charset="0"/>
                        </a:rPr>
                        <a:t>Covered Insured</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002D73"/>
                    </a:solid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Monthly Cost</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540341">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a:t>
                      </a:r>
                    </a:p>
                  </a:txBody>
                  <a:tcPr marL="9525" marR="9525" marT="9525" marB="0" anchor="ctr">
                    <a:lnL w="6350">
                      <a:solidFill>
                        <a:srgbClr val="403F41"/>
                      </a:solidFill>
                      <a:prstDash val="solid"/>
                    </a:lnL>
                    <a:lnR w="6350">
                      <a:solidFill>
                        <a:srgbClr val="403F41"/>
                      </a:solidFill>
                      <a:prstDash val="solid"/>
                    </a:lnR>
                    <a:lnT w="6350">
                      <a:noFill/>
                      <a:prstDash val="solid"/>
                    </a:lnT>
                    <a:lnB w="6350">
                      <a:solidFill>
                        <a:srgbClr val="403F41"/>
                      </a:solidFill>
                      <a:prstDash val="soli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$14.04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3752">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Spouse</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$29.11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53374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Child</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$26.50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374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Employee and Family</a:t>
                      </a:r>
                    </a:p>
                  </a:txBody>
                  <a:tcPr marL="9525" marR="9525" marT="952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$43.43 / Month</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1478493"/>
                  </a:ext>
                </a:extLst>
              </a:tr>
            </a:tbl>
          </a:graphicData>
        </a:graphic>
      </p:graphicFrame>
      <p:pic>
        <p:nvPicPr>
          <p:cNvPr id="9" name="Graphic 8" descr="Hospital outline">
            <a:extLst>
              <a:ext uri="{FF2B5EF4-FFF2-40B4-BE49-F238E27FC236}">
                <a16:creationId xmlns:a16="http://schemas.microsoft.com/office/drawing/2014/main" id="{5E9E8BC7-67C6-4F49-8B57-CDE75772548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0660" y="6460530"/>
            <a:ext cx="914400" cy="914400"/>
          </a:xfrm>
          <a:prstGeom prst="rect">
            <a:avLst/>
          </a:prstGeom>
        </p:spPr>
      </p:pic>
      <p:sp>
        <p:nvSpPr>
          <p:cNvPr id="10" name="TextBox 9">
            <a:extLst>
              <a:ext uri="{FF2B5EF4-FFF2-40B4-BE49-F238E27FC236}">
                <a16:creationId xmlns:a16="http://schemas.microsoft.com/office/drawing/2014/main" id="{D8FFB0C2-023E-42C7-8347-230EB048C934}"/>
              </a:ext>
            </a:extLst>
          </p:cNvPr>
          <p:cNvSpPr txBox="1"/>
          <p:nvPr/>
        </p:nvSpPr>
        <p:spPr>
          <a:xfrm>
            <a:off x="416230" y="7292810"/>
            <a:ext cx="3150730" cy="19236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Hospital Indemnity insurance helps protect your family from the financial crunch of an unplanned hospital stay. It can help you and your family need just when you need it most. Get covered today, sleep easier tonight. </a:t>
            </a:r>
          </a:p>
        </p:txBody>
      </p:sp>
      <p:graphicFrame>
        <p:nvGraphicFramePr>
          <p:cNvPr id="22" name="object 54">
            <a:extLst>
              <a:ext uri="{FF2B5EF4-FFF2-40B4-BE49-F238E27FC236}">
                <a16:creationId xmlns:a16="http://schemas.microsoft.com/office/drawing/2014/main" id="{9027268F-1B03-41E2-ACEB-B2B62832ED94}"/>
              </a:ext>
            </a:extLst>
          </p:cNvPr>
          <p:cNvGraphicFramePr>
            <a:graphicFrameLocks noGrp="1"/>
          </p:cNvGraphicFramePr>
          <p:nvPr/>
        </p:nvGraphicFramePr>
        <p:xfrm>
          <a:off x="392173" y="4067307"/>
          <a:ext cx="3858327" cy="2152928"/>
        </p:xfrm>
        <a:graphic>
          <a:graphicData uri="http://schemas.openxmlformats.org/drawingml/2006/table">
            <a:tbl>
              <a:tblPr firstRow="1" bandRow="1">
                <a:tableStyleId>{2D5ABB26-0587-4C30-8999-92F81FD0307C}</a:tableStyleId>
              </a:tblPr>
              <a:tblGrid>
                <a:gridCol w="1316466">
                  <a:extLst>
                    <a:ext uri="{9D8B030D-6E8A-4147-A177-3AD203B41FA5}">
                      <a16:colId xmlns:a16="http://schemas.microsoft.com/office/drawing/2014/main" val="20000"/>
                    </a:ext>
                  </a:extLst>
                </a:gridCol>
                <a:gridCol w="1377230">
                  <a:extLst>
                    <a:ext uri="{9D8B030D-6E8A-4147-A177-3AD203B41FA5}">
                      <a16:colId xmlns:a16="http://schemas.microsoft.com/office/drawing/2014/main" val="20001"/>
                    </a:ext>
                  </a:extLst>
                </a:gridCol>
                <a:gridCol w="1164631">
                  <a:extLst>
                    <a:ext uri="{9D8B030D-6E8A-4147-A177-3AD203B41FA5}">
                      <a16:colId xmlns:a16="http://schemas.microsoft.com/office/drawing/2014/main" val="87552828"/>
                    </a:ext>
                  </a:extLst>
                </a:gridCol>
              </a:tblGrid>
              <a:tr h="611418">
                <a:tc>
                  <a:txBody>
                    <a:bodyPr/>
                    <a:lstStyle/>
                    <a:p>
                      <a:pPr algn="ctr">
                        <a:lnSpc>
                          <a:spcPct val="100000"/>
                        </a:lnSpc>
                        <a:spcBef>
                          <a:spcPts val="35"/>
                        </a:spcBef>
                      </a:pPr>
                      <a:r>
                        <a:rPr lang="en-US" sz="900" b="1" dirty="0">
                          <a:solidFill>
                            <a:schemeClr val="bg1"/>
                          </a:solidFill>
                          <a:latin typeface="Arial" panose="020B0604020202020204" pitchFamily="34" charset="0"/>
                          <a:cs typeface="Arial" panose="020B0604020202020204" pitchFamily="34" charset="0"/>
                        </a:rPr>
                        <a:t>Hospital Care</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002D73"/>
                    </a:solidFill>
                  </a:tcPr>
                </a:tc>
                <a:tc>
                  <a:txBody>
                    <a:bodyPr/>
                    <a:lstStyle/>
                    <a:p>
                      <a:pPr algn="ct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Plan Benefits</a:t>
                      </a:r>
                      <a:endParaRPr sz="9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51804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First Day Hospital</a:t>
                      </a:r>
                    </a:p>
                  </a:txBody>
                  <a:tcPr marL="9525" marR="9525" marT="9525" marB="0" anchor="ctr">
                    <a:lnL w="6350">
                      <a:solidFill>
                        <a:srgbClr val="403F41"/>
                      </a:solidFill>
                      <a:prstDash val="solid"/>
                    </a:lnL>
                    <a:lnR w="6350">
                      <a:solidFill>
                        <a:srgbClr val="403F41"/>
                      </a:solidFill>
                      <a:prstDash val="solid"/>
                    </a:lnR>
                    <a:lnT w="6350">
                      <a:noFill/>
                      <a:prstDash val="solid"/>
                    </a:lnT>
                    <a:lnB w="6350">
                      <a:solidFill>
                        <a:srgbClr val="403F41"/>
                      </a:solidFill>
                      <a:prstDash val="soli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Up to 3 days per year</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1732">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Daily Hospital Confinement (Day 2+)</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Up to 30 days per year</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$100 / Day</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511729">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Daily ICU Confinement (Day 2+)</a:t>
                      </a:r>
                    </a:p>
                  </a:txBody>
                  <a:tcPr marL="9525" marR="9525" marT="9525"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Up to 30 days per year</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000000"/>
                          </a:solidFill>
                          <a:effectLst/>
                          <a:latin typeface="Arial" panose="020B0604020202020204" pitchFamily="34" charset="0"/>
                          <a:cs typeface="Arial" panose="020B0604020202020204" pitchFamily="34" charset="0"/>
                        </a:rPr>
                        <a:t>$200 / Day</a:t>
                      </a:r>
                    </a:p>
                  </a:txBody>
                  <a:tcPr marL="9525" marR="9525" marT="952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E65C81F3-874A-4550-B7C8-44287E6CB5B3}"/>
              </a:ext>
            </a:extLst>
          </p:cNvPr>
          <p:cNvSpPr txBox="1"/>
          <p:nvPr/>
        </p:nvSpPr>
        <p:spPr>
          <a:xfrm>
            <a:off x="366773" y="6081673"/>
            <a:ext cx="3717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Confinement defined as 20 hours or more.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23" name="Picture 22">
            <a:extLst>
              <a:ext uri="{FF2B5EF4-FFF2-40B4-BE49-F238E27FC236}">
                <a16:creationId xmlns:a16="http://schemas.microsoft.com/office/drawing/2014/main" id="{3904F45C-BEF9-4FF1-B179-90A9B4638206}"/>
              </a:ext>
            </a:extLst>
          </p:cNvPr>
          <p:cNvPicPr>
            <a:picLocks noChangeAspect="1"/>
          </p:cNvPicPr>
          <p:nvPr/>
        </p:nvPicPr>
        <p:blipFill>
          <a:blip r:embed="rId6"/>
          <a:stretch>
            <a:fillRect/>
          </a:stretch>
        </p:blipFill>
        <p:spPr>
          <a:xfrm>
            <a:off x="2806771" y="1020985"/>
            <a:ext cx="2109399" cy="487722"/>
          </a:xfrm>
          <a:prstGeom prst="rect">
            <a:avLst/>
          </a:prstGeom>
        </p:spPr>
      </p:pic>
    </p:spTree>
    <p:custDataLst>
      <p:tags r:id="rId1"/>
    </p:custDataLst>
    <p:extLst>
      <p:ext uri="{BB962C8B-B14F-4D97-AF65-F5344CB8AC3E}">
        <p14:creationId xmlns:p14="http://schemas.microsoft.com/office/powerpoint/2010/main" val="23928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clipart&#10;&#10;Description automatically generated">
            <a:extLst>
              <a:ext uri="{FF2B5EF4-FFF2-40B4-BE49-F238E27FC236}">
                <a16:creationId xmlns:a16="http://schemas.microsoft.com/office/drawing/2014/main" id="{74DF1173-850A-4D42-AD3D-1697F5367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140" y="1198236"/>
            <a:ext cx="2425636" cy="419688"/>
          </a:xfrm>
          <a:prstGeom prst="rect">
            <a:avLst/>
          </a:prstGeom>
        </p:spPr>
      </p:pic>
      <p:sp>
        <p:nvSpPr>
          <p:cNvPr id="45" name="bk object 16"/>
          <p:cNvSpPr/>
          <p:nvPr/>
        </p:nvSpPr>
        <p:spPr>
          <a:xfrm>
            <a:off x="0" y="1631922"/>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r>
              <a:rPr lang="en-US" dirty="0"/>
              <a:t> </a:t>
            </a:r>
          </a:p>
        </p:txBody>
      </p:sp>
      <p:sp>
        <p:nvSpPr>
          <p:cNvPr id="36" name="object 36"/>
          <p:cNvSpPr/>
          <p:nvPr/>
        </p:nvSpPr>
        <p:spPr>
          <a:xfrm>
            <a:off x="6785609" y="539495"/>
            <a:ext cx="414020" cy="85090"/>
          </a:xfrm>
          <a:custGeom>
            <a:avLst/>
            <a:gdLst/>
            <a:ahLst/>
            <a:cxnLst/>
            <a:rect l="l" t="t" r="r" b="b"/>
            <a:pathLst>
              <a:path w="414020" h="85090">
                <a:moveTo>
                  <a:pt x="17525" y="0"/>
                </a:moveTo>
                <a:lnTo>
                  <a:pt x="0" y="83820"/>
                </a:lnTo>
                <a:lnTo>
                  <a:pt x="413766" y="84582"/>
                </a:lnTo>
                <a:lnTo>
                  <a:pt x="1752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20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B5443E3B-5D1E-48C6-8DF8-36A493A5856C}"/>
              </a:ext>
            </a:extLst>
          </p:cNvPr>
          <p:cNvSpPr txBox="1"/>
          <p:nvPr/>
        </p:nvSpPr>
        <p:spPr>
          <a:xfrm>
            <a:off x="152400" y="1709339"/>
            <a:ext cx="7489921" cy="1569660"/>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At BenSelect you can easily Enroll, and Access Tools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Resources to help you make the right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-Speak to a licensed individual with The Hartford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-Access educational tools, including flyers and engaging videos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 plan details, including benefit highlight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-See the cost and what benefits require Evidence of Insurability (EOI) with the easy calculator tool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96B6FF43-6DC5-4DAD-80E5-6D5D8891A155}"/>
              </a:ext>
            </a:extLst>
          </p:cNvPr>
          <p:cNvPicPr>
            <a:picLocks noChangeAspect="1"/>
          </p:cNvPicPr>
          <p:nvPr/>
        </p:nvPicPr>
        <p:blipFill>
          <a:blip r:embed="rId4"/>
          <a:stretch>
            <a:fillRect/>
          </a:stretch>
        </p:blipFill>
        <p:spPr>
          <a:xfrm>
            <a:off x="1601408" y="6672643"/>
            <a:ext cx="4887148" cy="1427079"/>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0BD41089-6EF7-400E-9F38-C9D23355601B}"/>
              </a:ext>
            </a:extLst>
          </p:cNvPr>
          <p:cNvSpPr txBox="1"/>
          <p:nvPr/>
        </p:nvSpPr>
        <p:spPr>
          <a:xfrm>
            <a:off x="152400" y="8180904"/>
            <a:ext cx="7489921" cy="1569660"/>
          </a:xfrm>
          <a:prstGeom prst="rect">
            <a:avLst/>
          </a:prstGeom>
          <a:solidFill>
            <a:schemeClr val="accent6"/>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Already Enrolled and Need Claim</a:t>
            </a:r>
            <a:r>
              <a:rPr lang="en-US" sz="1600" b="1" dirty="0">
                <a:solidFill>
                  <a:prstClr val="white"/>
                </a:solidFill>
                <a:latin typeface="Source Sans Pro" panose="020B0503030403020204" pitchFamily="34" charset="0"/>
                <a:cs typeface="Times New Roman" panose="02020603050405020304" pitchFamily="18" charset="0"/>
              </a:rPr>
              <a:t> assistance? Contact</a:t>
            </a: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 The Hartford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	Disability: 888-301-5615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	Life: 888-563-1124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	Critical Illness, Accident and/or Hospital Indemnity: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	866-547-4205</a:t>
            </a:r>
            <a:endParaRPr kumimoji="0" lang="en-US" sz="1600" b="0"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ource Sans Pro" panose="020B0503030403020204" pitchFamily="34" charset="0"/>
                <a:cs typeface="Times New Roman" panose="02020603050405020304" pitchFamily="18" charset="0"/>
              </a:rPr>
              <a:t>Website: </a:t>
            </a:r>
            <a:r>
              <a:rPr kumimoji="0" lang="en-US" sz="1600" b="0" i="0" u="none" strike="noStrike" kern="1200" cap="none" spc="0" normalizeH="0" baseline="0" noProof="0" dirty="0">
                <a:ln>
                  <a:noFill/>
                </a:ln>
                <a:solidFill>
                  <a:schemeClr val="bg1"/>
                </a:solidFill>
                <a:effectLst/>
                <a:uLnTx/>
                <a:uFillTx/>
                <a:latin typeface="Source Sans Pro" panose="020B0503030403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https://www.thehartford.com/benefits/myclaim </a:t>
            </a:r>
            <a:endParaRPr kumimoji="0" lang="en-US" sz="1600" b="0" i="0" u="none" strike="noStrike" kern="1200" cap="none" spc="0" normalizeH="0" baseline="0" noProof="0" dirty="0">
              <a:ln>
                <a:noFill/>
              </a:ln>
              <a:solidFill>
                <a:schemeClr val="bg1"/>
              </a:solidFill>
              <a:effectLst/>
              <a:uLnTx/>
              <a:uFillTx/>
              <a:latin typeface="Source Sans Pro" panose="020B0503030403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6E42C46-EF7A-4705-9A6F-8C2FFC51787B}"/>
              </a:ext>
            </a:extLst>
          </p:cNvPr>
          <p:cNvSpPr txBox="1"/>
          <p:nvPr/>
        </p:nvSpPr>
        <p:spPr>
          <a:xfrm>
            <a:off x="152400" y="4749921"/>
            <a:ext cx="7489921" cy="338554"/>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5"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LEARN MORE! </a:t>
            </a:r>
          </a:p>
        </p:txBody>
      </p:sp>
      <p:sp>
        <p:nvSpPr>
          <p:cNvPr id="22" name="object 3">
            <a:extLst>
              <a:ext uri="{FF2B5EF4-FFF2-40B4-BE49-F238E27FC236}">
                <a16:creationId xmlns:a16="http://schemas.microsoft.com/office/drawing/2014/main" id="{1BD45DB9-F4E8-423E-A7D2-3DD22C2112D1}"/>
              </a:ext>
            </a:extLst>
          </p:cNvPr>
          <p:cNvSpPr txBox="1">
            <a:spLocks/>
          </p:cNvSpPr>
          <p:nvPr/>
        </p:nvSpPr>
        <p:spPr>
          <a:xfrm>
            <a:off x="253517" y="183698"/>
            <a:ext cx="7518883" cy="1072088"/>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2800" b="1" kern="0" spc="185" dirty="0">
                <a:solidFill>
                  <a:srgbClr val="002D73"/>
                </a:solidFill>
                <a:latin typeface="Times New Roman" panose="02020603050405020304" pitchFamily="18" charset="0"/>
                <a:cs typeface="Times New Roman" panose="02020603050405020304" pitchFamily="18" charset="0"/>
              </a:rPr>
              <a:t>BenSelect</a:t>
            </a:r>
            <a:endParaRPr lang="en-US" sz="2000" b="1" kern="0" spc="185" dirty="0">
              <a:solidFill>
                <a:srgbClr val="002D73"/>
              </a:solidFill>
              <a:latin typeface="Times New Roman" panose="02020603050405020304" pitchFamily="18" charset="0"/>
              <a:cs typeface="Times New Roman" panose="02020603050405020304" pitchFamily="18" charset="0"/>
            </a:endParaRPr>
          </a:p>
          <a:p>
            <a:pPr marL="12700" algn="ctr">
              <a:spcBef>
                <a:spcPts val="100"/>
              </a:spcBef>
            </a:pPr>
            <a:r>
              <a:rPr lang="en-US" sz="2000" kern="0" spc="185" dirty="0">
                <a:solidFill>
                  <a:srgbClr val="002D73"/>
                </a:solidFill>
                <a:latin typeface="Times New Roman" panose="02020603050405020304" pitchFamily="18" charset="0"/>
                <a:cs typeface="Times New Roman" panose="02020603050405020304" pitchFamily="18" charset="0"/>
              </a:rPr>
              <a:t>The Hartford Enrollment &amp; Resource Portal for Voluntary Life, Critical Illness, Accident &amp; Hospital Indemnity</a:t>
            </a:r>
            <a:endParaRPr lang="en-US" sz="2800" kern="0" dirty="0">
              <a:solidFill>
                <a:srgbClr val="002D73"/>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5B5144A-32FE-4B1A-A679-3FBD0790CBC3}"/>
              </a:ext>
            </a:extLst>
          </p:cNvPr>
          <p:cNvSpPr txBox="1"/>
          <p:nvPr/>
        </p:nvSpPr>
        <p:spPr>
          <a:xfrm>
            <a:off x="1907906" y="5331711"/>
            <a:ext cx="5523649" cy="1200329"/>
          </a:xfrm>
          <a:prstGeom prst="rect">
            <a:avLst/>
          </a:prstGeom>
          <a:solidFill>
            <a:schemeClr val="tx2"/>
          </a:solidFill>
        </p:spPr>
        <p:txBody>
          <a:bodyPr wrap="square" rtlCol="0">
            <a:spAutoFit/>
          </a:bodyPr>
          <a:lstStyle/>
          <a:p>
            <a:pPr lvl="0" algn="ctr">
              <a:defRPr/>
            </a:pPr>
            <a:r>
              <a:rPr lang="en-US" dirty="0">
                <a:solidFill>
                  <a:srgbClr val="EAEDEA"/>
                </a:solidFill>
                <a:latin typeface="+mj-lt"/>
                <a:cs typeface="Arial" panose="020B0604020202020204" pitchFamily="34" charset="0"/>
              </a:rPr>
              <a:t>To learn more about your benefit options visit or scan the QR code to the left. On24 is an educational tool designed to help you make smart, affordable benefit choices. </a:t>
            </a:r>
          </a:p>
          <a:p>
            <a:pPr lvl="0" algn="ctr">
              <a:defRPr/>
            </a:pPr>
            <a:r>
              <a:rPr lang="en-US" dirty="0">
                <a:solidFill>
                  <a:srgbClr val="EAEDEA"/>
                </a:solidFill>
                <a:latin typeface="+mj-lt"/>
                <a:cs typeface="Arial" panose="020B0604020202020204" pitchFamily="34" charset="0"/>
              </a:rPr>
              <a:t>OR visit: </a:t>
            </a:r>
            <a:r>
              <a:rPr lang="en-US" u="sng" dirty="0">
                <a:solidFill>
                  <a:schemeClr val="bg1"/>
                </a:solidFill>
                <a:latin typeface="+mj-lt"/>
                <a:cs typeface="Arial" panose="020B0604020202020204" pitchFamily="34" charset="0"/>
                <a:hlinkClick r:id="rId6">
                  <a:extLst>
                    <a:ext uri="{A12FA001-AC4F-418D-AE19-62706E023703}">
                      <ahyp:hlinkClr xmlns:ahyp="http://schemas.microsoft.com/office/drawing/2018/hyperlinkcolor" val="tx"/>
                    </a:ext>
                  </a:extLst>
                </a:hlinkClick>
              </a:rPr>
              <a:t>www.TheHartford.com/learn/SNF </a:t>
            </a:r>
            <a:endParaRPr kumimoji="0" lang="en-US" sz="1800" b="1" i="0"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pic>
        <p:nvPicPr>
          <p:cNvPr id="13" name="Picture 12" descr="Qr code&#10;&#10;Description automatically generated">
            <a:extLst>
              <a:ext uri="{FF2B5EF4-FFF2-40B4-BE49-F238E27FC236}">
                <a16:creationId xmlns:a16="http://schemas.microsoft.com/office/drawing/2014/main" id="{0EC370EE-DE36-4A29-B6EC-427D6E8334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2069" y="1773141"/>
            <a:ext cx="1427079" cy="1427079"/>
          </a:xfrm>
          <a:prstGeom prst="rect">
            <a:avLst/>
          </a:prstGeom>
        </p:spPr>
      </p:pic>
      <p:pic>
        <p:nvPicPr>
          <p:cNvPr id="14" name="Picture 13" descr="A qr code with dots&#10;&#10;Description automatically generated">
            <a:extLst>
              <a:ext uri="{FF2B5EF4-FFF2-40B4-BE49-F238E27FC236}">
                <a16:creationId xmlns:a16="http://schemas.microsoft.com/office/drawing/2014/main" id="{5A6691B8-2C62-46B0-BB15-29C0CB6049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676" y="5175722"/>
            <a:ext cx="1415739" cy="1415739"/>
          </a:xfrm>
          <a:prstGeom prst="rect">
            <a:avLst/>
          </a:prstGeom>
        </p:spPr>
      </p:pic>
      <p:sp>
        <p:nvSpPr>
          <p:cNvPr id="3" name="TextBox 2">
            <a:extLst>
              <a:ext uri="{FF2B5EF4-FFF2-40B4-BE49-F238E27FC236}">
                <a16:creationId xmlns:a16="http://schemas.microsoft.com/office/drawing/2014/main" id="{20AF297E-CCF7-4307-BE94-615E759CA95B}"/>
              </a:ext>
            </a:extLst>
          </p:cNvPr>
          <p:cNvSpPr txBox="1"/>
          <p:nvPr/>
        </p:nvSpPr>
        <p:spPr>
          <a:xfrm>
            <a:off x="547494" y="3345560"/>
            <a:ext cx="6800850" cy="1323439"/>
          </a:xfrm>
          <a:prstGeom prst="rect">
            <a:avLst/>
          </a:prstGeom>
          <a:noFill/>
        </p:spPr>
        <p:txBody>
          <a:bodyPr wrap="square" rtlCol="0">
            <a:spAutoFit/>
          </a:bodyPr>
          <a:lstStyle/>
          <a:p>
            <a:pPr lvl="0" algn="ctr">
              <a:defRPr/>
            </a:pPr>
            <a:r>
              <a:rPr lang="en-US" sz="1600" dirty="0">
                <a:latin typeface="Times New Roman" panose="02020603050405020304" pitchFamily="18" charset="0"/>
                <a:cs typeface="Times New Roman" panose="02020603050405020304" pitchFamily="18" charset="0"/>
              </a:rPr>
              <a:t>If you have any questions, The Hartford’s customer service representatives are available to walk you through the logon process! Please call them at </a:t>
            </a:r>
          </a:p>
          <a:p>
            <a:pPr lvl="0" algn="ctr">
              <a:defRPr/>
            </a:pPr>
            <a:r>
              <a:rPr lang="en-US" sz="1600" b="1" dirty="0">
                <a:latin typeface="Times New Roman" panose="02020603050405020304" pitchFamily="18" charset="0"/>
                <a:cs typeface="Times New Roman" panose="02020603050405020304" pitchFamily="18" charset="0"/>
              </a:rPr>
              <a:t>1-855-EZENROLL (855-396-7655) </a:t>
            </a:r>
          </a:p>
          <a:p>
            <a:pPr lvl="0" algn="ctr">
              <a:defRPr/>
            </a:pPr>
            <a:r>
              <a:rPr lang="en-US" sz="1600" dirty="0">
                <a:latin typeface="Times New Roman" panose="02020603050405020304" pitchFamily="18" charset="0"/>
                <a:cs typeface="Times New Roman" panose="02020603050405020304" pitchFamily="18" charset="0"/>
              </a:rPr>
              <a:t>Monday – Friday from 8am – 8pm EST.</a:t>
            </a:r>
          </a:p>
          <a:p>
            <a:pPr lvl="0" algn="ctr">
              <a:defRPr/>
            </a:pPr>
            <a:r>
              <a:rPr lang="en-US" sz="1600" dirty="0">
                <a:latin typeface="Times New Roman" panose="02020603050405020304" pitchFamily="18" charset="0"/>
                <a:cs typeface="Times New Roman" panose="02020603050405020304" pitchFamily="18" charset="0"/>
              </a:rPr>
              <a:t>Enroll at:  </a:t>
            </a:r>
            <a:r>
              <a:rPr lang="en-US" sz="1600" b="1" u="sng" spc="-5" dirty="0">
                <a:latin typeface="Times New Roman" panose="02020603050405020304" pitchFamily="18" charset="0"/>
                <a:cs typeface="Times New Roman" panose="02020603050405020304" pitchFamily="18" charset="0"/>
                <a:hlinkClick r:id="rId9"/>
              </a:rPr>
              <a:t>http://enroll.thehartfordatwork.com/Enroll/Login.aspx</a:t>
            </a:r>
            <a:endParaRPr lang="en-US" sz="1600" b="1" u="sng" spc="-5"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056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524B7756-F74B-BFAD-7D05-B4C99E496713}"/>
              </a:ext>
            </a:extLst>
          </p:cNvPr>
          <p:cNvSpPr/>
          <p:nvPr/>
        </p:nvSpPr>
        <p:spPr>
          <a:xfrm>
            <a:off x="0" y="1631922"/>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r>
              <a:rPr lang="en-US" dirty="0"/>
              <a:t> </a:t>
            </a:r>
          </a:p>
        </p:txBody>
      </p:sp>
      <p:sp>
        <p:nvSpPr>
          <p:cNvPr id="2" name="Slide Number Placeholder 1">
            <a:extLst>
              <a:ext uri="{FF2B5EF4-FFF2-40B4-BE49-F238E27FC236}">
                <a16:creationId xmlns:a16="http://schemas.microsoft.com/office/drawing/2014/main" id="{004DB3F7-AAFA-62C3-9A62-DE1271EE1015}"/>
              </a:ext>
            </a:extLst>
          </p:cNvPr>
          <p:cNvSpPr>
            <a:spLocks noGrp="1"/>
          </p:cNvSpPr>
          <p:nvPr>
            <p:ph type="sldNum" sz="quarter" idx="7"/>
          </p:nvPr>
        </p:nvSpPr>
        <p:spPr/>
        <p:txBody>
          <a:bodyPr/>
          <a:lstStyle/>
          <a:p>
            <a:r>
              <a:rPr lang="en-US" dirty="0"/>
              <a:t>21</a:t>
            </a:r>
          </a:p>
        </p:txBody>
      </p:sp>
      <p:pic>
        <p:nvPicPr>
          <p:cNvPr id="12" name="Picture 11">
            <a:extLst>
              <a:ext uri="{FF2B5EF4-FFF2-40B4-BE49-F238E27FC236}">
                <a16:creationId xmlns:a16="http://schemas.microsoft.com/office/drawing/2014/main" id="{FDC09D8B-95F1-772E-ECF9-BDBD4F22BC94}"/>
              </a:ext>
            </a:extLst>
          </p:cNvPr>
          <p:cNvPicPr>
            <a:picLocks noChangeAspect="1"/>
          </p:cNvPicPr>
          <p:nvPr/>
        </p:nvPicPr>
        <p:blipFill>
          <a:blip r:embed="rId2"/>
          <a:stretch>
            <a:fillRect/>
          </a:stretch>
        </p:blipFill>
        <p:spPr>
          <a:xfrm>
            <a:off x="0" y="0"/>
            <a:ext cx="7772400" cy="3362903"/>
          </a:xfrm>
          <a:prstGeom prst="rect">
            <a:avLst/>
          </a:prstGeom>
        </p:spPr>
      </p:pic>
      <p:pic>
        <p:nvPicPr>
          <p:cNvPr id="14" name="Picture 13">
            <a:extLst>
              <a:ext uri="{FF2B5EF4-FFF2-40B4-BE49-F238E27FC236}">
                <a16:creationId xmlns:a16="http://schemas.microsoft.com/office/drawing/2014/main" id="{EA04E52B-A74E-5378-9D3B-6584DFBC089B}"/>
              </a:ext>
            </a:extLst>
          </p:cNvPr>
          <p:cNvPicPr>
            <a:picLocks noChangeAspect="1"/>
          </p:cNvPicPr>
          <p:nvPr/>
        </p:nvPicPr>
        <p:blipFill>
          <a:blip r:embed="rId3"/>
          <a:stretch>
            <a:fillRect/>
          </a:stretch>
        </p:blipFill>
        <p:spPr>
          <a:xfrm>
            <a:off x="274320" y="3595815"/>
            <a:ext cx="7247473" cy="5973959"/>
          </a:xfrm>
          <a:prstGeom prst="rect">
            <a:avLst/>
          </a:prstGeom>
        </p:spPr>
      </p:pic>
      <p:pic>
        <p:nvPicPr>
          <p:cNvPr id="4" name="Picture 3">
            <a:extLst>
              <a:ext uri="{FF2B5EF4-FFF2-40B4-BE49-F238E27FC236}">
                <a16:creationId xmlns:a16="http://schemas.microsoft.com/office/drawing/2014/main" id="{82034EFE-F328-18A1-EB22-A8ED47E6A302}"/>
              </a:ext>
            </a:extLst>
          </p:cNvPr>
          <p:cNvPicPr>
            <a:picLocks noChangeAspect="1"/>
          </p:cNvPicPr>
          <p:nvPr/>
        </p:nvPicPr>
        <p:blipFill>
          <a:blip r:embed="rId4"/>
          <a:stretch>
            <a:fillRect/>
          </a:stretch>
        </p:blipFill>
        <p:spPr>
          <a:xfrm>
            <a:off x="6345836" y="3581817"/>
            <a:ext cx="1152244" cy="688908"/>
          </a:xfrm>
          <a:prstGeom prst="rect">
            <a:avLst/>
          </a:prstGeom>
        </p:spPr>
      </p:pic>
    </p:spTree>
    <p:extLst>
      <p:ext uri="{BB962C8B-B14F-4D97-AF65-F5344CB8AC3E}">
        <p14:creationId xmlns:p14="http://schemas.microsoft.com/office/powerpoint/2010/main" val="247698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7161EB07-BB66-7E46-9600-B0F4D08E8EE6}"/>
              </a:ext>
            </a:extLst>
          </p:cNvPr>
          <p:cNvSpPr/>
          <p:nvPr/>
        </p:nvSpPr>
        <p:spPr>
          <a:xfrm>
            <a:off x="0" y="1890584"/>
            <a:ext cx="7772400" cy="8153818"/>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r>
              <a:rPr lang="en-US" dirty="0"/>
              <a:t> </a:t>
            </a:r>
          </a:p>
        </p:txBody>
      </p:sp>
      <p:sp>
        <p:nvSpPr>
          <p:cNvPr id="2" name="Slide Number Placeholder 1">
            <a:extLst>
              <a:ext uri="{FF2B5EF4-FFF2-40B4-BE49-F238E27FC236}">
                <a16:creationId xmlns:a16="http://schemas.microsoft.com/office/drawing/2014/main" id="{004DB3F7-AAFA-62C3-9A62-DE1271EE1015}"/>
              </a:ext>
            </a:extLst>
          </p:cNvPr>
          <p:cNvSpPr>
            <a:spLocks noGrp="1"/>
          </p:cNvSpPr>
          <p:nvPr>
            <p:ph type="sldNum" sz="quarter" idx="7"/>
          </p:nvPr>
        </p:nvSpPr>
        <p:spPr/>
        <p:txBody>
          <a:bodyPr/>
          <a:lstStyle/>
          <a:p>
            <a:r>
              <a:rPr lang="en-US" dirty="0"/>
              <a:t>22</a:t>
            </a:r>
          </a:p>
        </p:txBody>
      </p:sp>
      <p:pic>
        <p:nvPicPr>
          <p:cNvPr id="4" name="Picture 3">
            <a:extLst>
              <a:ext uri="{FF2B5EF4-FFF2-40B4-BE49-F238E27FC236}">
                <a16:creationId xmlns:a16="http://schemas.microsoft.com/office/drawing/2014/main" id="{AD38FB4B-0CA6-B125-E3A0-DE57C17BD06C}"/>
              </a:ext>
            </a:extLst>
          </p:cNvPr>
          <p:cNvPicPr>
            <a:picLocks noChangeAspect="1"/>
          </p:cNvPicPr>
          <p:nvPr/>
        </p:nvPicPr>
        <p:blipFill>
          <a:blip r:embed="rId2"/>
          <a:stretch>
            <a:fillRect/>
          </a:stretch>
        </p:blipFill>
        <p:spPr>
          <a:xfrm>
            <a:off x="234779" y="281354"/>
            <a:ext cx="7302842" cy="9525239"/>
          </a:xfrm>
          <a:prstGeom prst="rect">
            <a:avLst/>
          </a:prstGeom>
        </p:spPr>
      </p:pic>
      <p:pic>
        <p:nvPicPr>
          <p:cNvPr id="6" name="Picture 5">
            <a:extLst>
              <a:ext uri="{FF2B5EF4-FFF2-40B4-BE49-F238E27FC236}">
                <a16:creationId xmlns:a16="http://schemas.microsoft.com/office/drawing/2014/main" id="{695B09B6-4C1F-7413-37B7-F8C30557AC38}"/>
              </a:ext>
            </a:extLst>
          </p:cNvPr>
          <p:cNvPicPr>
            <a:picLocks noChangeAspect="1"/>
          </p:cNvPicPr>
          <p:nvPr/>
        </p:nvPicPr>
        <p:blipFill>
          <a:blip r:embed="rId3"/>
          <a:stretch>
            <a:fillRect/>
          </a:stretch>
        </p:blipFill>
        <p:spPr>
          <a:xfrm>
            <a:off x="5015311" y="0"/>
            <a:ext cx="1152244" cy="688908"/>
          </a:xfrm>
          <a:prstGeom prst="rect">
            <a:avLst/>
          </a:prstGeom>
        </p:spPr>
      </p:pic>
    </p:spTree>
    <p:extLst>
      <p:ext uri="{BB962C8B-B14F-4D97-AF65-F5344CB8AC3E}">
        <p14:creationId xmlns:p14="http://schemas.microsoft.com/office/powerpoint/2010/main" val="401151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r>
              <a:rPr lang="en-US" dirty="0"/>
              <a:t>18</a:t>
            </a:r>
          </a:p>
        </p:txBody>
      </p:sp>
      <p:pic>
        <p:nvPicPr>
          <p:cNvPr id="16" name="Picture 15">
            <a:extLst>
              <a:ext uri="{FF2B5EF4-FFF2-40B4-BE49-F238E27FC236}">
                <a16:creationId xmlns:a16="http://schemas.microsoft.com/office/drawing/2014/main" id="{6F9AF21F-39F4-F6E7-A2BD-F8F135260375}"/>
              </a:ext>
            </a:extLst>
          </p:cNvPr>
          <p:cNvPicPr>
            <a:picLocks noChangeAspect="1"/>
          </p:cNvPicPr>
          <p:nvPr/>
        </p:nvPicPr>
        <p:blipFill>
          <a:blip r:embed="rId3"/>
          <a:stretch>
            <a:fillRect/>
          </a:stretch>
        </p:blipFill>
        <p:spPr>
          <a:xfrm>
            <a:off x="0" y="0"/>
            <a:ext cx="7797806" cy="10058400"/>
          </a:xfrm>
          <a:prstGeom prst="rect">
            <a:avLst/>
          </a:prstGeom>
        </p:spPr>
      </p:pic>
      <p:sp>
        <p:nvSpPr>
          <p:cNvPr id="21" name="TextBox 20">
            <a:extLst>
              <a:ext uri="{FF2B5EF4-FFF2-40B4-BE49-F238E27FC236}">
                <a16:creationId xmlns:a16="http://schemas.microsoft.com/office/drawing/2014/main" id="{F80C0348-9DE9-99CE-621F-4C14929627F5}"/>
              </a:ext>
            </a:extLst>
          </p:cNvPr>
          <p:cNvSpPr txBox="1"/>
          <p:nvPr/>
        </p:nvSpPr>
        <p:spPr>
          <a:xfrm>
            <a:off x="5157989" y="9032246"/>
            <a:ext cx="2614411" cy="707886"/>
          </a:xfrm>
          <a:prstGeom prst="rect">
            <a:avLst/>
          </a:prstGeom>
          <a:noFill/>
        </p:spPr>
        <p:txBody>
          <a:bodyPr wrap="square" rtlCol="0">
            <a:spAutoFit/>
          </a:bodyPr>
          <a:lstStyle/>
          <a:p>
            <a:r>
              <a:rPr lang="en-US" sz="2000" dirty="0">
                <a:solidFill>
                  <a:schemeClr val="bg1"/>
                </a:solidFill>
              </a:rPr>
              <a:t>Questions? Please call 1-888-923-6236</a:t>
            </a:r>
          </a:p>
        </p:txBody>
      </p:sp>
    </p:spTree>
    <p:custDataLst>
      <p:tags r:id="rId1"/>
    </p:custDataLst>
    <p:extLst>
      <p:ext uri="{BB962C8B-B14F-4D97-AF65-F5344CB8AC3E}">
        <p14:creationId xmlns:p14="http://schemas.microsoft.com/office/powerpoint/2010/main" val="84164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4B5E92EE-F2F6-C08A-66A8-081291CC7CE7}"/>
              </a:ext>
            </a:extLst>
          </p:cNvPr>
          <p:cNvSpPr/>
          <p:nvPr/>
        </p:nvSpPr>
        <p:spPr>
          <a:xfrm>
            <a:off x="0" y="1631922"/>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r>
              <a:rPr lang="en-US"/>
              <a:t> </a:t>
            </a:r>
          </a:p>
        </p:txBody>
      </p:sp>
      <p:sp>
        <p:nvSpPr>
          <p:cNvPr id="2" name="Slide Number Placeholder 1"/>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tint val="75000"/>
                  </a:prstClr>
                </a:solidFill>
                <a:latin typeface="Calibri"/>
              </a:rPr>
              <a:t>23</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6" name="Freeform 103">
            <a:extLst>
              <a:ext uri="{FF2B5EF4-FFF2-40B4-BE49-F238E27FC236}">
                <a16:creationId xmlns:a16="http://schemas.microsoft.com/office/drawing/2014/main" id="{D773D9DE-322C-46AF-8806-BF60014F6B8C}"/>
              </a:ext>
            </a:extLst>
          </p:cNvPr>
          <p:cNvSpPr/>
          <p:nvPr/>
        </p:nvSpPr>
        <p:spPr>
          <a:xfrm flipV="1">
            <a:off x="2026411" y="5112715"/>
            <a:ext cx="673607" cy="103631"/>
          </a:xfrm>
          <a:custGeom>
            <a:avLst/>
            <a:gdLst/>
            <a:ahLst/>
            <a:cxnLst/>
            <a:rect l="0" t="0" r="0" b="0"/>
            <a:pathLst>
              <a:path w="495300" h="76200">
                <a:moveTo>
                  <a:pt x="0" y="76200"/>
                </a:moveTo>
                <a:lnTo>
                  <a:pt x="0" y="38100"/>
                </a:lnTo>
                <a:cubicBezTo>
                  <a:pt x="0" y="35599"/>
                  <a:pt x="241" y="33122"/>
                  <a:pt x="736" y="30671"/>
                </a:cubicBezTo>
                <a:cubicBezTo>
                  <a:pt x="1219" y="28220"/>
                  <a:pt x="1943" y="25832"/>
                  <a:pt x="2895" y="23521"/>
                </a:cubicBezTo>
                <a:cubicBezTo>
                  <a:pt x="3860" y="21210"/>
                  <a:pt x="5029" y="19012"/>
                  <a:pt x="6426" y="16930"/>
                </a:cubicBezTo>
                <a:cubicBezTo>
                  <a:pt x="7810" y="14860"/>
                  <a:pt x="9385" y="12929"/>
                  <a:pt x="11163" y="11164"/>
                </a:cubicBezTo>
                <a:cubicBezTo>
                  <a:pt x="12928" y="9386"/>
                  <a:pt x="14858" y="7811"/>
                  <a:pt x="16929" y="6427"/>
                </a:cubicBezTo>
                <a:cubicBezTo>
                  <a:pt x="19011" y="5030"/>
                  <a:pt x="21208" y="3861"/>
                  <a:pt x="23520" y="2896"/>
                </a:cubicBezTo>
                <a:cubicBezTo>
                  <a:pt x="25831" y="1944"/>
                  <a:pt x="28219" y="1220"/>
                  <a:pt x="30670" y="737"/>
                </a:cubicBezTo>
                <a:cubicBezTo>
                  <a:pt x="33121" y="242"/>
                  <a:pt x="35598" y="0"/>
                  <a:pt x="38100" y="0"/>
                </a:cubicBezTo>
                <a:lnTo>
                  <a:pt x="457200" y="0"/>
                </a:lnTo>
                <a:cubicBezTo>
                  <a:pt x="459701" y="0"/>
                  <a:pt x="462178" y="242"/>
                  <a:pt x="464629" y="737"/>
                </a:cubicBezTo>
                <a:cubicBezTo>
                  <a:pt x="467080" y="1220"/>
                  <a:pt x="469468" y="1944"/>
                  <a:pt x="471779" y="2896"/>
                </a:cubicBezTo>
                <a:cubicBezTo>
                  <a:pt x="474091" y="3861"/>
                  <a:pt x="476288" y="5030"/>
                  <a:pt x="478370" y="6427"/>
                </a:cubicBezTo>
                <a:cubicBezTo>
                  <a:pt x="480441" y="7811"/>
                  <a:pt x="482371" y="9386"/>
                  <a:pt x="484136" y="11164"/>
                </a:cubicBezTo>
                <a:cubicBezTo>
                  <a:pt x="485914" y="12929"/>
                  <a:pt x="487489" y="14860"/>
                  <a:pt x="488873" y="16930"/>
                </a:cubicBezTo>
                <a:cubicBezTo>
                  <a:pt x="490270" y="19012"/>
                  <a:pt x="491439" y="21210"/>
                  <a:pt x="492404" y="23521"/>
                </a:cubicBezTo>
                <a:cubicBezTo>
                  <a:pt x="493356" y="25832"/>
                  <a:pt x="494080" y="28220"/>
                  <a:pt x="494563" y="30671"/>
                </a:cubicBezTo>
                <a:cubicBezTo>
                  <a:pt x="495058" y="33122"/>
                  <a:pt x="495300" y="35599"/>
                  <a:pt x="495300" y="38100"/>
                </a:cubicBezTo>
                <a:lnTo>
                  <a:pt x="495300" y="7620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Freeform 104">
            <a:extLst>
              <a:ext uri="{FF2B5EF4-FFF2-40B4-BE49-F238E27FC236}">
                <a16:creationId xmlns:a16="http://schemas.microsoft.com/office/drawing/2014/main" id="{A1D868BA-4821-44CD-9B25-32FCD7A34D70}"/>
              </a:ext>
            </a:extLst>
          </p:cNvPr>
          <p:cNvSpPr/>
          <p:nvPr/>
        </p:nvSpPr>
        <p:spPr>
          <a:xfrm flipV="1">
            <a:off x="2026411" y="4542740"/>
            <a:ext cx="673607" cy="621791"/>
          </a:xfrm>
          <a:custGeom>
            <a:avLst/>
            <a:gdLst/>
            <a:ahLst/>
            <a:cxnLst/>
            <a:rect l="0" t="0" r="0" b="0"/>
            <a:pathLst>
              <a:path w="495300" h="457200">
                <a:moveTo>
                  <a:pt x="38100" y="457200"/>
                </a:moveTo>
                <a:lnTo>
                  <a:pt x="457200" y="457200"/>
                </a:lnTo>
                <a:cubicBezTo>
                  <a:pt x="459701" y="457200"/>
                  <a:pt x="462178" y="456959"/>
                  <a:pt x="464629" y="456464"/>
                </a:cubicBezTo>
                <a:cubicBezTo>
                  <a:pt x="467080" y="455981"/>
                  <a:pt x="469468" y="455257"/>
                  <a:pt x="471779" y="454305"/>
                </a:cubicBezTo>
                <a:cubicBezTo>
                  <a:pt x="474091" y="453340"/>
                  <a:pt x="476288" y="452171"/>
                  <a:pt x="478370" y="450774"/>
                </a:cubicBezTo>
                <a:cubicBezTo>
                  <a:pt x="480441" y="449390"/>
                  <a:pt x="482371" y="447815"/>
                  <a:pt x="484136" y="446037"/>
                </a:cubicBezTo>
                <a:cubicBezTo>
                  <a:pt x="485914" y="444272"/>
                  <a:pt x="487489" y="442342"/>
                  <a:pt x="488873" y="440271"/>
                </a:cubicBezTo>
                <a:cubicBezTo>
                  <a:pt x="490270" y="438189"/>
                  <a:pt x="491439" y="435992"/>
                  <a:pt x="492404" y="433680"/>
                </a:cubicBezTo>
                <a:cubicBezTo>
                  <a:pt x="493356" y="431369"/>
                  <a:pt x="494080" y="428981"/>
                  <a:pt x="494563" y="426530"/>
                </a:cubicBezTo>
                <a:cubicBezTo>
                  <a:pt x="495058" y="424079"/>
                  <a:pt x="495300" y="421602"/>
                  <a:pt x="495300" y="419100"/>
                </a:cubicBezTo>
                <a:lnTo>
                  <a:pt x="495300" y="38100"/>
                </a:lnTo>
                <a:cubicBezTo>
                  <a:pt x="495300" y="35599"/>
                  <a:pt x="495058" y="33122"/>
                  <a:pt x="494563" y="30671"/>
                </a:cubicBezTo>
                <a:cubicBezTo>
                  <a:pt x="494080" y="28220"/>
                  <a:pt x="493356" y="25832"/>
                  <a:pt x="492404" y="23521"/>
                </a:cubicBezTo>
                <a:cubicBezTo>
                  <a:pt x="491439" y="21209"/>
                  <a:pt x="490270" y="19012"/>
                  <a:pt x="488873" y="16930"/>
                </a:cubicBezTo>
                <a:cubicBezTo>
                  <a:pt x="487489" y="14859"/>
                  <a:pt x="485914" y="12929"/>
                  <a:pt x="484136" y="11164"/>
                </a:cubicBezTo>
                <a:cubicBezTo>
                  <a:pt x="482371" y="9386"/>
                  <a:pt x="480441" y="7811"/>
                  <a:pt x="478370" y="6427"/>
                </a:cubicBezTo>
                <a:cubicBezTo>
                  <a:pt x="476288" y="5030"/>
                  <a:pt x="474091" y="3861"/>
                  <a:pt x="471779" y="2896"/>
                </a:cubicBezTo>
                <a:cubicBezTo>
                  <a:pt x="469468" y="1944"/>
                  <a:pt x="467080" y="1220"/>
                  <a:pt x="464629" y="737"/>
                </a:cubicBezTo>
                <a:cubicBezTo>
                  <a:pt x="462178" y="242"/>
                  <a:pt x="459701" y="0"/>
                  <a:pt x="457200" y="0"/>
                </a:cubicBezTo>
                <a:lnTo>
                  <a:pt x="38100" y="0"/>
                </a:lnTo>
                <a:cubicBezTo>
                  <a:pt x="35599" y="0"/>
                  <a:pt x="33122" y="242"/>
                  <a:pt x="30671" y="737"/>
                </a:cubicBezTo>
                <a:cubicBezTo>
                  <a:pt x="28220" y="1220"/>
                  <a:pt x="25832" y="1944"/>
                  <a:pt x="23521" y="2896"/>
                </a:cubicBezTo>
                <a:cubicBezTo>
                  <a:pt x="21209" y="3861"/>
                  <a:pt x="19012" y="5030"/>
                  <a:pt x="16930" y="6427"/>
                </a:cubicBezTo>
                <a:cubicBezTo>
                  <a:pt x="14859" y="7811"/>
                  <a:pt x="12929" y="9386"/>
                  <a:pt x="11164" y="11164"/>
                </a:cubicBezTo>
                <a:cubicBezTo>
                  <a:pt x="9386" y="12929"/>
                  <a:pt x="7811" y="14859"/>
                  <a:pt x="6427" y="16930"/>
                </a:cubicBezTo>
                <a:cubicBezTo>
                  <a:pt x="5030" y="19012"/>
                  <a:pt x="3861" y="21209"/>
                  <a:pt x="2896" y="23521"/>
                </a:cubicBezTo>
                <a:cubicBezTo>
                  <a:pt x="1944" y="25832"/>
                  <a:pt x="1220" y="28220"/>
                  <a:pt x="737" y="30671"/>
                </a:cubicBezTo>
                <a:cubicBezTo>
                  <a:pt x="242" y="33122"/>
                  <a:pt x="0" y="35599"/>
                  <a:pt x="0" y="38100"/>
                </a:cubicBezTo>
                <a:lnTo>
                  <a:pt x="0" y="419100"/>
                </a:lnTo>
                <a:cubicBezTo>
                  <a:pt x="0" y="421602"/>
                  <a:pt x="242" y="424079"/>
                  <a:pt x="737" y="426530"/>
                </a:cubicBezTo>
                <a:cubicBezTo>
                  <a:pt x="1220" y="428981"/>
                  <a:pt x="1944" y="431369"/>
                  <a:pt x="2896" y="433680"/>
                </a:cubicBezTo>
                <a:cubicBezTo>
                  <a:pt x="3861" y="435992"/>
                  <a:pt x="5030" y="438189"/>
                  <a:pt x="6427" y="440271"/>
                </a:cubicBezTo>
                <a:cubicBezTo>
                  <a:pt x="7811" y="442342"/>
                  <a:pt x="9386" y="444272"/>
                  <a:pt x="11164" y="446037"/>
                </a:cubicBezTo>
                <a:cubicBezTo>
                  <a:pt x="12929" y="447815"/>
                  <a:pt x="14859" y="449390"/>
                  <a:pt x="16930" y="450774"/>
                </a:cubicBezTo>
                <a:cubicBezTo>
                  <a:pt x="19012" y="452171"/>
                  <a:pt x="21209" y="453340"/>
                  <a:pt x="23521" y="454305"/>
                </a:cubicBezTo>
                <a:cubicBezTo>
                  <a:pt x="25832" y="455257"/>
                  <a:pt x="28220" y="455981"/>
                  <a:pt x="30671" y="456464"/>
                </a:cubicBezTo>
                <a:cubicBezTo>
                  <a:pt x="33122" y="456959"/>
                  <a:pt x="35599" y="457200"/>
                  <a:pt x="38100" y="457200"/>
                </a:cubicBezTo>
                <a:close/>
                <a:moveTo>
                  <a:pt x="38100" y="457200"/>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8" name="Freeform 105">
            <a:extLst>
              <a:ext uri="{FF2B5EF4-FFF2-40B4-BE49-F238E27FC236}">
                <a16:creationId xmlns:a16="http://schemas.microsoft.com/office/drawing/2014/main" id="{5D2228EA-93DF-4C55-A329-90514AC50490}"/>
              </a:ext>
            </a:extLst>
          </p:cNvPr>
          <p:cNvSpPr/>
          <p:nvPr/>
        </p:nvSpPr>
        <p:spPr>
          <a:xfrm flipV="1">
            <a:off x="2320035" y="4783857"/>
            <a:ext cx="328167" cy="140594"/>
          </a:xfrm>
          <a:custGeom>
            <a:avLst/>
            <a:gdLst/>
            <a:ahLst/>
            <a:cxnLst/>
            <a:rect l="0" t="0" r="0" b="0"/>
            <a:pathLst>
              <a:path w="241300" h="103378">
                <a:moveTo>
                  <a:pt x="12700" y="103378"/>
                </a:moveTo>
                <a:lnTo>
                  <a:pt x="228600" y="103378"/>
                </a:lnTo>
                <a:cubicBezTo>
                  <a:pt x="230289" y="103378"/>
                  <a:pt x="231902" y="103061"/>
                  <a:pt x="233464" y="102413"/>
                </a:cubicBezTo>
                <a:cubicBezTo>
                  <a:pt x="235013" y="101766"/>
                  <a:pt x="236385" y="100851"/>
                  <a:pt x="237578" y="99657"/>
                </a:cubicBezTo>
                <a:cubicBezTo>
                  <a:pt x="238772" y="98464"/>
                  <a:pt x="239687" y="97092"/>
                  <a:pt x="240334" y="95543"/>
                </a:cubicBezTo>
                <a:cubicBezTo>
                  <a:pt x="240982" y="93980"/>
                  <a:pt x="241300" y="92368"/>
                  <a:pt x="241300" y="90678"/>
                </a:cubicBezTo>
                <a:lnTo>
                  <a:pt x="241300" y="12701"/>
                </a:lnTo>
                <a:cubicBezTo>
                  <a:pt x="241300" y="11011"/>
                  <a:pt x="240982" y="9398"/>
                  <a:pt x="240334" y="7836"/>
                </a:cubicBezTo>
                <a:cubicBezTo>
                  <a:pt x="239687" y="6287"/>
                  <a:pt x="238772" y="4915"/>
                  <a:pt x="237578" y="3722"/>
                </a:cubicBezTo>
                <a:cubicBezTo>
                  <a:pt x="236385" y="2528"/>
                  <a:pt x="235013" y="1613"/>
                  <a:pt x="233464" y="966"/>
                </a:cubicBezTo>
                <a:cubicBezTo>
                  <a:pt x="231902" y="318"/>
                  <a:pt x="230289" y="0"/>
                  <a:pt x="228600" y="0"/>
                </a:cubicBezTo>
                <a:lnTo>
                  <a:pt x="12700" y="0"/>
                </a:lnTo>
                <a:cubicBezTo>
                  <a:pt x="11011" y="0"/>
                  <a:pt x="9399" y="318"/>
                  <a:pt x="7836" y="966"/>
                </a:cubicBezTo>
                <a:cubicBezTo>
                  <a:pt x="6287" y="1613"/>
                  <a:pt x="4915" y="2528"/>
                  <a:pt x="3722" y="3722"/>
                </a:cubicBezTo>
                <a:cubicBezTo>
                  <a:pt x="2528" y="4915"/>
                  <a:pt x="1613" y="6287"/>
                  <a:pt x="966" y="7836"/>
                </a:cubicBezTo>
                <a:cubicBezTo>
                  <a:pt x="318" y="9398"/>
                  <a:pt x="0" y="11011"/>
                  <a:pt x="0" y="12701"/>
                </a:cubicBezTo>
                <a:lnTo>
                  <a:pt x="0" y="90678"/>
                </a:lnTo>
                <a:cubicBezTo>
                  <a:pt x="0" y="92368"/>
                  <a:pt x="318" y="93980"/>
                  <a:pt x="966" y="95543"/>
                </a:cubicBezTo>
                <a:cubicBezTo>
                  <a:pt x="1613" y="97092"/>
                  <a:pt x="2528" y="98464"/>
                  <a:pt x="3722" y="99657"/>
                </a:cubicBezTo>
                <a:cubicBezTo>
                  <a:pt x="4915" y="100851"/>
                  <a:pt x="6287" y="101766"/>
                  <a:pt x="7836" y="102413"/>
                </a:cubicBezTo>
                <a:cubicBezTo>
                  <a:pt x="9399" y="103061"/>
                  <a:pt x="11011" y="103378"/>
                  <a:pt x="12700" y="103378"/>
                </a:cubicBezTo>
                <a:close/>
                <a:moveTo>
                  <a:pt x="12700" y="103378"/>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Freeform 106">
            <a:extLst>
              <a:ext uri="{FF2B5EF4-FFF2-40B4-BE49-F238E27FC236}">
                <a16:creationId xmlns:a16="http://schemas.microsoft.com/office/drawing/2014/main" id="{978D8B6C-303D-4A19-ADE6-912697964DC4}"/>
              </a:ext>
            </a:extLst>
          </p:cNvPr>
          <p:cNvSpPr/>
          <p:nvPr/>
        </p:nvSpPr>
        <p:spPr>
          <a:xfrm flipV="1">
            <a:off x="2423667" y="4975921"/>
            <a:ext cx="224534" cy="138175"/>
          </a:xfrm>
          <a:custGeom>
            <a:avLst/>
            <a:gdLst/>
            <a:ahLst/>
            <a:cxnLst/>
            <a:rect l="0" t="0" r="0" b="0"/>
            <a:pathLst>
              <a:path w="165099" h="101600">
                <a:moveTo>
                  <a:pt x="44069" y="101600"/>
                </a:moveTo>
                <a:lnTo>
                  <a:pt x="121030" y="101600"/>
                </a:lnTo>
                <a:cubicBezTo>
                  <a:pt x="123926" y="101600"/>
                  <a:pt x="126784" y="101321"/>
                  <a:pt x="129628" y="100750"/>
                </a:cubicBezTo>
                <a:cubicBezTo>
                  <a:pt x="132461" y="100191"/>
                  <a:pt x="135216" y="99353"/>
                  <a:pt x="137896" y="98248"/>
                </a:cubicBezTo>
                <a:cubicBezTo>
                  <a:pt x="140563" y="97143"/>
                  <a:pt x="143103" y="95784"/>
                  <a:pt x="145516" y="94171"/>
                </a:cubicBezTo>
                <a:cubicBezTo>
                  <a:pt x="147916" y="92571"/>
                  <a:pt x="150152" y="90742"/>
                  <a:pt x="152196" y="88697"/>
                </a:cubicBezTo>
                <a:cubicBezTo>
                  <a:pt x="154241" y="86653"/>
                  <a:pt x="156070" y="84417"/>
                  <a:pt x="157670" y="82017"/>
                </a:cubicBezTo>
                <a:cubicBezTo>
                  <a:pt x="159283" y="79604"/>
                  <a:pt x="160642" y="77064"/>
                  <a:pt x="161747" y="74397"/>
                </a:cubicBezTo>
                <a:cubicBezTo>
                  <a:pt x="162852" y="71717"/>
                  <a:pt x="163690" y="68962"/>
                  <a:pt x="164249" y="66129"/>
                </a:cubicBezTo>
                <a:cubicBezTo>
                  <a:pt x="164820" y="63285"/>
                  <a:pt x="165099" y="60427"/>
                  <a:pt x="165099" y="57531"/>
                </a:cubicBezTo>
                <a:lnTo>
                  <a:pt x="165099" y="44069"/>
                </a:lnTo>
                <a:cubicBezTo>
                  <a:pt x="165099" y="41174"/>
                  <a:pt x="164820" y="38316"/>
                  <a:pt x="164249" y="35472"/>
                </a:cubicBezTo>
                <a:cubicBezTo>
                  <a:pt x="163690" y="32640"/>
                  <a:pt x="162852" y="29884"/>
                  <a:pt x="161747" y="27204"/>
                </a:cubicBezTo>
                <a:cubicBezTo>
                  <a:pt x="160642" y="24537"/>
                  <a:pt x="159283" y="21997"/>
                  <a:pt x="157670" y="19584"/>
                </a:cubicBezTo>
                <a:cubicBezTo>
                  <a:pt x="156070" y="17184"/>
                  <a:pt x="154241" y="14948"/>
                  <a:pt x="152196" y="12904"/>
                </a:cubicBezTo>
                <a:cubicBezTo>
                  <a:pt x="150152" y="10859"/>
                  <a:pt x="147916" y="9030"/>
                  <a:pt x="145516" y="7430"/>
                </a:cubicBezTo>
                <a:cubicBezTo>
                  <a:pt x="143103" y="5817"/>
                  <a:pt x="140563" y="4458"/>
                  <a:pt x="137896" y="3353"/>
                </a:cubicBezTo>
                <a:cubicBezTo>
                  <a:pt x="135216" y="2248"/>
                  <a:pt x="132461" y="1410"/>
                  <a:pt x="129628" y="851"/>
                </a:cubicBezTo>
                <a:cubicBezTo>
                  <a:pt x="126784" y="280"/>
                  <a:pt x="123926" y="0"/>
                  <a:pt x="121030" y="0"/>
                </a:cubicBezTo>
                <a:lnTo>
                  <a:pt x="44069" y="0"/>
                </a:lnTo>
                <a:cubicBezTo>
                  <a:pt x="41174" y="0"/>
                  <a:pt x="38304" y="280"/>
                  <a:pt x="35472" y="851"/>
                </a:cubicBezTo>
                <a:cubicBezTo>
                  <a:pt x="32640" y="1410"/>
                  <a:pt x="29884" y="2248"/>
                  <a:pt x="27204" y="3353"/>
                </a:cubicBezTo>
                <a:cubicBezTo>
                  <a:pt x="24537" y="4458"/>
                  <a:pt x="21997" y="5817"/>
                  <a:pt x="19584" y="7430"/>
                </a:cubicBezTo>
                <a:cubicBezTo>
                  <a:pt x="17184" y="9030"/>
                  <a:pt x="14948" y="10859"/>
                  <a:pt x="12904" y="12904"/>
                </a:cubicBezTo>
                <a:cubicBezTo>
                  <a:pt x="10859" y="14948"/>
                  <a:pt x="9030" y="17184"/>
                  <a:pt x="7430" y="19584"/>
                </a:cubicBezTo>
                <a:cubicBezTo>
                  <a:pt x="5817" y="21997"/>
                  <a:pt x="4458" y="24537"/>
                  <a:pt x="3353" y="27204"/>
                </a:cubicBezTo>
                <a:cubicBezTo>
                  <a:pt x="2248" y="29884"/>
                  <a:pt x="1410" y="32640"/>
                  <a:pt x="851" y="35472"/>
                </a:cubicBezTo>
                <a:cubicBezTo>
                  <a:pt x="280" y="38316"/>
                  <a:pt x="0" y="41174"/>
                  <a:pt x="0" y="44069"/>
                </a:cubicBezTo>
                <a:lnTo>
                  <a:pt x="0" y="57531"/>
                </a:lnTo>
                <a:cubicBezTo>
                  <a:pt x="0" y="60427"/>
                  <a:pt x="280" y="63285"/>
                  <a:pt x="851" y="66129"/>
                </a:cubicBezTo>
                <a:cubicBezTo>
                  <a:pt x="1410" y="68962"/>
                  <a:pt x="2248" y="71717"/>
                  <a:pt x="3353" y="74397"/>
                </a:cubicBezTo>
                <a:cubicBezTo>
                  <a:pt x="4458" y="77064"/>
                  <a:pt x="5817" y="79604"/>
                  <a:pt x="7430" y="82017"/>
                </a:cubicBezTo>
                <a:cubicBezTo>
                  <a:pt x="9030" y="84417"/>
                  <a:pt x="10859" y="86653"/>
                  <a:pt x="12904" y="88697"/>
                </a:cubicBezTo>
                <a:cubicBezTo>
                  <a:pt x="14948" y="90742"/>
                  <a:pt x="17184" y="92571"/>
                  <a:pt x="19584" y="94171"/>
                </a:cubicBezTo>
                <a:cubicBezTo>
                  <a:pt x="21997" y="95784"/>
                  <a:pt x="24537" y="97143"/>
                  <a:pt x="27204" y="98248"/>
                </a:cubicBezTo>
                <a:cubicBezTo>
                  <a:pt x="29884" y="99353"/>
                  <a:pt x="32640" y="100191"/>
                  <a:pt x="35472" y="100750"/>
                </a:cubicBezTo>
                <a:cubicBezTo>
                  <a:pt x="38316" y="101321"/>
                  <a:pt x="41174" y="101600"/>
                  <a:pt x="44069" y="101600"/>
                </a:cubicBezTo>
                <a:close/>
                <a:moveTo>
                  <a:pt x="44069" y="101600"/>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 name="Freeform 107">
            <a:extLst>
              <a:ext uri="{FF2B5EF4-FFF2-40B4-BE49-F238E27FC236}">
                <a16:creationId xmlns:a16="http://schemas.microsoft.com/office/drawing/2014/main" id="{4EFCD4A2-ACF9-4A6A-A15B-DDF439779DE1}"/>
              </a:ext>
            </a:extLst>
          </p:cNvPr>
          <p:cNvSpPr/>
          <p:nvPr/>
        </p:nvSpPr>
        <p:spPr>
          <a:xfrm flipV="1">
            <a:off x="2320035" y="4596283"/>
            <a:ext cx="328167" cy="136448"/>
          </a:xfrm>
          <a:custGeom>
            <a:avLst/>
            <a:gdLst/>
            <a:ahLst/>
            <a:cxnLst/>
            <a:rect l="0" t="0" r="0" b="0"/>
            <a:pathLst>
              <a:path w="241300" h="100330">
                <a:moveTo>
                  <a:pt x="12700" y="100330"/>
                </a:moveTo>
                <a:lnTo>
                  <a:pt x="228600" y="100330"/>
                </a:lnTo>
                <a:cubicBezTo>
                  <a:pt x="230289" y="100330"/>
                  <a:pt x="231902" y="100013"/>
                  <a:pt x="233464" y="99365"/>
                </a:cubicBezTo>
                <a:cubicBezTo>
                  <a:pt x="235013" y="98718"/>
                  <a:pt x="236385" y="97803"/>
                  <a:pt x="237578" y="96609"/>
                </a:cubicBezTo>
                <a:cubicBezTo>
                  <a:pt x="238772" y="95416"/>
                  <a:pt x="239687" y="94044"/>
                  <a:pt x="240334" y="92495"/>
                </a:cubicBezTo>
                <a:cubicBezTo>
                  <a:pt x="240982" y="90932"/>
                  <a:pt x="241300" y="89320"/>
                  <a:pt x="241300" y="87630"/>
                </a:cubicBezTo>
                <a:lnTo>
                  <a:pt x="241300" y="12700"/>
                </a:lnTo>
                <a:cubicBezTo>
                  <a:pt x="241300" y="11011"/>
                  <a:pt x="240982" y="9399"/>
                  <a:pt x="240334" y="7836"/>
                </a:cubicBezTo>
                <a:cubicBezTo>
                  <a:pt x="239687" y="6287"/>
                  <a:pt x="238772" y="4915"/>
                  <a:pt x="237578" y="3722"/>
                </a:cubicBezTo>
                <a:cubicBezTo>
                  <a:pt x="236385" y="2528"/>
                  <a:pt x="235013" y="1613"/>
                  <a:pt x="233464" y="966"/>
                </a:cubicBezTo>
                <a:cubicBezTo>
                  <a:pt x="231902" y="318"/>
                  <a:pt x="230289" y="0"/>
                  <a:pt x="228600" y="0"/>
                </a:cubicBezTo>
                <a:lnTo>
                  <a:pt x="12700" y="0"/>
                </a:lnTo>
                <a:cubicBezTo>
                  <a:pt x="11011" y="0"/>
                  <a:pt x="9399" y="318"/>
                  <a:pt x="7836" y="966"/>
                </a:cubicBezTo>
                <a:cubicBezTo>
                  <a:pt x="6287" y="1613"/>
                  <a:pt x="4915" y="2528"/>
                  <a:pt x="3722" y="3722"/>
                </a:cubicBezTo>
                <a:cubicBezTo>
                  <a:pt x="2528" y="4915"/>
                  <a:pt x="1613" y="6287"/>
                  <a:pt x="966" y="7836"/>
                </a:cubicBezTo>
                <a:cubicBezTo>
                  <a:pt x="318" y="9399"/>
                  <a:pt x="0" y="11011"/>
                  <a:pt x="0" y="12700"/>
                </a:cubicBezTo>
                <a:lnTo>
                  <a:pt x="0" y="87630"/>
                </a:lnTo>
                <a:cubicBezTo>
                  <a:pt x="0" y="89320"/>
                  <a:pt x="318" y="90932"/>
                  <a:pt x="966" y="92495"/>
                </a:cubicBezTo>
                <a:cubicBezTo>
                  <a:pt x="1613" y="94044"/>
                  <a:pt x="2528" y="95416"/>
                  <a:pt x="3722" y="96609"/>
                </a:cubicBezTo>
                <a:cubicBezTo>
                  <a:pt x="4915" y="97803"/>
                  <a:pt x="6287" y="98718"/>
                  <a:pt x="7836" y="99365"/>
                </a:cubicBezTo>
                <a:cubicBezTo>
                  <a:pt x="9399" y="100013"/>
                  <a:pt x="11011" y="100330"/>
                  <a:pt x="12700" y="100330"/>
                </a:cubicBezTo>
                <a:close/>
                <a:moveTo>
                  <a:pt x="12700" y="100330"/>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1" name="Freeform 108">
            <a:extLst>
              <a:ext uri="{FF2B5EF4-FFF2-40B4-BE49-F238E27FC236}">
                <a16:creationId xmlns:a16="http://schemas.microsoft.com/office/drawing/2014/main" id="{00F7E469-26DC-448B-96F1-0ECB8653D043}"/>
              </a:ext>
            </a:extLst>
          </p:cNvPr>
          <p:cNvSpPr/>
          <p:nvPr/>
        </p:nvSpPr>
        <p:spPr>
          <a:xfrm flipV="1">
            <a:off x="2484119" y="5043627"/>
            <a:ext cx="110540" cy="0"/>
          </a:xfrm>
          <a:custGeom>
            <a:avLst/>
            <a:gdLst/>
            <a:ahLst/>
            <a:cxnLst/>
            <a:rect l="0" t="0" r="0" b="0"/>
            <a:pathLst>
              <a:path w="81280">
                <a:moveTo>
                  <a:pt x="0" y="0"/>
                </a:moveTo>
                <a:lnTo>
                  <a:pt x="8128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2" name="Freeform 109">
            <a:extLst>
              <a:ext uri="{FF2B5EF4-FFF2-40B4-BE49-F238E27FC236}">
                <a16:creationId xmlns:a16="http://schemas.microsoft.com/office/drawing/2014/main" id="{C84EF9B1-93F9-46D9-B8AF-47A233FB1D63}"/>
              </a:ext>
            </a:extLst>
          </p:cNvPr>
          <p:cNvSpPr/>
          <p:nvPr/>
        </p:nvSpPr>
        <p:spPr>
          <a:xfrm flipV="1">
            <a:off x="2560116" y="5009084"/>
            <a:ext cx="34543" cy="68915"/>
          </a:xfrm>
          <a:custGeom>
            <a:avLst/>
            <a:gdLst/>
            <a:ahLst/>
            <a:cxnLst/>
            <a:rect l="0" t="0" r="0" b="0"/>
            <a:pathLst>
              <a:path w="25400" h="50673">
                <a:moveTo>
                  <a:pt x="0" y="0"/>
                </a:moveTo>
                <a:lnTo>
                  <a:pt x="25400" y="25273"/>
                </a:lnTo>
                <a:lnTo>
                  <a:pt x="0" y="50673"/>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3" name="Freeform 110">
            <a:extLst>
              <a:ext uri="{FF2B5EF4-FFF2-40B4-BE49-F238E27FC236}">
                <a16:creationId xmlns:a16="http://schemas.microsoft.com/office/drawing/2014/main" id="{A5A2A36C-79D3-4951-AD8D-D181F424B52B}"/>
              </a:ext>
            </a:extLst>
          </p:cNvPr>
          <p:cNvSpPr/>
          <p:nvPr/>
        </p:nvSpPr>
        <p:spPr>
          <a:xfrm flipV="1">
            <a:off x="2079264" y="4772457"/>
            <a:ext cx="188955" cy="81522"/>
          </a:xfrm>
          <a:custGeom>
            <a:avLst/>
            <a:gdLst/>
            <a:ahLst/>
            <a:cxnLst/>
            <a:rect l="0" t="0" r="0" b="0"/>
            <a:pathLst>
              <a:path w="138938" h="59943">
                <a:moveTo>
                  <a:pt x="34544" y="59943"/>
                </a:moveTo>
                <a:cubicBezTo>
                  <a:pt x="29299" y="56883"/>
                  <a:pt x="24537" y="53213"/>
                  <a:pt x="20257" y="48907"/>
                </a:cubicBezTo>
                <a:cubicBezTo>
                  <a:pt x="15977" y="44602"/>
                  <a:pt x="12332" y="39827"/>
                  <a:pt x="9297" y="34569"/>
                </a:cubicBezTo>
                <a:cubicBezTo>
                  <a:pt x="6262" y="29311"/>
                  <a:pt x="3963" y="23749"/>
                  <a:pt x="2388" y="17894"/>
                </a:cubicBezTo>
                <a:cubicBezTo>
                  <a:pt x="813" y="12026"/>
                  <a:pt x="13" y="6070"/>
                  <a:pt x="0" y="0"/>
                </a:cubicBezTo>
                <a:lnTo>
                  <a:pt x="138938" y="0"/>
                </a:lnTo>
                <a:cubicBezTo>
                  <a:pt x="138925" y="6070"/>
                  <a:pt x="138125" y="12052"/>
                  <a:pt x="136537" y="17907"/>
                </a:cubicBezTo>
                <a:cubicBezTo>
                  <a:pt x="134962" y="23774"/>
                  <a:pt x="132651" y="29336"/>
                  <a:pt x="129603" y="34594"/>
                </a:cubicBezTo>
                <a:cubicBezTo>
                  <a:pt x="126568" y="39865"/>
                  <a:pt x="122897" y="44640"/>
                  <a:pt x="118592" y="48933"/>
                </a:cubicBezTo>
                <a:cubicBezTo>
                  <a:pt x="114300" y="53225"/>
                  <a:pt x="109524" y="56896"/>
                  <a:pt x="104266" y="59943"/>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4" name="Freeform 111">
            <a:extLst>
              <a:ext uri="{FF2B5EF4-FFF2-40B4-BE49-F238E27FC236}">
                <a16:creationId xmlns:a16="http://schemas.microsoft.com/office/drawing/2014/main" id="{857C6854-5FD4-4F5A-8AAB-544B23A18CFF}"/>
              </a:ext>
            </a:extLst>
          </p:cNvPr>
          <p:cNvSpPr/>
          <p:nvPr/>
        </p:nvSpPr>
        <p:spPr>
          <a:xfrm flipV="1">
            <a:off x="2079263" y="4596283"/>
            <a:ext cx="188954" cy="188952"/>
          </a:xfrm>
          <a:custGeom>
            <a:avLst/>
            <a:gdLst/>
            <a:ahLst/>
            <a:cxnLst/>
            <a:rect l="0" t="0" r="0" b="0"/>
            <a:pathLst>
              <a:path w="138937" h="138936">
                <a:moveTo>
                  <a:pt x="138937" y="69468"/>
                </a:moveTo>
                <a:cubicBezTo>
                  <a:pt x="138937" y="64909"/>
                  <a:pt x="138493" y="60388"/>
                  <a:pt x="137604" y="55918"/>
                </a:cubicBezTo>
                <a:cubicBezTo>
                  <a:pt x="136715" y="51447"/>
                  <a:pt x="135394" y="47104"/>
                  <a:pt x="133654" y="42887"/>
                </a:cubicBezTo>
                <a:cubicBezTo>
                  <a:pt x="131902" y="38671"/>
                  <a:pt x="129768" y="34670"/>
                  <a:pt x="127228" y="30873"/>
                </a:cubicBezTo>
                <a:cubicBezTo>
                  <a:pt x="124701" y="27076"/>
                  <a:pt x="121818" y="23571"/>
                  <a:pt x="118592" y="20345"/>
                </a:cubicBezTo>
                <a:cubicBezTo>
                  <a:pt x="115366" y="17119"/>
                  <a:pt x="111861" y="14236"/>
                  <a:pt x="108064" y="11709"/>
                </a:cubicBezTo>
                <a:cubicBezTo>
                  <a:pt x="104266" y="9169"/>
                  <a:pt x="100266" y="7035"/>
                  <a:pt x="96050" y="5283"/>
                </a:cubicBezTo>
                <a:cubicBezTo>
                  <a:pt x="91833" y="3543"/>
                  <a:pt x="87490" y="2222"/>
                  <a:pt x="83019" y="1333"/>
                </a:cubicBezTo>
                <a:cubicBezTo>
                  <a:pt x="78549" y="444"/>
                  <a:pt x="74028" y="0"/>
                  <a:pt x="69469" y="0"/>
                </a:cubicBezTo>
                <a:cubicBezTo>
                  <a:pt x="64909" y="0"/>
                  <a:pt x="60388" y="444"/>
                  <a:pt x="55918" y="1333"/>
                </a:cubicBezTo>
                <a:cubicBezTo>
                  <a:pt x="51447" y="2222"/>
                  <a:pt x="47104" y="3543"/>
                  <a:pt x="42887" y="5283"/>
                </a:cubicBezTo>
                <a:cubicBezTo>
                  <a:pt x="38671" y="7035"/>
                  <a:pt x="34670" y="9169"/>
                  <a:pt x="30873" y="11709"/>
                </a:cubicBezTo>
                <a:cubicBezTo>
                  <a:pt x="27076" y="14236"/>
                  <a:pt x="23571" y="17119"/>
                  <a:pt x="20345" y="20345"/>
                </a:cubicBezTo>
                <a:cubicBezTo>
                  <a:pt x="17119" y="23571"/>
                  <a:pt x="14236" y="27076"/>
                  <a:pt x="11709" y="30873"/>
                </a:cubicBezTo>
                <a:cubicBezTo>
                  <a:pt x="9169" y="34670"/>
                  <a:pt x="7035" y="38671"/>
                  <a:pt x="5283" y="42887"/>
                </a:cubicBezTo>
                <a:cubicBezTo>
                  <a:pt x="3543" y="47104"/>
                  <a:pt x="2222" y="51447"/>
                  <a:pt x="1333" y="55918"/>
                </a:cubicBezTo>
                <a:cubicBezTo>
                  <a:pt x="444" y="60388"/>
                  <a:pt x="0" y="64909"/>
                  <a:pt x="0" y="69468"/>
                </a:cubicBezTo>
                <a:cubicBezTo>
                  <a:pt x="0" y="74027"/>
                  <a:pt x="444" y="78548"/>
                  <a:pt x="1333" y="83018"/>
                </a:cubicBezTo>
                <a:cubicBezTo>
                  <a:pt x="2222" y="87489"/>
                  <a:pt x="3543" y="91832"/>
                  <a:pt x="5283" y="96049"/>
                </a:cubicBezTo>
                <a:cubicBezTo>
                  <a:pt x="7035" y="100265"/>
                  <a:pt x="9169" y="104266"/>
                  <a:pt x="11709" y="108063"/>
                </a:cubicBezTo>
                <a:cubicBezTo>
                  <a:pt x="14236" y="111860"/>
                  <a:pt x="17119" y="115365"/>
                  <a:pt x="20345" y="118591"/>
                </a:cubicBezTo>
                <a:cubicBezTo>
                  <a:pt x="23571" y="121817"/>
                  <a:pt x="27076" y="124700"/>
                  <a:pt x="30873" y="127227"/>
                </a:cubicBezTo>
                <a:cubicBezTo>
                  <a:pt x="34670" y="129767"/>
                  <a:pt x="38671" y="131901"/>
                  <a:pt x="42887" y="133653"/>
                </a:cubicBezTo>
                <a:cubicBezTo>
                  <a:pt x="47104" y="135393"/>
                  <a:pt x="51447" y="136714"/>
                  <a:pt x="55918" y="137603"/>
                </a:cubicBezTo>
                <a:cubicBezTo>
                  <a:pt x="60388" y="138492"/>
                  <a:pt x="64909" y="138936"/>
                  <a:pt x="69469" y="138936"/>
                </a:cubicBezTo>
                <a:cubicBezTo>
                  <a:pt x="74028" y="138936"/>
                  <a:pt x="78549" y="138492"/>
                  <a:pt x="83019" y="137603"/>
                </a:cubicBezTo>
                <a:cubicBezTo>
                  <a:pt x="87490" y="136714"/>
                  <a:pt x="91833" y="135393"/>
                  <a:pt x="96050" y="133653"/>
                </a:cubicBezTo>
                <a:cubicBezTo>
                  <a:pt x="100266" y="131901"/>
                  <a:pt x="104266" y="129767"/>
                  <a:pt x="108064" y="127227"/>
                </a:cubicBezTo>
                <a:cubicBezTo>
                  <a:pt x="111861" y="124700"/>
                  <a:pt x="115366" y="121817"/>
                  <a:pt x="118592" y="118591"/>
                </a:cubicBezTo>
                <a:cubicBezTo>
                  <a:pt x="121818" y="115365"/>
                  <a:pt x="124701" y="111860"/>
                  <a:pt x="127228" y="108063"/>
                </a:cubicBezTo>
                <a:cubicBezTo>
                  <a:pt x="129768" y="104266"/>
                  <a:pt x="131902" y="100265"/>
                  <a:pt x="133654" y="96049"/>
                </a:cubicBezTo>
                <a:cubicBezTo>
                  <a:pt x="135394" y="91832"/>
                  <a:pt x="136715" y="87489"/>
                  <a:pt x="137604" y="83018"/>
                </a:cubicBezTo>
                <a:cubicBezTo>
                  <a:pt x="138493" y="78548"/>
                  <a:pt x="138937" y="74027"/>
                  <a:pt x="138937" y="69468"/>
                </a:cubicBezTo>
                <a:close/>
                <a:moveTo>
                  <a:pt x="138937" y="69468"/>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Freeform 112">
            <a:extLst>
              <a:ext uri="{FF2B5EF4-FFF2-40B4-BE49-F238E27FC236}">
                <a16:creationId xmlns:a16="http://schemas.microsoft.com/office/drawing/2014/main" id="{98A08658-C54D-4995-AAE2-74866E297A67}"/>
              </a:ext>
            </a:extLst>
          </p:cNvPr>
          <p:cNvSpPr/>
          <p:nvPr/>
        </p:nvSpPr>
        <p:spPr>
          <a:xfrm flipV="1">
            <a:off x="2126761" y="4705615"/>
            <a:ext cx="94650" cy="30708"/>
          </a:xfrm>
          <a:custGeom>
            <a:avLst/>
            <a:gdLst/>
            <a:ahLst/>
            <a:cxnLst/>
            <a:rect l="0" t="0" r="0" b="0"/>
            <a:pathLst>
              <a:path w="69596" h="22580">
                <a:moveTo>
                  <a:pt x="0" y="22580"/>
                </a:moveTo>
                <a:cubicBezTo>
                  <a:pt x="1498" y="19215"/>
                  <a:pt x="3441" y="16142"/>
                  <a:pt x="5842" y="13335"/>
                </a:cubicBezTo>
                <a:cubicBezTo>
                  <a:pt x="8229" y="10541"/>
                  <a:pt x="10972" y="8141"/>
                  <a:pt x="14058" y="6134"/>
                </a:cubicBezTo>
                <a:cubicBezTo>
                  <a:pt x="17145" y="4127"/>
                  <a:pt x="20447" y="2603"/>
                  <a:pt x="23977" y="1562"/>
                </a:cubicBezTo>
                <a:cubicBezTo>
                  <a:pt x="27508" y="521"/>
                  <a:pt x="31115" y="0"/>
                  <a:pt x="34798" y="0"/>
                </a:cubicBezTo>
                <a:cubicBezTo>
                  <a:pt x="38480" y="0"/>
                  <a:pt x="42087" y="521"/>
                  <a:pt x="45618" y="1562"/>
                </a:cubicBezTo>
                <a:cubicBezTo>
                  <a:pt x="49148" y="2603"/>
                  <a:pt x="52451" y="4127"/>
                  <a:pt x="55537" y="6134"/>
                </a:cubicBezTo>
                <a:cubicBezTo>
                  <a:pt x="58623" y="8141"/>
                  <a:pt x="61366" y="10541"/>
                  <a:pt x="63753" y="13335"/>
                </a:cubicBezTo>
                <a:cubicBezTo>
                  <a:pt x="66154" y="16142"/>
                  <a:pt x="68097" y="19215"/>
                  <a:pt x="69596" y="2258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 name="Freeform 113">
            <a:extLst>
              <a:ext uri="{FF2B5EF4-FFF2-40B4-BE49-F238E27FC236}">
                <a16:creationId xmlns:a16="http://schemas.microsoft.com/office/drawing/2014/main" id="{DBAAF392-FAA1-48BC-8740-5631F0777ABC}"/>
              </a:ext>
            </a:extLst>
          </p:cNvPr>
          <p:cNvSpPr/>
          <p:nvPr/>
        </p:nvSpPr>
        <p:spPr>
          <a:xfrm flipV="1">
            <a:off x="2389123" y="4628754"/>
            <a:ext cx="0" cy="69777"/>
          </a:xfrm>
          <a:custGeom>
            <a:avLst/>
            <a:gdLst/>
            <a:ahLst/>
            <a:cxnLst/>
            <a:rect l="0" t="0" r="0" b="0"/>
            <a:pathLst>
              <a:path h="51307">
                <a:moveTo>
                  <a:pt x="0" y="51307"/>
                </a:move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Freeform 114">
            <a:extLst>
              <a:ext uri="{FF2B5EF4-FFF2-40B4-BE49-F238E27FC236}">
                <a16:creationId xmlns:a16="http://schemas.microsoft.com/office/drawing/2014/main" id="{670934E6-9FF8-4FC0-B0CE-206838E505DD}"/>
              </a:ext>
            </a:extLst>
          </p:cNvPr>
          <p:cNvSpPr/>
          <p:nvPr/>
        </p:nvSpPr>
        <p:spPr>
          <a:xfrm flipV="1">
            <a:off x="5083538" y="4566350"/>
            <a:ext cx="673640" cy="650013"/>
          </a:xfrm>
          <a:custGeom>
            <a:avLst/>
            <a:gdLst/>
            <a:ahLst/>
            <a:cxnLst/>
            <a:rect l="0" t="0" r="0" b="0"/>
            <a:pathLst>
              <a:path w="495324" h="477951">
                <a:moveTo>
                  <a:pt x="491375" y="318782"/>
                </a:moveTo>
                <a:lnTo>
                  <a:pt x="491375" y="318782"/>
                </a:lnTo>
                <a:lnTo>
                  <a:pt x="263537" y="473086"/>
                </a:lnTo>
                <a:cubicBezTo>
                  <a:pt x="258750" y="476338"/>
                  <a:pt x="253454" y="477951"/>
                  <a:pt x="247662" y="477951"/>
                </a:cubicBezTo>
                <a:cubicBezTo>
                  <a:pt x="241871" y="477951"/>
                  <a:pt x="236575" y="476338"/>
                  <a:pt x="231787" y="473086"/>
                </a:cubicBezTo>
                <a:lnTo>
                  <a:pt x="4584" y="319289"/>
                </a:lnTo>
                <a:cubicBezTo>
                  <a:pt x="1537" y="317436"/>
                  <a:pt x="13" y="314731"/>
                  <a:pt x="13" y="311162"/>
                </a:cubicBezTo>
                <a:lnTo>
                  <a:pt x="13" y="9792"/>
                </a:lnTo>
                <a:cubicBezTo>
                  <a:pt x="0" y="8483"/>
                  <a:pt x="228" y="7239"/>
                  <a:pt x="724" y="6032"/>
                </a:cubicBezTo>
                <a:cubicBezTo>
                  <a:pt x="1206" y="4826"/>
                  <a:pt x="1917" y="3759"/>
                  <a:pt x="2845" y="2845"/>
                </a:cubicBezTo>
                <a:cubicBezTo>
                  <a:pt x="3759" y="1917"/>
                  <a:pt x="4826" y="1206"/>
                  <a:pt x="6032" y="724"/>
                </a:cubicBezTo>
                <a:cubicBezTo>
                  <a:pt x="7239" y="228"/>
                  <a:pt x="8483" y="0"/>
                  <a:pt x="9792" y="12"/>
                </a:cubicBezTo>
                <a:lnTo>
                  <a:pt x="485533" y="12"/>
                </a:lnTo>
                <a:cubicBezTo>
                  <a:pt x="486842" y="0"/>
                  <a:pt x="488086" y="228"/>
                  <a:pt x="489293" y="724"/>
                </a:cubicBezTo>
                <a:cubicBezTo>
                  <a:pt x="490499" y="1206"/>
                  <a:pt x="491565" y="1917"/>
                  <a:pt x="492479" y="2845"/>
                </a:cubicBezTo>
                <a:cubicBezTo>
                  <a:pt x="493406" y="3759"/>
                  <a:pt x="494118" y="4826"/>
                  <a:pt x="494600" y="6032"/>
                </a:cubicBezTo>
                <a:cubicBezTo>
                  <a:pt x="495096" y="7239"/>
                  <a:pt x="495324" y="8483"/>
                  <a:pt x="495312" y="9792"/>
                </a:cubicBezTo>
                <a:lnTo>
                  <a:pt x="495312" y="311162"/>
                </a:lnTo>
                <a:cubicBezTo>
                  <a:pt x="495286" y="314363"/>
                  <a:pt x="493965" y="316903"/>
                  <a:pt x="491375" y="318782"/>
                </a:cubicBezTo>
                <a:close/>
                <a:moveTo>
                  <a:pt x="491375" y="318782"/>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8" name="Freeform 115">
            <a:extLst>
              <a:ext uri="{FF2B5EF4-FFF2-40B4-BE49-F238E27FC236}">
                <a16:creationId xmlns:a16="http://schemas.microsoft.com/office/drawing/2014/main" id="{03CF9B07-EC27-4336-804A-DC77945385CA}"/>
              </a:ext>
            </a:extLst>
          </p:cNvPr>
          <p:cNvSpPr/>
          <p:nvPr/>
        </p:nvSpPr>
        <p:spPr>
          <a:xfrm flipV="1">
            <a:off x="5174578" y="4700087"/>
            <a:ext cx="399845" cy="128847"/>
          </a:xfrm>
          <a:custGeom>
            <a:avLst/>
            <a:gdLst/>
            <a:ahLst/>
            <a:cxnLst/>
            <a:rect l="0" t="0" r="0" b="0"/>
            <a:pathLst>
              <a:path w="294004" h="94741">
                <a:moveTo>
                  <a:pt x="294004" y="28448"/>
                </a:moveTo>
                <a:lnTo>
                  <a:pt x="270763" y="94741"/>
                </a:ln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Freeform 116">
            <a:extLst>
              <a:ext uri="{FF2B5EF4-FFF2-40B4-BE49-F238E27FC236}">
                <a16:creationId xmlns:a16="http://schemas.microsoft.com/office/drawing/2014/main" id="{6717E230-20C4-47D3-8027-92583FC246E0}"/>
              </a:ext>
            </a:extLst>
          </p:cNvPr>
          <p:cNvSpPr/>
          <p:nvPr/>
        </p:nvSpPr>
        <p:spPr>
          <a:xfrm flipV="1">
            <a:off x="5131053" y="4778675"/>
            <a:ext cx="568766" cy="61141"/>
          </a:xfrm>
          <a:custGeom>
            <a:avLst/>
            <a:gdLst/>
            <a:ahLst/>
            <a:cxnLst/>
            <a:rect l="0" t="0" r="0" b="0"/>
            <a:pathLst>
              <a:path w="418211" h="44957">
                <a:moveTo>
                  <a:pt x="418211" y="0"/>
                </a:moveTo>
                <a:lnTo>
                  <a:pt x="413767" y="44957"/>
                </a:lnTo>
                <a:lnTo>
                  <a:pt x="326009" y="36448"/>
                </a:lnTo>
                <a:lnTo>
                  <a:pt x="32005" y="8000"/>
                </a:lnTo>
                <a:lnTo>
                  <a:pt x="0" y="4825"/>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 name="Freeform 117">
            <a:extLst>
              <a:ext uri="{FF2B5EF4-FFF2-40B4-BE49-F238E27FC236}">
                <a16:creationId xmlns:a16="http://schemas.microsoft.com/office/drawing/2014/main" id="{5747DB54-055D-444E-BF48-43D3055A95C8}"/>
              </a:ext>
            </a:extLst>
          </p:cNvPr>
          <p:cNvSpPr/>
          <p:nvPr/>
        </p:nvSpPr>
        <p:spPr>
          <a:xfrm flipV="1">
            <a:off x="5457148" y="4801647"/>
            <a:ext cx="300014" cy="199835"/>
          </a:xfrm>
          <a:custGeom>
            <a:avLst/>
            <a:gdLst/>
            <a:ahLst/>
            <a:cxnLst/>
            <a:rect l="0" t="0" r="0" b="0"/>
            <a:pathLst>
              <a:path w="220599" h="146938">
                <a:moveTo>
                  <a:pt x="220599" y="146938"/>
                </a:moveTo>
                <a:lnTo>
                  <a:pt x="178436" y="118871"/>
                </a:ln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2" name="Freeform 118">
            <a:extLst>
              <a:ext uri="{FF2B5EF4-FFF2-40B4-BE49-F238E27FC236}">
                <a16:creationId xmlns:a16="http://schemas.microsoft.com/office/drawing/2014/main" id="{E2D21BEC-83D9-4030-ABC7-7F5E24C2AF05}"/>
              </a:ext>
            </a:extLst>
          </p:cNvPr>
          <p:cNvSpPr/>
          <p:nvPr/>
        </p:nvSpPr>
        <p:spPr>
          <a:xfrm flipV="1">
            <a:off x="5083555" y="4801647"/>
            <a:ext cx="300014" cy="199835"/>
          </a:xfrm>
          <a:custGeom>
            <a:avLst/>
            <a:gdLst/>
            <a:ahLst/>
            <a:cxnLst/>
            <a:rect l="0" t="0" r="0" b="0"/>
            <a:pathLst>
              <a:path w="220599" h="146938">
                <a:moveTo>
                  <a:pt x="220599" y="0"/>
                </a:moveTo>
                <a:lnTo>
                  <a:pt x="34926" y="123697"/>
                </a:lnTo>
                <a:lnTo>
                  <a:pt x="0" y="146938"/>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3" name="Freeform 119">
            <a:extLst>
              <a:ext uri="{FF2B5EF4-FFF2-40B4-BE49-F238E27FC236}">
                <a16:creationId xmlns:a16="http://schemas.microsoft.com/office/drawing/2014/main" id="{474A93DE-0112-4315-ADF8-9E6535AF3B4C}"/>
              </a:ext>
            </a:extLst>
          </p:cNvPr>
          <p:cNvSpPr/>
          <p:nvPr/>
        </p:nvSpPr>
        <p:spPr>
          <a:xfrm flipV="1">
            <a:off x="5083555" y="4985041"/>
            <a:ext cx="673607" cy="216452"/>
          </a:xfrm>
          <a:custGeom>
            <a:avLst/>
            <a:gdLst/>
            <a:ahLst/>
            <a:cxnLst/>
            <a:rect l="0" t="0" r="0" b="0"/>
            <a:pathLst>
              <a:path w="495300" h="159156">
                <a:moveTo>
                  <a:pt x="495300" y="0"/>
                </a:moveTo>
                <a:lnTo>
                  <a:pt x="274701" y="147065"/>
                </a:lnTo>
                <a:lnTo>
                  <a:pt x="263780" y="154304"/>
                </a:lnTo>
                <a:cubicBezTo>
                  <a:pt x="258890" y="157543"/>
                  <a:pt x="253518" y="159156"/>
                  <a:pt x="247650" y="159156"/>
                </a:cubicBezTo>
                <a:cubicBezTo>
                  <a:pt x="241783" y="159156"/>
                  <a:pt x="236411" y="157543"/>
                  <a:pt x="231521" y="154304"/>
                </a:cubicBezTo>
                <a:lnTo>
                  <a:pt x="220600" y="147065"/>
                </a:ln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Freeform 120">
            <a:extLst>
              <a:ext uri="{FF2B5EF4-FFF2-40B4-BE49-F238E27FC236}">
                <a16:creationId xmlns:a16="http://schemas.microsoft.com/office/drawing/2014/main" id="{381BE84A-D307-4E52-A7DE-B06C91578352}"/>
              </a:ext>
            </a:extLst>
          </p:cNvPr>
          <p:cNvSpPr/>
          <p:nvPr/>
        </p:nvSpPr>
        <p:spPr>
          <a:xfrm flipV="1">
            <a:off x="2046619" y="6734884"/>
            <a:ext cx="101730" cy="503320"/>
          </a:xfrm>
          <a:custGeom>
            <a:avLst/>
            <a:gdLst/>
            <a:ahLst/>
            <a:cxnLst/>
            <a:rect l="0" t="0" r="0" b="0"/>
            <a:pathLst>
              <a:path w="74802" h="370089">
                <a:moveTo>
                  <a:pt x="74802" y="370077"/>
                </a:moveTo>
                <a:lnTo>
                  <a:pt x="30860" y="370077"/>
                </a:lnTo>
                <a:cubicBezTo>
                  <a:pt x="28333" y="370089"/>
                  <a:pt x="26149" y="369239"/>
                  <a:pt x="24295" y="367525"/>
                </a:cubicBezTo>
                <a:cubicBezTo>
                  <a:pt x="22440" y="365810"/>
                  <a:pt x="21412" y="363702"/>
                  <a:pt x="21209" y="361188"/>
                </a:cubicBezTo>
                <a:lnTo>
                  <a:pt x="0" y="31877"/>
                </a:lnTo>
                <a:cubicBezTo>
                  <a:pt x="0" y="25780"/>
                  <a:pt x="0" y="21462"/>
                  <a:pt x="7620" y="18161"/>
                </a:cubicBezTo>
                <a:lnTo>
                  <a:pt x="52324" y="0"/>
                </a:lnTo>
                <a:lnTo>
                  <a:pt x="58674"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5" name="Freeform 121">
            <a:extLst>
              <a:ext uri="{FF2B5EF4-FFF2-40B4-BE49-F238E27FC236}">
                <a16:creationId xmlns:a16="http://schemas.microsoft.com/office/drawing/2014/main" id="{8C5678D5-EBE5-47CA-AFD0-809C7D2C13CC}"/>
              </a:ext>
            </a:extLst>
          </p:cNvPr>
          <p:cNvSpPr/>
          <p:nvPr/>
        </p:nvSpPr>
        <p:spPr>
          <a:xfrm flipV="1">
            <a:off x="2250084" y="6734902"/>
            <a:ext cx="242153" cy="0"/>
          </a:xfrm>
          <a:custGeom>
            <a:avLst/>
            <a:gdLst/>
            <a:ahLst/>
            <a:cxnLst/>
            <a:rect l="0" t="0" r="0" b="0"/>
            <a:pathLst>
              <a:path w="178054">
                <a:moveTo>
                  <a:pt x="178054" y="0"/>
                </a:moveTo>
                <a:lnTo>
                  <a:pt x="148210" y="0"/>
                </a:lnTo>
                <a:lnTo>
                  <a:pt x="112015" y="0"/>
                </a:ln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Freeform 122">
            <a:extLst>
              <a:ext uri="{FF2B5EF4-FFF2-40B4-BE49-F238E27FC236}">
                <a16:creationId xmlns:a16="http://schemas.microsoft.com/office/drawing/2014/main" id="{7BBD109A-1057-4C14-972B-901BCF6318E3}"/>
              </a:ext>
            </a:extLst>
          </p:cNvPr>
          <p:cNvSpPr/>
          <p:nvPr/>
        </p:nvSpPr>
        <p:spPr>
          <a:xfrm flipV="1">
            <a:off x="2113099" y="6734902"/>
            <a:ext cx="510110" cy="503304"/>
          </a:xfrm>
          <a:custGeom>
            <a:avLst/>
            <a:gdLst/>
            <a:ahLst/>
            <a:cxnLst/>
            <a:rect l="0" t="0" r="0" b="0"/>
            <a:pathLst>
              <a:path w="375081" h="370077">
                <a:moveTo>
                  <a:pt x="63893" y="370077"/>
                </a:moveTo>
                <a:lnTo>
                  <a:pt x="25793" y="370077"/>
                </a:lnTo>
                <a:cubicBezTo>
                  <a:pt x="23279" y="370077"/>
                  <a:pt x="21107" y="369227"/>
                  <a:pt x="19278" y="367512"/>
                </a:cubicBezTo>
                <a:cubicBezTo>
                  <a:pt x="17437" y="365798"/>
                  <a:pt x="16434" y="363689"/>
                  <a:pt x="16268" y="361188"/>
                </a:cubicBezTo>
                <a:lnTo>
                  <a:pt x="140" y="11048"/>
                </a:lnTo>
                <a:cubicBezTo>
                  <a:pt x="0" y="9664"/>
                  <a:pt x="140" y="8305"/>
                  <a:pt x="559" y="6984"/>
                </a:cubicBezTo>
                <a:cubicBezTo>
                  <a:pt x="978" y="5664"/>
                  <a:pt x="1651" y="4470"/>
                  <a:pt x="2565" y="3428"/>
                </a:cubicBezTo>
                <a:cubicBezTo>
                  <a:pt x="3480" y="2374"/>
                  <a:pt x="4559" y="1562"/>
                  <a:pt x="5816" y="965"/>
                </a:cubicBezTo>
                <a:cubicBezTo>
                  <a:pt x="7074" y="368"/>
                  <a:pt x="8407" y="50"/>
                  <a:pt x="9791" y="0"/>
                </a:cubicBezTo>
                <a:lnTo>
                  <a:pt x="365390" y="0"/>
                </a:lnTo>
                <a:cubicBezTo>
                  <a:pt x="366775" y="38"/>
                  <a:pt x="368096" y="368"/>
                  <a:pt x="369340" y="965"/>
                </a:cubicBezTo>
                <a:cubicBezTo>
                  <a:pt x="370597" y="1562"/>
                  <a:pt x="371677" y="2387"/>
                  <a:pt x="372579" y="3428"/>
                </a:cubicBezTo>
                <a:cubicBezTo>
                  <a:pt x="373480" y="4483"/>
                  <a:pt x="374141" y="5676"/>
                  <a:pt x="374547" y="6997"/>
                </a:cubicBezTo>
                <a:cubicBezTo>
                  <a:pt x="374954" y="8318"/>
                  <a:pt x="375081" y="9677"/>
                  <a:pt x="374915" y="11048"/>
                </a:cubicBezTo>
                <a:lnTo>
                  <a:pt x="366152" y="155955"/>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7" name="Freeform 123">
            <a:extLst>
              <a:ext uri="{FF2B5EF4-FFF2-40B4-BE49-F238E27FC236}">
                <a16:creationId xmlns:a16="http://schemas.microsoft.com/office/drawing/2014/main" id="{AE0159F0-233B-4EF0-B802-BB094DF995E6}"/>
              </a:ext>
            </a:extLst>
          </p:cNvPr>
          <p:cNvSpPr/>
          <p:nvPr/>
        </p:nvSpPr>
        <p:spPr>
          <a:xfrm flipV="1">
            <a:off x="2418848" y="6814007"/>
            <a:ext cx="153356" cy="221495"/>
          </a:xfrm>
          <a:custGeom>
            <a:avLst/>
            <a:gdLst/>
            <a:ahLst/>
            <a:cxnLst/>
            <a:rect l="0" t="0" r="0" b="0"/>
            <a:pathLst>
              <a:path w="112762" h="162864">
                <a:moveTo>
                  <a:pt x="22593" y="162864"/>
                </a:moveTo>
                <a:lnTo>
                  <a:pt x="2273" y="124764"/>
                </a:lnTo>
                <a:cubicBezTo>
                  <a:pt x="508" y="121209"/>
                  <a:pt x="0" y="117487"/>
                  <a:pt x="749" y="113588"/>
                </a:cubicBezTo>
                <a:lnTo>
                  <a:pt x="19672" y="14655"/>
                </a:lnTo>
                <a:cubicBezTo>
                  <a:pt x="20130" y="12331"/>
                  <a:pt x="21019" y="10185"/>
                  <a:pt x="22327" y="8204"/>
                </a:cubicBezTo>
                <a:cubicBezTo>
                  <a:pt x="23634" y="6235"/>
                  <a:pt x="25272" y="4572"/>
                  <a:pt x="27228" y="3251"/>
                </a:cubicBezTo>
                <a:cubicBezTo>
                  <a:pt x="29196" y="1917"/>
                  <a:pt x="31330" y="1003"/>
                  <a:pt x="33654" y="520"/>
                </a:cubicBezTo>
                <a:cubicBezTo>
                  <a:pt x="35966" y="25"/>
                  <a:pt x="38290" y="0"/>
                  <a:pt x="40626" y="432"/>
                </a:cubicBezTo>
                <a:lnTo>
                  <a:pt x="111493" y="13385"/>
                </a:lnTo>
                <a:lnTo>
                  <a:pt x="112762" y="13385"/>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8" name="Freeform 124">
            <a:extLst>
              <a:ext uri="{FF2B5EF4-FFF2-40B4-BE49-F238E27FC236}">
                <a16:creationId xmlns:a16="http://schemas.microsoft.com/office/drawing/2014/main" id="{6EDDF160-2993-4ABF-BFAE-C37A978BE7B5}"/>
              </a:ext>
            </a:extLst>
          </p:cNvPr>
          <p:cNvSpPr/>
          <p:nvPr/>
        </p:nvSpPr>
        <p:spPr>
          <a:xfrm flipV="1">
            <a:off x="2449471" y="6777995"/>
            <a:ext cx="252515" cy="252912"/>
          </a:xfrm>
          <a:custGeom>
            <a:avLst/>
            <a:gdLst/>
            <a:ahLst/>
            <a:cxnLst/>
            <a:rect l="0" t="0" r="0" b="0"/>
            <a:pathLst>
              <a:path w="185673" h="185965">
                <a:moveTo>
                  <a:pt x="31445" y="185648"/>
                </a:moveTo>
                <a:lnTo>
                  <a:pt x="29033" y="185648"/>
                </a:lnTo>
                <a:cubicBezTo>
                  <a:pt x="27191" y="185914"/>
                  <a:pt x="25337" y="185965"/>
                  <a:pt x="23483" y="185825"/>
                </a:cubicBezTo>
                <a:cubicBezTo>
                  <a:pt x="21628" y="185686"/>
                  <a:pt x="19812" y="185331"/>
                  <a:pt x="18034" y="184798"/>
                </a:cubicBezTo>
                <a:cubicBezTo>
                  <a:pt x="16244" y="184252"/>
                  <a:pt x="14554" y="183515"/>
                  <a:pt x="12929" y="182601"/>
                </a:cubicBezTo>
                <a:cubicBezTo>
                  <a:pt x="11316" y="181673"/>
                  <a:pt x="9805" y="180594"/>
                  <a:pt x="8433" y="179349"/>
                </a:cubicBezTo>
                <a:cubicBezTo>
                  <a:pt x="7049" y="178105"/>
                  <a:pt x="5817" y="176720"/>
                  <a:pt x="4737" y="175196"/>
                </a:cubicBezTo>
                <a:cubicBezTo>
                  <a:pt x="3658" y="173685"/>
                  <a:pt x="2769" y="172059"/>
                  <a:pt x="2045" y="170345"/>
                </a:cubicBezTo>
                <a:cubicBezTo>
                  <a:pt x="1321" y="168630"/>
                  <a:pt x="788" y="166852"/>
                  <a:pt x="457" y="165024"/>
                </a:cubicBezTo>
                <a:cubicBezTo>
                  <a:pt x="127" y="163195"/>
                  <a:pt x="0" y="161341"/>
                  <a:pt x="76" y="159487"/>
                </a:cubicBezTo>
                <a:cubicBezTo>
                  <a:pt x="13" y="158763"/>
                  <a:pt x="13" y="158051"/>
                  <a:pt x="76" y="157327"/>
                </a:cubicBezTo>
                <a:lnTo>
                  <a:pt x="6172" y="99034"/>
                </a:lnTo>
                <a:cubicBezTo>
                  <a:pt x="6744" y="94526"/>
                  <a:pt x="8649" y="90665"/>
                  <a:pt x="11888" y="87477"/>
                </a:cubicBezTo>
                <a:lnTo>
                  <a:pt x="89102" y="10135"/>
                </a:lnTo>
                <a:lnTo>
                  <a:pt x="93167" y="6070"/>
                </a:lnTo>
                <a:cubicBezTo>
                  <a:pt x="94817" y="4445"/>
                  <a:pt x="96684" y="3124"/>
                  <a:pt x="98780" y="2134"/>
                </a:cubicBezTo>
                <a:cubicBezTo>
                  <a:pt x="100875" y="1130"/>
                  <a:pt x="103072" y="508"/>
                  <a:pt x="105384" y="254"/>
                </a:cubicBezTo>
                <a:cubicBezTo>
                  <a:pt x="107683" y="0"/>
                  <a:pt x="109969" y="127"/>
                  <a:pt x="112229" y="648"/>
                </a:cubicBezTo>
                <a:cubicBezTo>
                  <a:pt x="114490" y="1168"/>
                  <a:pt x="116598" y="2045"/>
                  <a:pt x="118567" y="3277"/>
                </a:cubicBezTo>
                <a:cubicBezTo>
                  <a:pt x="119862" y="4064"/>
                  <a:pt x="121043" y="5004"/>
                  <a:pt x="122122" y="6070"/>
                </a:cubicBezTo>
                <a:lnTo>
                  <a:pt x="179781" y="63728"/>
                </a:lnTo>
                <a:cubicBezTo>
                  <a:pt x="181673" y="65646"/>
                  <a:pt x="183121" y="67856"/>
                  <a:pt x="184149" y="70358"/>
                </a:cubicBezTo>
                <a:cubicBezTo>
                  <a:pt x="185165" y="72847"/>
                  <a:pt x="185673" y="75451"/>
                  <a:pt x="185673" y="78143"/>
                </a:cubicBezTo>
                <a:cubicBezTo>
                  <a:pt x="185673" y="80835"/>
                  <a:pt x="185165" y="83439"/>
                  <a:pt x="184149" y="85928"/>
                </a:cubicBezTo>
                <a:cubicBezTo>
                  <a:pt x="183121" y="88430"/>
                  <a:pt x="181673" y="90640"/>
                  <a:pt x="179781" y="92558"/>
                </a:cubicBezTo>
                <a:lnTo>
                  <a:pt x="109296" y="163677"/>
                </a:lnTo>
                <a:lnTo>
                  <a:pt x="98755" y="174091"/>
                </a:lnTo>
                <a:cubicBezTo>
                  <a:pt x="95567" y="177330"/>
                  <a:pt x="91706" y="179235"/>
                  <a:pt x="87197" y="179806"/>
                </a:cubicBezTo>
                <a:lnTo>
                  <a:pt x="87197" y="179806"/>
                </a:lnTo>
                <a:lnTo>
                  <a:pt x="68148" y="181838"/>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9" name="Freeform 125">
            <a:extLst>
              <a:ext uri="{FF2B5EF4-FFF2-40B4-BE49-F238E27FC236}">
                <a16:creationId xmlns:a16="http://schemas.microsoft.com/office/drawing/2014/main" id="{A110BA9B-B573-480F-90B0-034C84DB4E92}"/>
              </a:ext>
            </a:extLst>
          </p:cNvPr>
          <p:cNvSpPr/>
          <p:nvPr/>
        </p:nvSpPr>
        <p:spPr>
          <a:xfrm flipV="1">
            <a:off x="2542326" y="6734884"/>
            <a:ext cx="55788" cy="73422"/>
          </a:xfrm>
          <a:custGeom>
            <a:avLst/>
            <a:gdLst/>
            <a:ahLst/>
            <a:cxnLst/>
            <a:rect l="0" t="0" r="0" b="0"/>
            <a:pathLst>
              <a:path w="41021" h="53987">
                <a:moveTo>
                  <a:pt x="41021" y="0"/>
                </a:moveTo>
                <a:lnTo>
                  <a:pt x="38228" y="45084"/>
                </a:lnTo>
                <a:cubicBezTo>
                  <a:pt x="38024" y="47599"/>
                  <a:pt x="36996" y="49707"/>
                  <a:pt x="35141" y="51422"/>
                </a:cubicBezTo>
                <a:cubicBezTo>
                  <a:pt x="33287" y="53136"/>
                  <a:pt x="31103" y="53987"/>
                  <a:pt x="28575" y="53975"/>
                </a:cubicBezTo>
                <a:lnTo>
                  <a:pt x="0" y="53975"/>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Freeform 126">
            <a:extLst>
              <a:ext uri="{FF2B5EF4-FFF2-40B4-BE49-F238E27FC236}">
                <a16:creationId xmlns:a16="http://schemas.microsoft.com/office/drawing/2014/main" id="{5BB7B04C-4473-452D-84F8-F7860F689AA2}"/>
              </a:ext>
            </a:extLst>
          </p:cNvPr>
          <p:cNvSpPr/>
          <p:nvPr/>
        </p:nvSpPr>
        <p:spPr>
          <a:xfrm flipV="1">
            <a:off x="2420213" y="6634551"/>
            <a:ext cx="31435" cy="100348"/>
          </a:xfrm>
          <a:custGeom>
            <a:avLst/>
            <a:gdLst/>
            <a:ahLst/>
            <a:cxnLst/>
            <a:rect l="0" t="0" r="0" b="0"/>
            <a:pathLst>
              <a:path w="23114" h="73786">
                <a:moveTo>
                  <a:pt x="23114" y="0"/>
                </a:moveTo>
                <a:lnTo>
                  <a:pt x="23114" y="16382"/>
                </a:lnTo>
                <a:cubicBezTo>
                  <a:pt x="22975" y="27051"/>
                  <a:pt x="20917" y="37350"/>
                  <a:pt x="16930" y="47244"/>
                </a:cubicBezTo>
                <a:cubicBezTo>
                  <a:pt x="12942" y="57150"/>
                  <a:pt x="7303" y="66001"/>
                  <a:pt x="0" y="73786"/>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1" name="Freeform 127">
            <a:extLst>
              <a:ext uri="{FF2B5EF4-FFF2-40B4-BE49-F238E27FC236}">
                <a16:creationId xmlns:a16="http://schemas.microsoft.com/office/drawing/2014/main" id="{3C2876AB-D7BD-4FD0-835D-5B2E9A403BE3}"/>
              </a:ext>
            </a:extLst>
          </p:cNvPr>
          <p:cNvSpPr/>
          <p:nvPr/>
        </p:nvSpPr>
        <p:spPr>
          <a:xfrm flipV="1">
            <a:off x="2327117" y="6633342"/>
            <a:ext cx="75305" cy="101559"/>
          </a:xfrm>
          <a:custGeom>
            <a:avLst/>
            <a:gdLst/>
            <a:ahLst/>
            <a:cxnLst/>
            <a:rect l="0" t="0" r="0" b="0"/>
            <a:pathLst>
              <a:path w="55372" h="74676">
                <a:moveTo>
                  <a:pt x="0" y="74676"/>
                </a:moveTo>
                <a:cubicBezTo>
                  <a:pt x="32384" y="65532"/>
                  <a:pt x="55372" y="42926"/>
                  <a:pt x="55372" y="16383"/>
                </a:cubicBezTo>
                <a:lnTo>
                  <a:pt x="55372"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Freeform 128">
            <a:extLst>
              <a:ext uri="{FF2B5EF4-FFF2-40B4-BE49-F238E27FC236}">
                <a16:creationId xmlns:a16="http://schemas.microsoft.com/office/drawing/2014/main" id="{3E105CD1-3162-4729-AE72-F6B09632BC19}"/>
              </a:ext>
            </a:extLst>
          </p:cNvPr>
          <p:cNvSpPr/>
          <p:nvPr/>
        </p:nvSpPr>
        <p:spPr>
          <a:xfrm flipV="1">
            <a:off x="2164069" y="6636451"/>
            <a:ext cx="65977" cy="98449"/>
          </a:xfrm>
          <a:custGeom>
            <a:avLst/>
            <a:gdLst/>
            <a:ahLst/>
            <a:cxnLst/>
            <a:rect l="0" t="0" r="0" b="0"/>
            <a:pathLst>
              <a:path w="48513" h="72389">
                <a:moveTo>
                  <a:pt x="0" y="0"/>
                </a:moveTo>
                <a:lnTo>
                  <a:pt x="0" y="16382"/>
                </a:lnTo>
                <a:cubicBezTo>
                  <a:pt x="0" y="40894"/>
                  <a:pt x="19684" y="62102"/>
                  <a:pt x="48513" y="72389"/>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3" name="Freeform 129">
            <a:extLst>
              <a:ext uri="{FF2B5EF4-FFF2-40B4-BE49-F238E27FC236}">
                <a16:creationId xmlns:a16="http://schemas.microsoft.com/office/drawing/2014/main" id="{4DB0A730-C94B-4C00-B955-B7E5F32FB91E}"/>
              </a:ext>
            </a:extLst>
          </p:cNvPr>
          <p:cNvSpPr/>
          <p:nvPr/>
        </p:nvSpPr>
        <p:spPr>
          <a:xfrm flipV="1">
            <a:off x="2114844" y="6577899"/>
            <a:ext cx="211581" cy="157002"/>
          </a:xfrm>
          <a:custGeom>
            <a:avLst/>
            <a:gdLst/>
            <a:ahLst/>
            <a:cxnLst/>
            <a:rect l="0" t="0" r="0" b="0"/>
            <a:pathLst>
              <a:path w="155575" h="115443">
                <a:moveTo>
                  <a:pt x="155575" y="111887"/>
                </a:moveTo>
                <a:cubicBezTo>
                  <a:pt x="144958" y="114249"/>
                  <a:pt x="134201" y="115443"/>
                  <a:pt x="123318" y="115443"/>
                </a:cubicBezTo>
                <a:cubicBezTo>
                  <a:pt x="55245" y="115443"/>
                  <a:pt x="0" y="70993"/>
                  <a:pt x="0" y="16384"/>
                </a:cubicBez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4" name="Freeform 130">
            <a:extLst>
              <a:ext uri="{FF2B5EF4-FFF2-40B4-BE49-F238E27FC236}">
                <a16:creationId xmlns:a16="http://schemas.microsoft.com/office/drawing/2014/main" id="{4202C229-C92A-455A-A5BD-D1D22D379645}"/>
              </a:ext>
            </a:extLst>
          </p:cNvPr>
          <p:cNvSpPr/>
          <p:nvPr/>
        </p:nvSpPr>
        <p:spPr>
          <a:xfrm flipV="1">
            <a:off x="2480060" y="6814007"/>
            <a:ext cx="62626" cy="56565"/>
          </a:xfrm>
          <a:custGeom>
            <a:avLst/>
            <a:gdLst/>
            <a:ahLst/>
            <a:cxnLst/>
            <a:rect l="0" t="0" r="0" b="0"/>
            <a:pathLst>
              <a:path w="46049" h="41592">
                <a:moveTo>
                  <a:pt x="9334" y="41592"/>
                </a:moveTo>
                <a:cubicBezTo>
                  <a:pt x="8445" y="40831"/>
                  <a:pt x="7429" y="40196"/>
                  <a:pt x="6668" y="39433"/>
                </a:cubicBezTo>
                <a:cubicBezTo>
                  <a:pt x="4534" y="37274"/>
                  <a:pt x="2883" y="34798"/>
                  <a:pt x="1727" y="31991"/>
                </a:cubicBezTo>
                <a:cubicBezTo>
                  <a:pt x="572" y="29197"/>
                  <a:pt x="0" y="26276"/>
                  <a:pt x="0" y="23241"/>
                </a:cubicBezTo>
                <a:cubicBezTo>
                  <a:pt x="0" y="20206"/>
                  <a:pt x="572" y="17285"/>
                  <a:pt x="1727" y="14491"/>
                </a:cubicBezTo>
                <a:cubicBezTo>
                  <a:pt x="2883" y="11684"/>
                  <a:pt x="4534" y="9208"/>
                  <a:pt x="6668" y="7048"/>
                </a:cubicBezTo>
                <a:cubicBezTo>
                  <a:pt x="8623" y="5042"/>
                  <a:pt x="10857" y="3454"/>
                  <a:pt x="13397" y="2273"/>
                </a:cubicBezTo>
                <a:cubicBezTo>
                  <a:pt x="15925" y="1092"/>
                  <a:pt x="18592" y="406"/>
                  <a:pt x="21373" y="203"/>
                </a:cubicBezTo>
                <a:cubicBezTo>
                  <a:pt x="24154" y="0"/>
                  <a:pt x="26898" y="292"/>
                  <a:pt x="29577" y="1092"/>
                </a:cubicBezTo>
                <a:cubicBezTo>
                  <a:pt x="32244" y="1892"/>
                  <a:pt x="34695" y="3137"/>
                  <a:pt x="36918" y="4839"/>
                </a:cubicBezTo>
                <a:cubicBezTo>
                  <a:pt x="39140" y="6528"/>
                  <a:pt x="40982" y="8573"/>
                  <a:pt x="42455" y="10947"/>
                </a:cubicBezTo>
                <a:cubicBezTo>
                  <a:pt x="43941" y="13322"/>
                  <a:pt x="44944" y="15875"/>
                  <a:pt x="45478" y="18618"/>
                </a:cubicBezTo>
                <a:cubicBezTo>
                  <a:pt x="46011" y="21361"/>
                  <a:pt x="46049" y="24105"/>
                  <a:pt x="45567" y="26861"/>
                </a:cubicBezTo>
                <a:cubicBezTo>
                  <a:pt x="45097" y="29616"/>
                  <a:pt x="44157" y="32194"/>
                  <a:pt x="42735" y="34607"/>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5" name="Freeform 131">
            <a:extLst>
              <a:ext uri="{FF2B5EF4-FFF2-40B4-BE49-F238E27FC236}">
                <a16:creationId xmlns:a16="http://schemas.microsoft.com/office/drawing/2014/main" id="{0E9F402B-6C6B-48D6-BCA4-DAABBE1182BA}"/>
              </a:ext>
            </a:extLst>
          </p:cNvPr>
          <p:cNvSpPr/>
          <p:nvPr/>
        </p:nvSpPr>
        <p:spPr>
          <a:xfrm flipV="1">
            <a:off x="2199995" y="6577899"/>
            <a:ext cx="342328" cy="256989"/>
          </a:xfrm>
          <a:custGeom>
            <a:avLst/>
            <a:gdLst/>
            <a:ahLst/>
            <a:cxnLst/>
            <a:rect l="0" t="0" r="0" b="0"/>
            <a:pathLst>
              <a:path w="251712" h="188963">
                <a:moveTo>
                  <a:pt x="125348" y="188963"/>
                </a:moveTo>
                <a:cubicBezTo>
                  <a:pt x="114426" y="188963"/>
                  <a:pt x="103631" y="187770"/>
                  <a:pt x="92964" y="185407"/>
                </a:cubicBezTo>
                <a:cubicBezTo>
                  <a:pt x="79324" y="182842"/>
                  <a:pt x="66446" y="178168"/>
                  <a:pt x="54317" y="171412"/>
                </a:cubicBezTo>
                <a:cubicBezTo>
                  <a:pt x="42202" y="164656"/>
                  <a:pt x="31457" y="156159"/>
                  <a:pt x="22097" y="145910"/>
                </a:cubicBezTo>
                <a:cubicBezTo>
                  <a:pt x="15100" y="138252"/>
                  <a:pt x="9702" y="129591"/>
                  <a:pt x="5892" y="119939"/>
                </a:cubicBezTo>
                <a:cubicBezTo>
                  <a:pt x="2095" y="110287"/>
                  <a:pt x="127" y="100279"/>
                  <a:pt x="0" y="89903"/>
                </a:cubicBezTo>
                <a:lnTo>
                  <a:pt x="0" y="18402"/>
                </a:lnTo>
                <a:cubicBezTo>
                  <a:pt x="0" y="15964"/>
                  <a:pt x="469" y="13615"/>
                  <a:pt x="1409" y="11354"/>
                </a:cubicBezTo>
                <a:cubicBezTo>
                  <a:pt x="2336" y="9106"/>
                  <a:pt x="3670" y="7112"/>
                  <a:pt x="5397" y="5385"/>
                </a:cubicBezTo>
                <a:cubicBezTo>
                  <a:pt x="7124" y="3658"/>
                  <a:pt x="9118" y="2337"/>
                  <a:pt x="11366" y="1397"/>
                </a:cubicBezTo>
                <a:cubicBezTo>
                  <a:pt x="13627" y="470"/>
                  <a:pt x="15976" y="0"/>
                  <a:pt x="18414" y="0"/>
                </a:cubicBezTo>
                <a:cubicBezTo>
                  <a:pt x="20853" y="0"/>
                  <a:pt x="23202" y="470"/>
                  <a:pt x="25463" y="1397"/>
                </a:cubicBezTo>
                <a:cubicBezTo>
                  <a:pt x="27711" y="2337"/>
                  <a:pt x="29705" y="3658"/>
                  <a:pt x="31432" y="5385"/>
                </a:cubicBezTo>
                <a:cubicBezTo>
                  <a:pt x="33159" y="7112"/>
                  <a:pt x="34493" y="9106"/>
                  <a:pt x="35420" y="11354"/>
                </a:cubicBezTo>
                <a:cubicBezTo>
                  <a:pt x="36360" y="13615"/>
                  <a:pt x="36830" y="15964"/>
                  <a:pt x="36830" y="18402"/>
                </a:cubicBezTo>
                <a:lnTo>
                  <a:pt x="36830" y="89903"/>
                </a:lnTo>
                <a:cubicBezTo>
                  <a:pt x="36830" y="116446"/>
                  <a:pt x="60197" y="139052"/>
                  <a:pt x="93472" y="148196"/>
                </a:cubicBezTo>
                <a:cubicBezTo>
                  <a:pt x="104241" y="151156"/>
                  <a:pt x="115201" y="152642"/>
                  <a:pt x="126363" y="152642"/>
                </a:cubicBezTo>
                <a:cubicBezTo>
                  <a:pt x="138492" y="152692"/>
                  <a:pt x="150341" y="150914"/>
                  <a:pt x="161924" y="147308"/>
                </a:cubicBezTo>
                <a:cubicBezTo>
                  <a:pt x="193038" y="137528"/>
                  <a:pt x="214883" y="115557"/>
                  <a:pt x="214883" y="89903"/>
                </a:cubicBezTo>
                <a:lnTo>
                  <a:pt x="214883" y="18402"/>
                </a:lnTo>
                <a:cubicBezTo>
                  <a:pt x="214755" y="17386"/>
                  <a:pt x="214755" y="16370"/>
                  <a:pt x="214883" y="15354"/>
                </a:cubicBezTo>
                <a:cubicBezTo>
                  <a:pt x="215263" y="13246"/>
                  <a:pt x="216000" y="11252"/>
                  <a:pt x="217080" y="9398"/>
                </a:cubicBezTo>
                <a:cubicBezTo>
                  <a:pt x="218159" y="7544"/>
                  <a:pt x="219518" y="5918"/>
                  <a:pt x="221169" y="4547"/>
                </a:cubicBezTo>
                <a:cubicBezTo>
                  <a:pt x="222820" y="3162"/>
                  <a:pt x="224649" y="2108"/>
                  <a:pt x="226668" y="1359"/>
                </a:cubicBezTo>
                <a:cubicBezTo>
                  <a:pt x="228687" y="623"/>
                  <a:pt x="230770" y="254"/>
                  <a:pt x="232917" y="242"/>
                </a:cubicBezTo>
                <a:cubicBezTo>
                  <a:pt x="239457" y="280"/>
                  <a:pt x="244575" y="2985"/>
                  <a:pt x="248284" y="8369"/>
                </a:cubicBezTo>
                <a:cubicBezTo>
                  <a:pt x="250303" y="11405"/>
                  <a:pt x="251319" y="14758"/>
                  <a:pt x="251332" y="18402"/>
                </a:cubicBezTo>
                <a:lnTo>
                  <a:pt x="251332" y="89903"/>
                </a:lnTo>
                <a:cubicBezTo>
                  <a:pt x="251712" y="144513"/>
                  <a:pt x="195451" y="188963"/>
                  <a:pt x="125348" y="188963"/>
                </a:cubicBezTo>
                <a:close/>
                <a:moveTo>
                  <a:pt x="125348" y="188963"/>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6" name="Freeform 132">
            <a:extLst>
              <a:ext uri="{FF2B5EF4-FFF2-40B4-BE49-F238E27FC236}">
                <a16:creationId xmlns:a16="http://schemas.microsoft.com/office/drawing/2014/main" id="{1EF02F89-1128-4755-97F2-A5A741347F23}"/>
              </a:ext>
            </a:extLst>
          </p:cNvPr>
          <p:cNvSpPr/>
          <p:nvPr/>
        </p:nvSpPr>
        <p:spPr>
          <a:xfrm flipV="1">
            <a:off x="5516046" y="6573909"/>
            <a:ext cx="206573" cy="617144"/>
          </a:xfrm>
          <a:custGeom>
            <a:avLst/>
            <a:gdLst/>
            <a:ahLst/>
            <a:cxnLst/>
            <a:rect l="0" t="0" r="0" b="0"/>
            <a:pathLst>
              <a:path w="151892" h="453783">
                <a:moveTo>
                  <a:pt x="0" y="430530"/>
                </a:moveTo>
                <a:lnTo>
                  <a:pt x="122428" y="453389"/>
                </a:lnTo>
                <a:cubicBezTo>
                  <a:pt x="124218" y="453682"/>
                  <a:pt x="126022" y="453783"/>
                  <a:pt x="127838" y="453682"/>
                </a:cubicBezTo>
                <a:cubicBezTo>
                  <a:pt x="129654" y="453593"/>
                  <a:pt x="131432" y="453301"/>
                  <a:pt x="133184" y="452818"/>
                </a:cubicBezTo>
                <a:cubicBezTo>
                  <a:pt x="134937" y="452348"/>
                  <a:pt x="136626" y="451688"/>
                  <a:pt x="138226" y="450850"/>
                </a:cubicBezTo>
                <a:cubicBezTo>
                  <a:pt x="139839" y="450011"/>
                  <a:pt x="141351" y="449008"/>
                  <a:pt x="142747" y="447840"/>
                </a:cubicBezTo>
                <a:cubicBezTo>
                  <a:pt x="144132" y="446684"/>
                  <a:pt x="145389" y="445388"/>
                  <a:pt x="146519" y="443953"/>
                </a:cubicBezTo>
                <a:cubicBezTo>
                  <a:pt x="147637" y="442518"/>
                  <a:pt x="148589" y="440994"/>
                  <a:pt x="149377" y="439356"/>
                </a:cubicBezTo>
                <a:cubicBezTo>
                  <a:pt x="150164" y="437718"/>
                  <a:pt x="150774" y="436016"/>
                  <a:pt x="151193" y="434251"/>
                </a:cubicBezTo>
                <a:cubicBezTo>
                  <a:pt x="151625" y="432485"/>
                  <a:pt x="151853" y="430695"/>
                  <a:pt x="151892" y="428880"/>
                </a:cubicBezTo>
                <a:lnTo>
                  <a:pt x="151892" y="48642"/>
                </a:lnTo>
                <a:cubicBezTo>
                  <a:pt x="151828" y="45759"/>
                  <a:pt x="151307" y="42965"/>
                  <a:pt x="150291" y="40260"/>
                </a:cubicBezTo>
                <a:cubicBezTo>
                  <a:pt x="149288" y="37554"/>
                  <a:pt x="147853" y="35103"/>
                  <a:pt x="146011" y="32881"/>
                </a:cubicBezTo>
                <a:cubicBezTo>
                  <a:pt x="144157" y="30671"/>
                  <a:pt x="141998" y="28817"/>
                  <a:pt x="139522" y="27344"/>
                </a:cubicBezTo>
                <a:cubicBezTo>
                  <a:pt x="137045" y="25858"/>
                  <a:pt x="134404" y="24829"/>
                  <a:pt x="131571" y="24258"/>
                </a:cubicBez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7" name="Freeform 133">
            <a:extLst>
              <a:ext uri="{FF2B5EF4-FFF2-40B4-BE49-F238E27FC236}">
                <a16:creationId xmlns:a16="http://schemas.microsoft.com/office/drawing/2014/main" id="{BC3EDCC7-298D-4AAF-86FF-AE0600EB7267}"/>
              </a:ext>
            </a:extLst>
          </p:cNvPr>
          <p:cNvSpPr/>
          <p:nvPr/>
        </p:nvSpPr>
        <p:spPr>
          <a:xfrm flipV="1">
            <a:off x="5458357" y="6816598"/>
            <a:ext cx="1727" cy="34371"/>
          </a:xfrm>
          <a:custGeom>
            <a:avLst/>
            <a:gdLst/>
            <a:ahLst/>
            <a:cxnLst/>
            <a:rect l="0" t="0" r="0" b="0"/>
            <a:pathLst>
              <a:path w="1270" h="25273">
                <a:moveTo>
                  <a:pt x="1270" y="25273"/>
                </a:moveTo>
                <a:cubicBezTo>
                  <a:pt x="1270" y="22352"/>
                  <a:pt x="1270" y="19431"/>
                  <a:pt x="1270" y="16511"/>
                </a:cubicBezTo>
                <a:cubicBezTo>
                  <a:pt x="1245" y="10973"/>
                  <a:pt x="813" y="5474"/>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8" name="Freeform 134">
            <a:extLst>
              <a:ext uri="{FF2B5EF4-FFF2-40B4-BE49-F238E27FC236}">
                <a16:creationId xmlns:a16="http://schemas.microsoft.com/office/drawing/2014/main" id="{C2628D4B-FB49-419D-BDAF-79D079190CED}"/>
              </a:ext>
            </a:extLst>
          </p:cNvPr>
          <p:cNvSpPr/>
          <p:nvPr/>
        </p:nvSpPr>
        <p:spPr>
          <a:xfrm flipV="1">
            <a:off x="5435903" y="6737493"/>
            <a:ext cx="14334" cy="30225"/>
          </a:xfrm>
          <a:custGeom>
            <a:avLst/>
            <a:gdLst/>
            <a:ahLst/>
            <a:cxnLst/>
            <a:rect l="0" t="0" r="0" b="0"/>
            <a:pathLst>
              <a:path w="10540" h="22225">
                <a:moveTo>
                  <a:pt x="0" y="22225"/>
                </a:moveTo>
                <a:cubicBezTo>
                  <a:pt x="4279" y="15177"/>
                  <a:pt x="7797" y="7773"/>
                  <a:pt x="1054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9" name="Freeform 135">
            <a:extLst>
              <a:ext uri="{FF2B5EF4-FFF2-40B4-BE49-F238E27FC236}">
                <a16:creationId xmlns:a16="http://schemas.microsoft.com/office/drawing/2014/main" id="{E5634CA1-018C-4940-9C2B-A1BA893E5027}"/>
              </a:ext>
            </a:extLst>
          </p:cNvPr>
          <p:cNvSpPr/>
          <p:nvPr/>
        </p:nvSpPr>
        <p:spPr>
          <a:xfrm flipV="1">
            <a:off x="5372861" y="6682740"/>
            <a:ext cx="28497" cy="16062"/>
          </a:xfrm>
          <a:custGeom>
            <a:avLst/>
            <a:gdLst/>
            <a:ahLst/>
            <a:cxnLst/>
            <a:rect l="0" t="0" r="0" b="0"/>
            <a:pathLst>
              <a:path w="20954" h="11811">
                <a:moveTo>
                  <a:pt x="0" y="11811"/>
                </a:moveTo>
                <a:cubicBezTo>
                  <a:pt x="7543" y="8865"/>
                  <a:pt x="14528" y="4928"/>
                  <a:pt x="20954"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0" name="Freeform 136">
            <a:extLst>
              <a:ext uri="{FF2B5EF4-FFF2-40B4-BE49-F238E27FC236}">
                <a16:creationId xmlns:a16="http://schemas.microsoft.com/office/drawing/2014/main" id="{7F42CCA6-AF89-4B0B-B848-A06946CFCF75}"/>
              </a:ext>
            </a:extLst>
          </p:cNvPr>
          <p:cNvSpPr/>
          <p:nvPr/>
        </p:nvSpPr>
        <p:spPr>
          <a:xfrm flipV="1">
            <a:off x="5290819" y="6675831"/>
            <a:ext cx="30397" cy="7598"/>
          </a:xfrm>
          <a:custGeom>
            <a:avLst/>
            <a:gdLst/>
            <a:ahLst/>
            <a:cxnLst/>
            <a:rect l="0" t="0" r="0" b="0"/>
            <a:pathLst>
              <a:path w="22351" h="5587">
                <a:moveTo>
                  <a:pt x="0" y="0"/>
                </a:moveTo>
                <a:cubicBezTo>
                  <a:pt x="7226" y="2781"/>
                  <a:pt x="14668" y="4648"/>
                  <a:pt x="22351" y="5587"/>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1" name="Freeform 137">
            <a:extLst>
              <a:ext uri="{FF2B5EF4-FFF2-40B4-BE49-F238E27FC236}">
                <a16:creationId xmlns:a16="http://schemas.microsoft.com/office/drawing/2014/main" id="{04B8844C-295F-43C5-B8D2-452F9DFE0155}"/>
              </a:ext>
            </a:extLst>
          </p:cNvPr>
          <p:cNvSpPr/>
          <p:nvPr/>
        </p:nvSpPr>
        <p:spPr>
          <a:xfrm flipV="1">
            <a:off x="5222940" y="6710375"/>
            <a:ext cx="22624" cy="22452"/>
          </a:xfrm>
          <a:custGeom>
            <a:avLst/>
            <a:gdLst/>
            <a:ahLst/>
            <a:cxnLst/>
            <a:rect l="0" t="0" r="0" b="0"/>
            <a:pathLst>
              <a:path w="16636" h="16509">
                <a:moveTo>
                  <a:pt x="0" y="0"/>
                </a:moveTo>
                <a:cubicBezTo>
                  <a:pt x="5054" y="5994"/>
                  <a:pt x="10604" y="11506"/>
                  <a:pt x="16636" y="16509"/>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 name="Freeform 138">
            <a:extLst>
              <a:ext uri="{FF2B5EF4-FFF2-40B4-BE49-F238E27FC236}">
                <a16:creationId xmlns:a16="http://schemas.microsoft.com/office/drawing/2014/main" id="{12D4FB58-81F3-4D72-86A8-8AE1E46E4D87}"/>
              </a:ext>
            </a:extLst>
          </p:cNvPr>
          <p:cNvSpPr/>
          <p:nvPr/>
        </p:nvSpPr>
        <p:spPr>
          <a:xfrm flipV="1">
            <a:off x="5185978" y="6778254"/>
            <a:ext cx="9843" cy="28151"/>
          </a:xfrm>
          <a:custGeom>
            <a:avLst/>
            <a:gdLst/>
            <a:ahLst/>
            <a:cxnLst/>
            <a:rect l="0" t="0" r="0" b="0"/>
            <a:pathLst>
              <a:path w="7238" h="20700">
                <a:moveTo>
                  <a:pt x="0" y="0"/>
                </a:moveTo>
                <a:cubicBezTo>
                  <a:pt x="1968" y="7048"/>
                  <a:pt x="4381" y="13957"/>
                  <a:pt x="7238" y="2070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 name="Freeform 139">
            <a:extLst>
              <a:ext uri="{FF2B5EF4-FFF2-40B4-BE49-F238E27FC236}">
                <a16:creationId xmlns:a16="http://schemas.microsoft.com/office/drawing/2014/main" id="{FE5EF5FA-74E1-4445-AADB-4E33D171302D}"/>
              </a:ext>
            </a:extLst>
          </p:cNvPr>
          <p:cNvSpPr/>
          <p:nvPr/>
        </p:nvSpPr>
        <p:spPr>
          <a:xfrm flipV="1">
            <a:off x="5444539" y="7078269"/>
            <a:ext cx="29880" cy="13470"/>
          </a:xfrm>
          <a:custGeom>
            <a:avLst/>
            <a:gdLst/>
            <a:ahLst/>
            <a:cxnLst/>
            <a:rect l="0" t="0" r="0" b="0"/>
            <a:pathLst>
              <a:path w="21971" h="9905">
                <a:moveTo>
                  <a:pt x="21971" y="9905"/>
                </a:moveTo>
                <a:cubicBezTo>
                  <a:pt x="14885" y="6083"/>
                  <a:pt x="7557" y="2781"/>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 name="Freeform 140">
            <a:extLst>
              <a:ext uri="{FF2B5EF4-FFF2-40B4-BE49-F238E27FC236}">
                <a16:creationId xmlns:a16="http://schemas.microsoft.com/office/drawing/2014/main" id="{46BEFFBE-104D-4B78-9437-0E5248B68BC1}"/>
              </a:ext>
            </a:extLst>
          </p:cNvPr>
          <p:cNvSpPr/>
          <p:nvPr/>
        </p:nvSpPr>
        <p:spPr>
          <a:xfrm flipV="1">
            <a:off x="5516564" y="7026453"/>
            <a:ext cx="22799" cy="22452"/>
          </a:xfrm>
          <a:custGeom>
            <a:avLst/>
            <a:gdLst/>
            <a:ahLst/>
            <a:cxnLst/>
            <a:rect l="0" t="0" r="0" b="0"/>
            <a:pathLst>
              <a:path w="16764" h="16509">
                <a:moveTo>
                  <a:pt x="16764" y="16509"/>
                </a:moveTo>
                <a:cubicBezTo>
                  <a:pt x="11494" y="10680"/>
                  <a:pt x="5906" y="5181"/>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 name="Freeform 141">
            <a:extLst>
              <a:ext uri="{FF2B5EF4-FFF2-40B4-BE49-F238E27FC236}">
                <a16:creationId xmlns:a16="http://schemas.microsoft.com/office/drawing/2014/main" id="{36AE5EB1-7C43-4EB4-9536-3B569E4B9DEA}"/>
              </a:ext>
            </a:extLst>
          </p:cNvPr>
          <p:cNvSpPr/>
          <p:nvPr/>
        </p:nvSpPr>
        <p:spPr>
          <a:xfrm flipV="1">
            <a:off x="5570625" y="6955811"/>
            <a:ext cx="15717" cy="28670"/>
          </a:xfrm>
          <a:custGeom>
            <a:avLst/>
            <a:gdLst/>
            <a:ahLst/>
            <a:cxnLst/>
            <a:rect l="0" t="0" r="0" b="0"/>
            <a:pathLst>
              <a:path w="11557" h="21081">
                <a:moveTo>
                  <a:pt x="11557" y="21081"/>
                </a:moveTo>
                <a:cubicBezTo>
                  <a:pt x="8078" y="13843"/>
                  <a:pt x="4230" y="6819"/>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 name="Freeform 142">
            <a:extLst>
              <a:ext uri="{FF2B5EF4-FFF2-40B4-BE49-F238E27FC236}">
                <a16:creationId xmlns:a16="http://schemas.microsoft.com/office/drawing/2014/main" id="{416129C8-EEB7-4051-AD1E-475FAABB8FF3}"/>
              </a:ext>
            </a:extLst>
          </p:cNvPr>
          <p:cNvSpPr/>
          <p:nvPr/>
        </p:nvSpPr>
        <p:spPr>
          <a:xfrm flipV="1">
            <a:off x="5604996" y="6876359"/>
            <a:ext cx="7426" cy="30570"/>
          </a:xfrm>
          <a:custGeom>
            <a:avLst/>
            <a:gdLst/>
            <a:ahLst/>
            <a:cxnLst/>
            <a:rect l="0" t="0" r="0" b="0"/>
            <a:pathLst>
              <a:path w="5461" h="22478">
                <a:moveTo>
                  <a:pt x="5461" y="22478"/>
                </a:moveTo>
                <a:cubicBezTo>
                  <a:pt x="3938" y="14858"/>
                  <a:pt x="2160" y="7365"/>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7" name="Freeform 143">
            <a:extLst>
              <a:ext uri="{FF2B5EF4-FFF2-40B4-BE49-F238E27FC236}">
                <a16:creationId xmlns:a16="http://schemas.microsoft.com/office/drawing/2014/main" id="{FC36A67D-DDF9-4F0F-A102-7A6814972CDE}"/>
              </a:ext>
            </a:extLst>
          </p:cNvPr>
          <p:cNvSpPr/>
          <p:nvPr/>
        </p:nvSpPr>
        <p:spPr>
          <a:xfrm flipV="1">
            <a:off x="5619159" y="6807789"/>
            <a:ext cx="0" cy="18653"/>
          </a:xfrm>
          <a:custGeom>
            <a:avLst/>
            <a:gdLst/>
            <a:ahLst/>
            <a:cxnLst/>
            <a:rect l="0" t="0" r="0" b="0"/>
            <a:pathLst>
              <a:path h="13716">
                <a:moveTo>
                  <a:pt x="0" y="13716"/>
                </a:moveTo>
                <a:cubicBezTo>
                  <a:pt x="0" y="9144"/>
                  <a:pt x="0" y="4572"/>
                  <a:pt x="0" y="0"/>
                </a:cubicBez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8" name="Freeform 144">
            <a:extLst>
              <a:ext uri="{FF2B5EF4-FFF2-40B4-BE49-F238E27FC236}">
                <a16:creationId xmlns:a16="http://schemas.microsoft.com/office/drawing/2014/main" id="{55311A18-3823-4CFE-8B5C-48726CCA6357}"/>
              </a:ext>
            </a:extLst>
          </p:cNvPr>
          <p:cNvSpPr/>
          <p:nvPr/>
        </p:nvSpPr>
        <p:spPr>
          <a:xfrm flipV="1">
            <a:off x="5309472" y="6567018"/>
            <a:ext cx="206570" cy="624207"/>
          </a:xfrm>
          <a:custGeom>
            <a:avLst/>
            <a:gdLst/>
            <a:ahLst/>
            <a:cxnLst/>
            <a:rect l="0" t="0" r="0" b="0"/>
            <a:pathLst>
              <a:path w="151890" h="458976">
                <a:moveTo>
                  <a:pt x="48386" y="19303"/>
                </a:moveTo>
                <a:lnTo>
                  <a:pt x="151890" y="0"/>
                </a:lnTo>
                <a:lnTo>
                  <a:pt x="151890" y="430655"/>
                </a:lnTo>
                <a:lnTo>
                  <a:pt x="0" y="458976"/>
                </a:lnTo>
                <a:lnTo>
                  <a:pt x="0" y="296416"/>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 name="Freeform 145">
            <a:extLst>
              <a:ext uri="{FF2B5EF4-FFF2-40B4-BE49-F238E27FC236}">
                <a16:creationId xmlns:a16="http://schemas.microsoft.com/office/drawing/2014/main" id="{99A16EDB-5D13-4C0D-BFA8-08EBC39EFF25}"/>
              </a:ext>
            </a:extLst>
          </p:cNvPr>
          <p:cNvSpPr/>
          <p:nvPr/>
        </p:nvSpPr>
        <p:spPr>
          <a:xfrm flipV="1">
            <a:off x="5102899" y="6567018"/>
            <a:ext cx="206573" cy="617144"/>
          </a:xfrm>
          <a:custGeom>
            <a:avLst/>
            <a:gdLst/>
            <a:ahLst/>
            <a:cxnLst/>
            <a:rect l="0" t="0" r="0" b="0"/>
            <a:pathLst>
              <a:path w="151892" h="453783">
                <a:moveTo>
                  <a:pt x="151892" y="453783"/>
                </a:moveTo>
                <a:lnTo>
                  <a:pt x="20321" y="429273"/>
                </a:lnTo>
                <a:cubicBezTo>
                  <a:pt x="17488" y="428688"/>
                  <a:pt x="14821" y="427660"/>
                  <a:pt x="12345" y="426174"/>
                </a:cubicBezTo>
                <a:cubicBezTo>
                  <a:pt x="9856" y="424688"/>
                  <a:pt x="7697" y="422821"/>
                  <a:pt x="5842" y="420598"/>
                </a:cubicBezTo>
                <a:cubicBezTo>
                  <a:pt x="4001" y="418363"/>
                  <a:pt x="2566" y="415899"/>
                  <a:pt x="1563" y="413182"/>
                </a:cubicBezTo>
                <a:cubicBezTo>
                  <a:pt x="572" y="410464"/>
                  <a:pt x="39" y="407657"/>
                  <a:pt x="0" y="404762"/>
                </a:cubicBezTo>
                <a:lnTo>
                  <a:pt x="0" y="24778"/>
                </a:lnTo>
                <a:cubicBezTo>
                  <a:pt x="51" y="22961"/>
                  <a:pt x="293" y="21183"/>
                  <a:pt x="724" y="19418"/>
                </a:cubicBezTo>
                <a:cubicBezTo>
                  <a:pt x="1156" y="17665"/>
                  <a:pt x="1766" y="15976"/>
                  <a:pt x="2553" y="14338"/>
                </a:cubicBezTo>
                <a:cubicBezTo>
                  <a:pt x="3353" y="12713"/>
                  <a:pt x="4306" y="11189"/>
                  <a:pt x="5423" y="9766"/>
                </a:cubicBezTo>
                <a:cubicBezTo>
                  <a:pt x="6541" y="8344"/>
                  <a:pt x="7798" y="7048"/>
                  <a:pt x="9195" y="5893"/>
                </a:cubicBezTo>
                <a:cubicBezTo>
                  <a:pt x="10592" y="4737"/>
                  <a:pt x="12091" y="3746"/>
                  <a:pt x="13704" y="2921"/>
                </a:cubicBezTo>
                <a:cubicBezTo>
                  <a:pt x="15304" y="2083"/>
                  <a:pt x="16993" y="1422"/>
                  <a:pt x="18733" y="952"/>
                </a:cubicBezTo>
                <a:cubicBezTo>
                  <a:pt x="20486" y="482"/>
                  <a:pt x="22264" y="190"/>
                  <a:pt x="24067" y="101"/>
                </a:cubicBezTo>
                <a:cubicBezTo>
                  <a:pt x="25883" y="0"/>
                  <a:pt x="27674" y="101"/>
                  <a:pt x="29464" y="393"/>
                </a:cubicBezTo>
                <a:lnTo>
                  <a:pt x="103379" y="1411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1" name="Freeform 146">
            <a:extLst>
              <a:ext uri="{FF2B5EF4-FFF2-40B4-BE49-F238E27FC236}">
                <a16:creationId xmlns:a16="http://schemas.microsoft.com/office/drawing/2014/main" id="{E94D1D9C-F040-419D-A840-FFD630345457}"/>
              </a:ext>
            </a:extLst>
          </p:cNvPr>
          <p:cNvSpPr/>
          <p:nvPr/>
        </p:nvSpPr>
        <p:spPr>
          <a:xfrm flipV="1">
            <a:off x="5144870" y="6788100"/>
            <a:ext cx="329030" cy="449244"/>
          </a:xfrm>
          <a:custGeom>
            <a:avLst/>
            <a:gdLst/>
            <a:ahLst/>
            <a:cxnLst/>
            <a:rect l="0" t="0" r="0" b="0"/>
            <a:pathLst>
              <a:path w="241934" h="330327">
                <a:moveTo>
                  <a:pt x="121030" y="330327"/>
                </a:moveTo>
                <a:cubicBezTo>
                  <a:pt x="113106" y="330327"/>
                  <a:pt x="105244" y="329553"/>
                  <a:pt x="97459" y="328016"/>
                </a:cubicBezTo>
                <a:cubicBezTo>
                  <a:pt x="89687" y="326467"/>
                  <a:pt x="82130" y="324181"/>
                  <a:pt x="74802" y="321145"/>
                </a:cubicBezTo>
                <a:cubicBezTo>
                  <a:pt x="67475" y="318123"/>
                  <a:pt x="60502" y="314414"/>
                  <a:pt x="53911" y="310007"/>
                </a:cubicBezTo>
                <a:cubicBezTo>
                  <a:pt x="47307" y="305613"/>
                  <a:pt x="41198" y="300610"/>
                  <a:pt x="35585" y="295009"/>
                </a:cubicBezTo>
                <a:cubicBezTo>
                  <a:pt x="29971" y="289408"/>
                  <a:pt x="24942" y="283325"/>
                  <a:pt x="20523" y="276734"/>
                </a:cubicBezTo>
                <a:cubicBezTo>
                  <a:pt x="16116" y="270155"/>
                  <a:pt x="12369" y="263195"/>
                  <a:pt x="9321" y="255880"/>
                </a:cubicBezTo>
                <a:cubicBezTo>
                  <a:pt x="6273" y="248552"/>
                  <a:pt x="3962" y="241008"/>
                  <a:pt x="2387" y="233236"/>
                </a:cubicBezTo>
                <a:cubicBezTo>
                  <a:pt x="825" y="225464"/>
                  <a:pt x="25" y="217602"/>
                  <a:pt x="0" y="209677"/>
                </a:cubicBezTo>
                <a:cubicBezTo>
                  <a:pt x="0" y="158877"/>
                  <a:pt x="38862" y="97028"/>
                  <a:pt x="72517" y="53594"/>
                </a:cubicBezTo>
                <a:cubicBezTo>
                  <a:pt x="86715" y="33948"/>
                  <a:pt x="102882" y="16079"/>
                  <a:pt x="121030" y="0"/>
                </a:cubicBezTo>
                <a:cubicBezTo>
                  <a:pt x="139114" y="16104"/>
                  <a:pt x="155243" y="33960"/>
                  <a:pt x="169416" y="53594"/>
                </a:cubicBezTo>
                <a:cubicBezTo>
                  <a:pt x="203198" y="96648"/>
                  <a:pt x="241934" y="158877"/>
                  <a:pt x="241934" y="209677"/>
                </a:cubicBezTo>
                <a:cubicBezTo>
                  <a:pt x="241908" y="217602"/>
                  <a:pt x="241108" y="225451"/>
                  <a:pt x="239546" y="233223"/>
                </a:cubicBezTo>
                <a:cubicBezTo>
                  <a:pt x="237984" y="240983"/>
                  <a:pt x="235672" y="248527"/>
                  <a:pt x="232624" y="255842"/>
                </a:cubicBezTo>
                <a:cubicBezTo>
                  <a:pt x="229576" y="263170"/>
                  <a:pt x="225843" y="270117"/>
                  <a:pt x="221436" y="276695"/>
                </a:cubicBezTo>
                <a:cubicBezTo>
                  <a:pt x="217016" y="283274"/>
                  <a:pt x="212000" y="289370"/>
                  <a:pt x="206399" y="294971"/>
                </a:cubicBezTo>
                <a:cubicBezTo>
                  <a:pt x="200786" y="300571"/>
                  <a:pt x="194690" y="305562"/>
                  <a:pt x="188086" y="309969"/>
                </a:cubicBezTo>
                <a:cubicBezTo>
                  <a:pt x="181494" y="314364"/>
                  <a:pt x="174547" y="318085"/>
                  <a:pt x="167219" y="321120"/>
                </a:cubicBezTo>
                <a:cubicBezTo>
                  <a:pt x="159891" y="324143"/>
                  <a:pt x="152348" y="326441"/>
                  <a:pt x="144575" y="327991"/>
                </a:cubicBezTo>
                <a:cubicBezTo>
                  <a:pt x="136803" y="329540"/>
                  <a:pt x="128954" y="330315"/>
                  <a:pt x="121030" y="330327"/>
                </a:cubicBezTo>
                <a:close/>
                <a:moveTo>
                  <a:pt x="121030" y="330327"/>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 name="Freeform 147">
            <a:extLst>
              <a:ext uri="{FF2B5EF4-FFF2-40B4-BE49-F238E27FC236}">
                <a16:creationId xmlns:a16="http://schemas.microsoft.com/office/drawing/2014/main" id="{7E36A399-22B0-4F1F-B740-619DA546FF91}"/>
              </a:ext>
            </a:extLst>
          </p:cNvPr>
          <p:cNvSpPr/>
          <p:nvPr/>
        </p:nvSpPr>
        <p:spPr>
          <a:xfrm flipV="1">
            <a:off x="5237621" y="6880850"/>
            <a:ext cx="143701" cy="143700"/>
          </a:xfrm>
          <a:custGeom>
            <a:avLst/>
            <a:gdLst/>
            <a:ahLst/>
            <a:cxnLst/>
            <a:rect l="0" t="0" r="0" b="0"/>
            <a:pathLst>
              <a:path w="105663" h="105662">
                <a:moveTo>
                  <a:pt x="105663" y="52831"/>
                </a:moveTo>
                <a:cubicBezTo>
                  <a:pt x="105663" y="49364"/>
                  <a:pt x="105321" y="45923"/>
                  <a:pt x="104648" y="42519"/>
                </a:cubicBezTo>
                <a:cubicBezTo>
                  <a:pt x="103974" y="39128"/>
                  <a:pt x="102971" y="35813"/>
                  <a:pt x="101638" y="32613"/>
                </a:cubicBezTo>
                <a:cubicBezTo>
                  <a:pt x="100317" y="29413"/>
                  <a:pt x="98691" y="26365"/>
                  <a:pt x="96761" y="23482"/>
                </a:cubicBezTo>
                <a:cubicBezTo>
                  <a:pt x="94830" y="20599"/>
                  <a:pt x="92646" y="17932"/>
                  <a:pt x="90195" y="15468"/>
                </a:cubicBezTo>
                <a:cubicBezTo>
                  <a:pt x="87731" y="13017"/>
                  <a:pt x="85064" y="10833"/>
                  <a:pt x="82181" y="8902"/>
                </a:cubicBezTo>
                <a:cubicBezTo>
                  <a:pt x="79298" y="6972"/>
                  <a:pt x="76250" y="5346"/>
                  <a:pt x="73050" y="4025"/>
                </a:cubicBezTo>
                <a:cubicBezTo>
                  <a:pt x="69850" y="2692"/>
                  <a:pt x="66535" y="1689"/>
                  <a:pt x="63144" y="1016"/>
                </a:cubicBezTo>
                <a:cubicBezTo>
                  <a:pt x="59740" y="342"/>
                  <a:pt x="56299" y="0"/>
                  <a:pt x="52832" y="0"/>
                </a:cubicBezTo>
                <a:cubicBezTo>
                  <a:pt x="49364" y="0"/>
                  <a:pt x="45923" y="342"/>
                  <a:pt x="42519" y="1016"/>
                </a:cubicBezTo>
                <a:cubicBezTo>
                  <a:pt x="39128" y="1689"/>
                  <a:pt x="35813" y="2692"/>
                  <a:pt x="32613" y="4025"/>
                </a:cubicBezTo>
                <a:cubicBezTo>
                  <a:pt x="29413" y="5346"/>
                  <a:pt x="26365" y="6972"/>
                  <a:pt x="23482" y="8902"/>
                </a:cubicBezTo>
                <a:cubicBezTo>
                  <a:pt x="20599" y="10833"/>
                  <a:pt x="17932" y="13017"/>
                  <a:pt x="15468" y="15468"/>
                </a:cubicBezTo>
                <a:cubicBezTo>
                  <a:pt x="13017" y="17932"/>
                  <a:pt x="10833" y="20599"/>
                  <a:pt x="8902" y="23482"/>
                </a:cubicBezTo>
                <a:cubicBezTo>
                  <a:pt x="6972" y="26365"/>
                  <a:pt x="5346" y="29413"/>
                  <a:pt x="4025" y="32613"/>
                </a:cubicBezTo>
                <a:cubicBezTo>
                  <a:pt x="2692" y="35813"/>
                  <a:pt x="1689" y="39128"/>
                  <a:pt x="1016" y="42519"/>
                </a:cubicBezTo>
                <a:cubicBezTo>
                  <a:pt x="342" y="45923"/>
                  <a:pt x="0" y="49364"/>
                  <a:pt x="0" y="52831"/>
                </a:cubicBezTo>
                <a:cubicBezTo>
                  <a:pt x="0" y="56298"/>
                  <a:pt x="342" y="59739"/>
                  <a:pt x="1016" y="63143"/>
                </a:cubicBezTo>
                <a:cubicBezTo>
                  <a:pt x="1689" y="66534"/>
                  <a:pt x="2692" y="69849"/>
                  <a:pt x="4025" y="73049"/>
                </a:cubicBezTo>
                <a:cubicBezTo>
                  <a:pt x="5346" y="76249"/>
                  <a:pt x="6972" y="79297"/>
                  <a:pt x="8902" y="82180"/>
                </a:cubicBezTo>
                <a:cubicBezTo>
                  <a:pt x="10833" y="85063"/>
                  <a:pt x="13017" y="87730"/>
                  <a:pt x="15468" y="90194"/>
                </a:cubicBezTo>
                <a:cubicBezTo>
                  <a:pt x="17932" y="92645"/>
                  <a:pt x="20599" y="94829"/>
                  <a:pt x="23482" y="96760"/>
                </a:cubicBezTo>
                <a:cubicBezTo>
                  <a:pt x="26365" y="98690"/>
                  <a:pt x="29413" y="100316"/>
                  <a:pt x="32613" y="101637"/>
                </a:cubicBezTo>
                <a:cubicBezTo>
                  <a:pt x="35813" y="102970"/>
                  <a:pt x="39128" y="103973"/>
                  <a:pt x="42519" y="104646"/>
                </a:cubicBezTo>
                <a:cubicBezTo>
                  <a:pt x="45923" y="105320"/>
                  <a:pt x="49364" y="105662"/>
                  <a:pt x="52832" y="105662"/>
                </a:cubicBezTo>
                <a:cubicBezTo>
                  <a:pt x="56299" y="105662"/>
                  <a:pt x="59740" y="105320"/>
                  <a:pt x="63144" y="104646"/>
                </a:cubicBezTo>
                <a:cubicBezTo>
                  <a:pt x="66535" y="103973"/>
                  <a:pt x="69850" y="102970"/>
                  <a:pt x="73050" y="101637"/>
                </a:cubicBezTo>
                <a:cubicBezTo>
                  <a:pt x="76250" y="100316"/>
                  <a:pt x="79298" y="98690"/>
                  <a:pt x="82181" y="96760"/>
                </a:cubicBezTo>
                <a:cubicBezTo>
                  <a:pt x="85064" y="94829"/>
                  <a:pt x="87731" y="92645"/>
                  <a:pt x="90195" y="90194"/>
                </a:cubicBezTo>
                <a:cubicBezTo>
                  <a:pt x="92646" y="87730"/>
                  <a:pt x="94830" y="85063"/>
                  <a:pt x="96761" y="82180"/>
                </a:cubicBezTo>
                <a:cubicBezTo>
                  <a:pt x="98691" y="79297"/>
                  <a:pt x="100317" y="76249"/>
                  <a:pt x="101638" y="73049"/>
                </a:cubicBezTo>
                <a:cubicBezTo>
                  <a:pt x="102971" y="69849"/>
                  <a:pt x="103974" y="66534"/>
                  <a:pt x="104648" y="63143"/>
                </a:cubicBezTo>
                <a:cubicBezTo>
                  <a:pt x="105321" y="59739"/>
                  <a:pt x="105663" y="56298"/>
                  <a:pt x="105663" y="52831"/>
                </a:cubicBezTo>
                <a:close/>
                <a:moveTo>
                  <a:pt x="105663" y="52831"/>
                </a:move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3" name="Freeform 148">
            <a:extLst>
              <a:ext uri="{FF2B5EF4-FFF2-40B4-BE49-F238E27FC236}">
                <a16:creationId xmlns:a16="http://schemas.microsoft.com/office/drawing/2014/main" id="{F6C3498A-C6E8-4B91-9CBD-A32E79CB0508}"/>
              </a:ext>
            </a:extLst>
          </p:cNvPr>
          <p:cNvSpPr/>
          <p:nvPr/>
        </p:nvSpPr>
        <p:spPr>
          <a:xfrm flipV="1">
            <a:off x="5309472" y="6880677"/>
            <a:ext cx="0" cy="143874"/>
          </a:xfrm>
          <a:custGeom>
            <a:avLst/>
            <a:gdLst/>
            <a:ahLst/>
            <a:cxnLst/>
            <a:rect l="0" t="0" r="0" b="0"/>
            <a:pathLst>
              <a:path h="105790">
                <a:moveTo>
                  <a:pt x="0" y="105790"/>
                </a:moveTo>
                <a:lnTo>
                  <a:pt x="0"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4" name="Freeform 149">
            <a:extLst>
              <a:ext uri="{FF2B5EF4-FFF2-40B4-BE49-F238E27FC236}">
                <a16:creationId xmlns:a16="http://schemas.microsoft.com/office/drawing/2014/main" id="{F6695B1D-93B7-4671-A001-D03CB3FE7C70}"/>
              </a:ext>
            </a:extLst>
          </p:cNvPr>
          <p:cNvSpPr/>
          <p:nvPr/>
        </p:nvSpPr>
        <p:spPr>
          <a:xfrm flipV="1">
            <a:off x="5572525" y="6687231"/>
            <a:ext cx="94476" cy="113648"/>
          </a:xfrm>
          <a:custGeom>
            <a:avLst/>
            <a:gdLst/>
            <a:ahLst/>
            <a:cxnLst/>
            <a:rect l="0" t="0" r="0" b="0"/>
            <a:pathLst>
              <a:path w="69468" h="83565">
                <a:moveTo>
                  <a:pt x="0" y="0"/>
                </a:moveTo>
                <a:lnTo>
                  <a:pt x="69468" y="83565"/>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5" name="Freeform 150">
            <a:extLst>
              <a:ext uri="{FF2B5EF4-FFF2-40B4-BE49-F238E27FC236}">
                <a16:creationId xmlns:a16="http://schemas.microsoft.com/office/drawing/2014/main" id="{2EB6472F-66BD-47AF-8DB7-805E68A68D1E}"/>
              </a:ext>
            </a:extLst>
          </p:cNvPr>
          <p:cNvSpPr/>
          <p:nvPr/>
        </p:nvSpPr>
        <p:spPr>
          <a:xfrm flipV="1">
            <a:off x="5572525" y="6706403"/>
            <a:ext cx="94476" cy="75305"/>
          </a:xfrm>
          <a:custGeom>
            <a:avLst/>
            <a:gdLst/>
            <a:ahLst/>
            <a:cxnLst/>
            <a:rect l="0" t="0" r="0" b="0"/>
            <a:pathLst>
              <a:path w="69468" h="55372">
                <a:moveTo>
                  <a:pt x="0" y="55372"/>
                </a:moveTo>
                <a:lnTo>
                  <a:pt x="69468" y="0"/>
                </a:lnTo>
              </a:path>
            </a:pathLst>
          </a:custGeom>
          <a:noFill/>
          <a:ln w="17271" cap="rnd"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1" name="Rectangle 156">
            <a:extLst>
              <a:ext uri="{FF2B5EF4-FFF2-40B4-BE49-F238E27FC236}">
                <a16:creationId xmlns:a16="http://schemas.microsoft.com/office/drawing/2014/main" id="{7E754190-44C3-4213-B727-CE7EE6BC4C76}"/>
              </a:ext>
            </a:extLst>
          </p:cNvPr>
          <p:cNvSpPr/>
          <p:nvPr/>
        </p:nvSpPr>
        <p:spPr>
          <a:xfrm>
            <a:off x="1710143" y="5394391"/>
            <a:ext cx="1335750" cy="195118"/>
          </a:xfrm>
          <a:prstGeom prst="rect">
            <a:avLst/>
          </a:prstGeom>
        </p:spPr>
        <p:txBody>
          <a:bodyPr wrap="none" lIns="0" tIns="0" rIns="0" bIns="0">
            <a:spAutoFit/>
          </a:bodyPr>
          <a:lstStyle/>
          <a:p>
            <a:pPr marL="0" algn="ctr"/>
            <a:r>
              <a:rPr lang="en-US" sz="1268" b="0" i="0" spc="0" baseline="0">
                <a:solidFill>
                  <a:srgbClr val="FFFFFF"/>
                </a:solidFill>
                <a:latin typeface="MuseoSansRounded-700"/>
              </a:rPr>
              <a:t>Create Your Account</a:t>
            </a:r>
          </a:p>
        </p:txBody>
      </p:sp>
      <p:sp>
        <p:nvSpPr>
          <p:cNvPr id="124" name="Rectangle 161">
            <a:extLst>
              <a:ext uri="{FF2B5EF4-FFF2-40B4-BE49-F238E27FC236}">
                <a16:creationId xmlns:a16="http://schemas.microsoft.com/office/drawing/2014/main" id="{0166FB3D-8CD5-4A8A-B70C-4CF6F9EDE5F9}"/>
              </a:ext>
            </a:extLst>
          </p:cNvPr>
          <p:cNvSpPr/>
          <p:nvPr/>
        </p:nvSpPr>
        <p:spPr>
          <a:xfrm>
            <a:off x="1658031" y="7406580"/>
            <a:ext cx="1404563" cy="183385"/>
          </a:xfrm>
          <a:prstGeom prst="rect">
            <a:avLst/>
          </a:prstGeom>
        </p:spPr>
        <p:txBody>
          <a:bodyPr wrap="none" lIns="0" tIns="0" rIns="0" bIns="0">
            <a:spAutoFit/>
          </a:bodyPr>
          <a:lstStyle/>
          <a:p>
            <a:pPr marL="0"/>
            <a:r>
              <a:rPr lang="en-US" sz="1268" b="0" i="0" spc="0" baseline="0">
                <a:solidFill>
                  <a:srgbClr val="FFFFFF"/>
                </a:solidFill>
                <a:latin typeface="MuseoSansRounded-700"/>
              </a:rPr>
              <a:t>Choose Your Perks</a:t>
            </a:r>
          </a:p>
        </p:txBody>
      </p:sp>
      <p:sp>
        <p:nvSpPr>
          <p:cNvPr id="125" name="Rectangle 162">
            <a:extLst>
              <a:ext uri="{FF2B5EF4-FFF2-40B4-BE49-F238E27FC236}">
                <a16:creationId xmlns:a16="http://schemas.microsoft.com/office/drawing/2014/main" id="{7EA55011-7A76-4BA1-BB60-F9F98A9F62ED}"/>
              </a:ext>
            </a:extLst>
          </p:cNvPr>
          <p:cNvSpPr/>
          <p:nvPr/>
        </p:nvSpPr>
        <p:spPr>
          <a:xfrm>
            <a:off x="1181298" y="7642649"/>
            <a:ext cx="2357973" cy="331690"/>
          </a:xfrm>
          <a:prstGeom prst="rect">
            <a:avLst/>
          </a:prstGeom>
        </p:spPr>
        <p:txBody>
          <a:bodyPr wrap="none" lIns="0" tIns="0" rIns="0" bIns="0">
            <a:spAutoFit/>
          </a:bodyPr>
          <a:lstStyle/>
          <a:p>
            <a:pPr marL="0"/>
            <a:r>
              <a:rPr lang="en-US" sz="1088" b="0" i="0" spc="0" baseline="0">
                <a:solidFill>
                  <a:srgbClr val="FFFFFF"/>
                </a:solidFill>
                <a:latin typeface="ProximaNova-Regular"/>
              </a:rPr>
              <a:t>From travel to electronics, choose from</a:t>
            </a:r>
          </a:p>
          <a:p>
            <a:pPr marL="57748">
              <a:lnSpc>
                <a:spcPts val="1427"/>
              </a:lnSpc>
            </a:pPr>
            <a:r>
              <a:rPr lang="en-US" sz="1088" b="0" i="0" spc="0" baseline="0">
                <a:solidFill>
                  <a:srgbClr val="FFFFFF"/>
                </a:solidFill>
                <a:latin typeface="ProximaNova-Regular"/>
              </a:rPr>
              <a:t>over 25 different categories of perks!</a:t>
            </a:r>
          </a:p>
        </p:txBody>
      </p:sp>
      <p:sp>
        <p:nvSpPr>
          <p:cNvPr id="126" name="Rectangle 163">
            <a:extLst>
              <a:ext uri="{FF2B5EF4-FFF2-40B4-BE49-F238E27FC236}">
                <a16:creationId xmlns:a16="http://schemas.microsoft.com/office/drawing/2014/main" id="{8082CD88-B520-4D7A-9B26-3D6BE934DB58}"/>
              </a:ext>
            </a:extLst>
          </p:cNvPr>
          <p:cNvSpPr/>
          <p:nvPr/>
        </p:nvSpPr>
        <p:spPr>
          <a:xfrm>
            <a:off x="4601557" y="7406580"/>
            <a:ext cx="1643223" cy="183385"/>
          </a:xfrm>
          <a:prstGeom prst="rect">
            <a:avLst/>
          </a:prstGeom>
        </p:spPr>
        <p:txBody>
          <a:bodyPr wrap="square" lIns="0" tIns="0" rIns="0" bIns="0">
            <a:spAutoFit/>
          </a:bodyPr>
          <a:lstStyle/>
          <a:p>
            <a:pPr marL="0"/>
            <a:r>
              <a:rPr lang="en-US" sz="1268" b="0" i="0" spc="0" baseline="0">
                <a:solidFill>
                  <a:srgbClr val="FFFFFF"/>
                </a:solidFill>
                <a:latin typeface="MuseoSansRounded-700"/>
              </a:rPr>
              <a:t>Explore the Local Map</a:t>
            </a:r>
          </a:p>
        </p:txBody>
      </p:sp>
      <p:sp>
        <p:nvSpPr>
          <p:cNvPr id="127" name="Rectangle 164">
            <a:extLst>
              <a:ext uri="{FF2B5EF4-FFF2-40B4-BE49-F238E27FC236}">
                <a16:creationId xmlns:a16="http://schemas.microsoft.com/office/drawing/2014/main" id="{7BE83332-DC21-4CCE-A45F-1E58FB836F6D}"/>
              </a:ext>
            </a:extLst>
          </p:cNvPr>
          <p:cNvSpPr/>
          <p:nvPr/>
        </p:nvSpPr>
        <p:spPr>
          <a:xfrm>
            <a:off x="4298218" y="7642649"/>
            <a:ext cx="2249919" cy="331690"/>
          </a:xfrm>
          <a:prstGeom prst="rect">
            <a:avLst/>
          </a:prstGeom>
        </p:spPr>
        <p:txBody>
          <a:bodyPr wrap="none" lIns="0" tIns="0" rIns="0" bIns="0">
            <a:spAutoFit/>
          </a:bodyPr>
          <a:lstStyle/>
          <a:p>
            <a:pPr marL="0"/>
            <a:r>
              <a:rPr lang="en-US" sz="1088" b="0" i="0" spc="0" baseline="0">
                <a:solidFill>
                  <a:srgbClr val="FFFFFF"/>
                </a:solidFill>
                <a:latin typeface="ProximaNova-Regular"/>
              </a:rPr>
              <a:t>Find deals in your neighborhood with</a:t>
            </a:r>
          </a:p>
          <a:p>
            <a:pPr marL="703022">
              <a:lnSpc>
                <a:spcPts val="1427"/>
              </a:lnSpc>
            </a:pPr>
            <a:r>
              <a:rPr lang="en-US" sz="1088" b="0" i="0" spc="0" baseline="0">
                <a:solidFill>
                  <a:srgbClr val="FFFFFF"/>
                </a:solidFill>
                <a:latin typeface="ProximaNova-Regular"/>
              </a:rPr>
              <a:t>the local map!</a:t>
            </a:r>
          </a:p>
        </p:txBody>
      </p:sp>
      <p:pic>
        <p:nvPicPr>
          <p:cNvPr id="1028" name="Picture 4" descr="PerkSpot Logo">
            <a:extLst>
              <a:ext uri="{FF2B5EF4-FFF2-40B4-BE49-F238E27FC236}">
                <a16:creationId xmlns:a16="http://schemas.microsoft.com/office/drawing/2014/main" id="{9BAC92F9-57AB-40F9-BC5F-B261CA649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048" y="9211871"/>
            <a:ext cx="1687182" cy="715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94F8D9-B0AA-EFAB-84BC-2C48FFBD47E6}"/>
              </a:ext>
            </a:extLst>
          </p:cNvPr>
          <p:cNvSpPr txBox="1"/>
          <p:nvPr/>
        </p:nvSpPr>
        <p:spPr>
          <a:xfrm>
            <a:off x="2230046" y="9189150"/>
            <a:ext cx="4953368" cy="400110"/>
          </a:xfrm>
          <a:prstGeom prst="rect">
            <a:avLst/>
          </a:prstGeom>
          <a:noFill/>
        </p:spPr>
        <p:txBody>
          <a:bodyPr wrap="square" rtlCol="0">
            <a:spAutoFit/>
          </a:bodyPr>
          <a:lstStyle/>
          <a:p>
            <a:r>
              <a:rPr lang="en-US" sz="2000" dirty="0"/>
              <a:t>Questions? Call 866-606-6057</a:t>
            </a:r>
          </a:p>
        </p:txBody>
      </p:sp>
      <p:pic>
        <p:nvPicPr>
          <p:cNvPr id="6" name="Picture 5">
            <a:extLst>
              <a:ext uri="{FF2B5EF4-FFF2-40B4-BE49-F238E27FC236}">
                <a16:creationId xmlns:a16="http://schemas.microsoft.com/office/drawing/2014/main" id="{0F8CCCCB-ED85-4CBE-06D2-218B25ABA226}"/>
              </a:ext>
            </a:extLst>
          </p:cNvPr>
          <p:cNvPicPr>
            <a:picLocks noChangeAspect="1"/>
          </p:cNvPicPr>
          <p:nvPr/>
        </p:nvPicPr>
        <p:blipFill>
          <a:blip r:embed="rId4"/>
          <a:stretch>
            <a:fillRect/>
          </a:stretch>
        </p:blipFill>
        <p:spPr>
          <a:xfrm>
            <a:off x="281354" y="1783025"/>
            <a:ext cx="7209691" cy="7185811"/>
          </a:xfrm>
          <a:prstGeom prst="rect">
            <a:avLst/>
          </a:prstGeom>
        </p:spPr>
      </p:pic>
      <p:pic>
        <p:nvPicPr>
          <p:cNvPr id="7" name="Picture 6">
            <a:extLst>
              <a:ext uri="{FF2B5EF4-FFF2-40B4-BE49-F238E27FC236}">
                <a16:creationId xmlns:a16="http://schemas.microsoft.com/office/drawing/2014/main" id="{770EF34D-2053-60B4-378D-3C58C946DBD7}"/>
              </a:ext>
            </a:extLst>
          </p:cNvPr>
          <p:cNvPicPr>
            <a:picLocks noChangeAspect="1"/>
          </p:cNvPicPr>
          <p:nvPr/>
        </p:nvPicPr>
        <p:blipFill>
          <a:blip r:embed="rId5"/>
          <a:stretch>
            <a:fillRect/>
          </a:stretch>
        </p:blipFill>
        <p:spPr>
          <a:xfrm>
            <a:off x="2197057" y="119114"/>
            <a:ext cx="3238952" cy="1238423"/>
          </a:xfrm>
          <a:prstGeom prst="rect">
            <a:avLst/>
          </a:prstGeom>
        </p:spPr>
      </p:pic>
      <p:sp>
        <p:nvSpPr>
          <p:cNvPr id="9" name="TextBox 8">
            <a:extLst>
              <a:ext uri="{FF2B5EF4-FFF2-40B4-BE49-F238E27FC236}">
                <a16:creationId xmlns:a16="http://schemas.microsoft.com/office/drawing/2014/main" id="{B9364B54-ACAD-0F18-81D5-6927734AC95A}"/>
              </a:ext>
            </a:extLst>
          </p:cNvPr>
          <p:cNvSpPr txBox="1"/>
          <p:nvPr/>
        </p:nvSpPr>
        <p:spPr>
          <a:xfrm>
            <a:off x="1813619" y="1127892"/>
            <a:ext cx="3886200" cy="424732"/>
          </a:xfrm>
          <a:prstGeom prst="rect">
            <a:avLst/>
          </a:prstGeom>
          <a:noFill/>
        </p:spPr>
        <p:txBody>
          <a:bodyPr wrap="square">
            <a:spAutoFit/>
          </a:bodyPr>
          <a:lstStyle/>
          <a:p>
            <a:pPr algn="ctr">
              <a:lnSpc>
                <a:spcPct val="90000"/>
              </a:lnSpc>
              <a:spcBef>
                <a:spcPct val="0"/>
              </a:spcBef>
              <a:spcAft>
                <a:spcPts val="600"/>
              </a:spcAft>
            </a:pPr>
            <a:r>
              <a:rPr lang="en-US" sz="2400" b="1" spc="65" dirty="0">
                <a:solidFill>
                  <a:srgbClr val="002D73"/>
                </a:solidFill>
                <a:latin typeface="Times New Roman" panose="02020603050405020304" pitchFamily="18" charset="0"/>
                <a:ea typeface="+mj-ea"/>
                <a:cs typeface="Times New Roman" panose="02020603050405020304" pitchFamily="18" charset="0"/>
              </a:rPr>
              <a:t>Discount Program</a:t>
            </a:r>
            <a:endParaRPr lang="en-US" sz="2400" b="1" kern="1200" spc="65" dirty="0">
              <a:solidFill>
                <a:srgbClr val="002D73"/>
              </a:solidFill>
              <a:latin typeface="Times New Roman" panose="02020603050405020304" pitchFamily="18" charset="0"/>
              <a:ea typeface="+mj-ea"/>
              <a:cs typeface="Times New Roman" panose="02020603050405020304" pitchFamily="18" charset="0"/>
            </a:endParaRPr>
          </a:p>
        </p:txBody>
      </p:sp>
    </p:spTree>
    <p:custDataLst>
      <p:tags r:id="rId1"/>
    </p:custDataLst>
    <p:extLst>
      <p:ext uri="{BB962C8B-B14F-4D97-AF65-F5344CB8AC3E}">
        <p14:creationId xmlns:p14="http://schemas.microsoft.com/office/powerpoint/2010/main" val="330393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1639823"/>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2393187" y="380537"/>
            <a:ext cx="2986025"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90" dirty="0">
                <a:solidFill>
                  <a:srgbClr val="002D73"/>
                </a:solidFill>
                <a:latin typeface="Times New Roman" panose="02020603050405020304" pitchFamily="18" charset="0"/>
                <a:cs typeface="Times New Roman" panose="02020603050405020304" pitchFamily="18" charset="0"/>
              </a:rPr>
              <a:t>Contacts</a:t>
            </a:r>
            <a:endParaRPr sz="4600" b="1" spc="190" dirty="0">
              <a:solidFill>
                <a:srgbClr val="002D73"/>
              </a:solidFill>
              <a:latin typeface="Times New Roman" panose="02020603050405020304" pitchFamily="18" charset="0"/>
              <a:cs typeface="Times New Roman" panose="02020603050405020304" pitchFamily="18" charset="0"/>
            </a:endParaRPr>
          </a:p>
        </p:txBody>
      </p:sp>
      <p:sp>
        <p:nvSpPr>
          <p:cNvPr id="10" name="object 10"/>
          <p:cNvSpPr txBox="1"/>
          <p:nvPr/>
        </p:nvSpPr>
        <p:spPr>
          <a:xfrm>
            <a:off x="371346" y="4382694"/>
            <a:ext cx="922655" cy="284480"/>
          </a:xfrm>
          <a:prstGeom prst="rect">
            <a:avLst/>
          </a:prstGeom>
        </p:spPr>
        <p:txBody>
          <a:bodyPr vert="horz" wrap="square" lIns="0" tIns="12065" rIns="0" bIns="0" rtlCol="0">
            <a:spAutoFit/>
          </a:bodyPr>
          <a:lstStyle/>
          <a:p>
            <a:pPr marL="12700">
              <a:lnSpc>
                <a:spcPct val="100000"/>
              </a:lnSpc>
              <a:spcBef>
                <a:spcPts val="95"/>
              </a:spcBef>
            </a:pPr>
            <a:r>
              <a:rPr sz="1700" b="1" spc="75" dirty="0">
                <a:solidFill>
                  <a:srgbClr val="002D73"/>
                </a:solidFill>
                <a:latin typeface="Times New Roman"/>
                <a:cs typeface="Times New Roman"/>
              </a:rPr>
              <a:t>Contacts</a:t>
            </a:r>
            <a:endParaRPr sz="1700" dirty="0">
              <a:solidFill>
                <a:srgbClr val="002D73"/>
              </a:solidFill>
              <a:latin typeface="Times New Roman"/>
              <a:cs typeface="Times New Roman"/>
            </a:endParaRPr>
          </a:p>
        </p:txBody>
      </p:sp>
      <p:sp>
        <p:nvSpPr>
          <p:cNvPr id="11" name="object 11"/>
          <p:cNvSpPr txBox="1"/>
          <p:nvPr/>
        </p:nvSpPr>
        <p:spPr>
          <a:xfrm>
            <a:off x="832673" y="8751194"/>
            <a:ext cx="6454424" cy="983283"/>
          </a:xfrm>
          <a:prstGeom prst="rect">
            <a:avLst/>
          </a:prstGeom>
        </p:spPr>
        <p:txBody>
          <a:bodyPr vert="horz" wrap="square" lIns="0" tIns="129540" rIns="457200" bIns="0" rtlCol="0">
            <a:spAutoFit/>
          </a:bodyPr>
          <a:lstStyle/>
          <a:p>
            <a:pPr marL="17145" algn="ctr">
              <a:lnSpc>
                <a:spcPct val="100000"/>
              </a:lnSpc>
              <a:spcBef>
                <a:spcPts val="1020"/>
              </a:spcBef>
            </a:pPr>
            <a:r>
              <a:rPr b="1" spc="80" dirty="0">
                <a:solidFill>
                  <a:srgbClr val="002D73"/>
                </a:solidFill>
                <a:latin typeface="Times New Roman" panose="02020603050405020304" pitchFamily="18" charset="0"/>
                <a:cs typeface="Times New Roman" panose="02020603050405020304" pitchFamily="18" charset="0"/>
              </a:rPr>
              <a:t>Changes </a:t>
            </a:r>
            <a:r>
              <a:rPr b="1" spc="75" dirty="0">
                <a:solidFill>
                  <a:srgbClr val="002D73"/>
                </a:solidFill>
                <a:latin typeface="Times New Roman" panose="02020603050405020304" pitchFamily="18" charset="0"/>
                <a:cs typeface="Times New Roman" panose="02020603050405020304" pitchFamily="18" charset="0"/>
              </a:rPr>
              <a:t>during </a:t>
            </a:r>
            <a:r>
              <a:rPr b="1" spc="70" dirty="0">
                <a:solidFill>
                  <a:srgbClr val="002D73"/>
                </a:solidFill>
                <a:latin typeface="Times New Roman" panose="02020603050405020304" pitchFamily="18" charset="0"/>
                <a:cs typeface="Times New Roman" panose="02020603050405020304" pitchFamily="18" charset="0"/>
              </a:rPr>
              <a:t>the</a:t>
            </a:r>
            <a:r>
              <a:rPr b="1" spc="-50" dirty="0">
                <a:solidFill>
                  <a:srgbClr val="002D73"/>
                </a:solidFill>
                <a:latin typeface="Times New Roman" panose="02020603050405020304" pitchFamily="18" charset="0"/>
                <a:cs typeface="Times New Roman" panose="02020603050405020304" pitchFamily="18" charset="0"/>
              </a:rPr>
              <a:t> </a:t>
            </a:r>
            <a:r>
              <a:rPr b="1" spc="75" dirty="0">
                <a:solidFill>
                  <a:srgbClr val="002D73"/>
                </a:solidFill>
                <a:latin typeface="Times New Roman" panose="02020603050405020304" pitchFamily="18" charset="0"/>
                <a:cs typeface="Times New Roman" panose="02020603050405020304" pitchFamily="18" charset="0"/>
              </a:rPr>
              <a:t>year</a:t>
            </a:r>
            <a:endParaRPr dirty="0">
              <a:solidFill>
                <a:srgbClr val="002D73"/>
              </a:solidFill>
              <a:latin typeface="Times New Roman" panose="02020603050405020304" pitchFamily="18" charset="0"/>
              <a:cs typeface="Times New Roman" panose="02020603050405020304" pitchFamily="18" charset="0"/>
            </a:endParaRPr>
          </a:p>
          <a:p>
            <a:pPr marL="12700" marR="5080" algn="ctr">
              <a:lnSpc>
                <a:spcPct val="120300"/>
              </a:lnSpc>
              <a:spcBef>
                <a:spcPts val="265"/>
              </a:spcBef>
            </a:pPr>
            <a:r>
              <a:rPr sz="1000" spc="-5" dirty="0">
                <a:latin typeface="Arial"/>
                <a:cs typeface="Arial"/>
              </a:rPr>
              <a:t>After your enrollment opportunity ends, you won’t </a:t>
            </a:r>
            <a:r>
              <a:rPr sz="1000" dirty="0">
                <a:latin typeface="Arial"/>
                <a:cs typeface="Arial"/>
              </a:rPr>
              <a:t>be </a:t>
            </a:r>
            <a:r>
              <a:rPr sz="1000" spc="-5" dirty="0">
                <a:latin typeface="Arial"/>
                <a:cs typeface="Arial"/>
              </a:rPr>
              <a:t>able to  change your benefits coverage during the year unless you experience </a:t>
            </a:r>
            <a:r>
              <a:rPr sz="1000" dirty="0">
                <a:latin typeface="Arial"/>
                <a:cs typeface="Arial"/>
              </a:rPr>
              <a:t>a </a:t>
            </a:r>
            <a:r>
              <a:rPr sz="1000" spc="-5" dirty="0">
                <a:latin typeface="Arial"/>
                <a:cs typeface="Arial"/>
              </a:rPr>
              <a:t>qualifying life event, such as marriage, divorce, birth, adoption, or </a:t>
            </a:r>
            <a:r>
              <a:rPr sz="1000" dirty="0">
                <a:latin typeface="Arial"/>
                <a:cs typeface="Arial"/>
              </a:rPr>
              <a:t>a </a:t>
            </a:r>
            <a:r>
              <a:rPr sz="1000" spc="-5" dirty="0">
                <a:latin typeface="Arial"/>
                <a:cs typeface="Arial"/>
              </a:rPr>
              <a:t>change in your or your spouse/domestic partner’s employment status that affects your benefits eligibility.</a:t>
            </a:r>
            <a:endParaRPr sz="900" dirty="0">
              <a:latin typeface="Arial"/>
              <a:cs typeface="Arial"/>
            </a:endParaRPr>
          </a:p>
        </p:txBody>
      </p:sp>
      <p:sp>
        <p:nvSpPr>
          <p:cNvPr id="2" name="Slide Number Placeholder 1"/>
          <p:cNvSpPr>
            <a:spLocks noGrp="1"/>
          </p:cNvSpPr>
          <p:nvPr>
            <p:ph type="sldNum" sz="quarter" idx="7"/>
          </p:nvPr>
        </p:nvSpPr>
        <p:spPr/>
        <p:txBody>
          <a:bodyPr/>
          <a:lstStyle/>
          <a:p>
            <a:r>
              <a:rPr lang="en-US" dirty="0"/>
              <a:t>25</a:t>
            </a:r>
          </a:p>
        </p:txBody>
      </p:sp>
      <p:graphicFrame>
        <p:nvGraphicFramePr>
          <p:cNvPr id="8" name="object 86"/>
          <p:cNvGraphicFramePr>
            <a:graphicFrameLocks noGrp="1"/>
          </p:cNvGraphicFramePr>
          <p:nvPr>
            <p:extLst>
              <p:ext uri="{D42A27DB-BD31-4B8C-83A1-F6EECF244321}">
                <p14:modId xmlns:p14="http://schemas.microsoft.com/office/powerpoint/2010/main" val="2704309906"/>
              </p:ext>
            </p:extLst>
          </p:nvPr>
        </p:nvGraphicFramePr>
        <p:xfrm>
          <a:off x="114300" y="1835088"/>
          <a:ext cx="7543800" cy="4531748"/>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955045286"/>
                    </a:ext>
                  </a:extLst>
                </a:gridCol>
                <a:gridCol w="1219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267334">
                <a:tc>
                  <a:txBody>
                    <a:bodyPr/>
                    <a:lstStyle/>
                    <a:p>
                      <a:pPr marL="0" algn="ctr">
                        <a:lnSpc>
                          <a:spcPct val="100000"/>
                        </a:lnSpc>
                        <a:spcBef>
                          <a:spcPts val="330"/>
                        </a:spcBef>
                        <a:tabLst>
                          <a:tab pos="2125345" algn="l"/>
                          <a:tab pos="3618229" algn="l"/>
                          <a:tab pos="5300980" algn="l"/>
                        </a:tabLst>
                      </a:pPr>
                      <a:r>
                        <a:rPr lang="en-US" sz="1000" b="1" dirty="0">
                          <a:solidFill>
                            <a:schemeClr val="bg1"/>
                          </a:solidFill>
                          <a:latin typeface="Arial" panose="020B0604020202020204" pitchFamily="34" charset="0"/>
                          <a:ea typeface="+mn-ea"/>
                          <a:cs typeface="Arial" panose="020B0604020202020204" pitchFamily="34" charset="0"/>
                        </a:rPr>
                        <a:t>Benefit Plans</a:t>
                      </a:r>
                      <a:r>
                        <a:rPr sz="1000" b="1" dirty="0">
                          <a:solidFill>
                            <a:schemeClr val="bg1"/>
                          </a:solidFill>
                          <a:latin typeface="Arial" panose="020B0604020202020204" pitchFamily="34" charset="0"/>
                          <a:ea typeface="+mn-ea"/>
                          <a:cs typeface="Arial" panose="020B0604020202020204" pitchFamily="34" charset="0"/>
                        </a:rPr>
                        <a:t>	</a:t>
                      </a:r>
                    </a:p>
                  </a:txBody>
                  <a:tcPr marL="0" marR="0" marT="4191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marL="0" algn="ctr">
                        <a:lnSpc>
                          <a:spcPct val="100000"/>
                        </a:lnSpc>
                        <a:spcBef>
                          <a:spcPts val="330"/>
                        </a:spcBef>
                        <a:tabLst>
                          <a:tab pos="2125345" algn="l"/>
                          <a:tab pos="3618229" algn="l"/>
                          <a:tab pos="5300980" algn="l"/>
                        </a:tabLst>
                      </a:pPr>
                      <a:r>
                        <a:rPr lang="en-US" sz="1000" b="1" dirty="0">
                          <a:solidFill>
                            <a:schemeClr val="bg1"/>
                          </a:solidFill>
                          <a:latin typeface="Arial" panose="020B0604020202020204" pitchFamily="34" charset="0"/>
                          <a:ea typeface="+mn-ea"/>
                          <a:cs typeface="Arial" panose="020B0604020202020204" pitchFamily="34" charset="0"/>
                        </a:rPr>
                        <a:t>Provider</a:t>
                      </a:r>
                      <a:endParaRPr sz="1000" b="1" dirty="0">
                        <a:solidFill>
                          <a:schemeClr val="bg1"/>
                        </a:solidFill>
                        <a:latin typeface="Arial" panose="020B0604020202020204" pitchFamily="34" charset="0"/>
                        <a:ea typeface="+mn-ea"/>
                        <a:cs typeface="Arial" panose="020B0604020202020204" pitchFamily="34" charset="0"/>
                      </a:endParaRPr>
                    </a:p>
                  </a:txBody>
                  <a:tcPr marL="0" marR="0" marT="4191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marL="0" algn="ctr">
                        <a:lnSpc>
                          <a:spcPct val="100000"/>
                        </a:lnSpc>
                        <a:spcBef>
                          <a:spcPts val="330"/>
                        </a:spcBef>
                        <a:tabLst>
                          <a:tab pos="2125345" algn="l"/>
                          <a:tab pos="3618229" algn="l"/>
                          <a:tab pos="5300980" algn="l"/>
                        </a:tabLst>
                      </a:pPr>
                      <a:r>
                        <a:rPr lang="en-US" sz="1000" b="1" dirty="0">
                          <a:solidFill>
                            <a:schemeClr val="bg1"/>
                          </a:solidFill>
                          <a:latin typeface="Arial" panose="020B0604020202020204" pitchFamily="34" charset="0"/>
                          <a:ea typeface="+mn-ea"/>
                          <a:cs typeface="Arial" panose="020B0604020202020204" pitchFamily="34" charset="0"/>
                        </a:rPr>
                        <a:t>Group #</a:t>
                      </a:r>
                      <a:endParaRPr sz="1000" b="1" dirty="0">
                        <a:solidFill>
                          <a:schemeClr val="bg1"/>
                        </a:solidFill>
                        <a:latin typeface="Arial" panose="020B0604020202020204" pitchFamily="34" charset="0"/>
                        <a:ea typeface="+mn-ea"/>
                        <a:cs typeface="Arial" panose="020B0604020202020204" pitchFamily="34" charset="0"/>
                      </a:endParaRPr>
                    </a:p>
                  </a:txBody>
                  <a:tcPr marL="0" marR="0" marT="4191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marL="0" algn="ctr">
                        <a:lnSpc>
                          <a:spcPct val="100000"/>
                        </a:lnSpc>
                        <a:spcBef>
                          <a:spcPts val="330"/>
                        </a:spcBef>
                        <a:tabLst>
                          <a:tab pos="2125345" algn="l"/>
                          <a:tab pos="3618229" algn="l"/>
                          <a:tab pos="5300980" algn="l"/>
                        </a:tabLst>
                      </a:pPr>
                      <a:r>
                        <a:rPr lang="en-US" sz="1000" b="1" dirty="0">
                          <a:solidFill>
                            <a:schemeClr val="bg1"/>
                          </a:solidFill>
                          <a:latin typeface="Arial" panose="020B0604020202020204" pitchFamily="34" charset="0"/>
                          <a:ea typeface="+mn-ea"/>
                          <a:cs typeface="Arial" panose="020B0604020202020204" pitchFamily="34" charset="0"/>
                        </a:rPr>
                        <a:t>Phone Number</a:t>
                      </a:r>
                      <a:endParaRPr sz="1000" b="1" dirty="0">
                        <a:solidFill>
                          <a:schemeClr val="bg1"/>
                        </a:solidFill>
                        <a:latin typeface="Arial" panose="020B0604020202020204" pitchFamily="34" charset="0"/>
                        <a:ea typeface="+mn-ea"/>
                        <a:cs typeface="Arial" panose="020B0604020202020204" pitchFamily="34" charset="0"/>
                      </a:endParaRPr>
                    </a:p>
                  </a:txBody>
                  <a:tcPr marL="0" marR="0" marT="4191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marL="0" algn="ctr">
                        <a:lnSpc>
                          <a:spcPct val="100000"/>
                        </a:lnSpc>
                        <a:spcBef>
                          <a:spcPts val="330"/>
                        </a:spcBef>
                        <a:tabLst>
                          <a:tab pos="2125345" algn="l"/>
                          <a:tab pos="3618229" algn="l"/>
                          <a:tab pos="5300980" algn="l"/>
                        </a:tabLst>
                      </a:pPr>
                      <a:r>
                        <a:rPr lang="en-US" sz="1000" b="1" dirty="0">
                          <a:solidFill>
                            <a:schemeClr val="bg1"/>
                          </a:solidFill>
                          <a:latin typeface="Arial" panose="020B0604020202020204" pitchFamily="34" charset="0"/>
                          <a:ea typeface="+mn-ea"/>
                          <a:cs typeface="Arial" panose="020B0604020202020204" pitchFamily="34" charset="0"/>
                        </a:rPr>
                        <a:t>Website</a:t>
                      </a:r>
                      <a:endParaRPr sz="1000" b="1" dirty="0">
                        <a:solidFill>
                          <a:schemeClr val="bg1"/>
                        </a:solidFill>
                        <a:latin typeface="Arial" panose="020B0604020202020204" pitchFamily="34" charset="0"/>
                        <a:ea typeface="+mn-ea"/>
                        <a:cs typeface="Arial" panose="020B0604020202020204" pitchFamily="34" charset="0"/>
                      </a:endParaRPr>
                    </a:p>
                  </a:txBody>
                  <a:tcPr marL="0" marR="0" marT="4191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10000"/>
                  </a:ext>
                </a:extLst>
              </a:tr>
              <a:tr h="243273">
                <a:tc>
                  <a:txBody>
                    <a:bodyPr/>
                    <a:lstStyle/>
                    <a:p>
                      <a:pPr marL="67945">
                        <a:lnSpc>
                          <a:spcPct val="100000"/>
                        </a:lnSpc>
                        <a:spcBef>
                          <a:spcPts val="315"/>
                        </a:spcBef>
                      </a:pPr>
                      <a:r>
                        <a:rPr sz="800" b="1" spc="-5" dirty="0">
                          <a:solidFill>
                            <a:schemeClr val="tx1"/>
                          </a:solidFill>
                          <a:latin typeface="Arial" panose="020B0604020202020204" pitchFamily="34" charset="0"/>
                          <a:cs typeface="Arial" panose="020B0604020202020204" pitchFamily="34" charset="0"/>
                        </a:rPr>
                        <a:t>Medical</a:t>
                      </a:r>
                      <a:endParaRPr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UMR</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76-140069</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rPr>
                        <a:t>800-207-3172</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hlinkClick r:id="rId3"/>
                        </a:rPr>
                        <a:t>www.umr.com</a:t>
                      </a:r>
                      <a:r>
                        <a:rPr lang="en-US" sz="800" dirty="0">
                          <a:solidFill>
                            <a:schemeClr val="tx1"/>
                          </a:solidFill>
                          <a:latin typeface="Arial" panose="020B0604020202020204" pitchFamily="34" charset="0"/>
                          <a:ea typeface="+mn-ea"/>
                          <a:cs typeface="Arial" panose="020B0604020202020204" pitchFamily="34" charset="0"/>
                        </a:rPr>
                        <a:t>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5156">
                <a:tc>
                  <a:txBody>
                    <a:bodyPr/>
                    <a:lstStyle/>
                    <a:p>
                      <a:pPr marL="67945" marR="0" lvl="0" indent="0" defTabSz="914400" eaLnBrk="1" fontAlgn="auto" latinLnBrk="0" hangingPunct="1">
                        <a:lnSpc>
                          <a:spcPct val="100000"/>
                        </a:lnSpc>
                        <a:spcBef>
                          <a:spcPts val="315"/>
                        </a:spcBef>
                        <a:spcAft>
                          <a:spcPts val="0"/>
                        </a:spcAft>
                        <a:buClrTx/>
                        <a:buSzTx/>
                        <a:buFontTx/>
                        <a:buNone/>
                        <a:tabLst/>
                        <a:defRPr/>
                      </a:pPr>
                      <a:r>
                        <a:rPr lang="en-US" sz="800" b="1" spc="-10" dirty="0">
                          <a:solidFill>
                            <a:schemeClr val="tx1"/>
                          </a:solidFill>
                          <a:latin typeface="Arial" panose="020B0604020202020204" pitchFamily="34" charset="0"/>
                          <a:cs typeface="Arial" panose="020B0604020202020204" pitchFamily="34" charset="0"/>
                        </a:rPr>
                        <a:t>Prescription</a:t>
                      </a:r>
                      <a:endParaRPr lang="en-US"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ESI</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ea typeface="+mn-ea"/>
                          <a:cs typeface="Arial" panose="020B0604020202020204" pitchFamily="34" charset="0"/>
                        </a:rPr>
                        <a:t>NHJA RX Bin 003858 Process Control #A4</a:t>
                      </a:r>
                      <a:endParaRPr sz="8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877-486-5984 </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4"/>
                        </a:rPr>
                        <a:t>www.express-scripts.com</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3273">
                <a:tc>
                  <a:txBody>
                    <a:bodyPr/>
                    <a:lstStyle/>
                    <a:p>
                      <a:pPr marL="67945" marR="0" lvl="0" indent="0" defTabSz="914400" eaLnBrk="1" fontAlgn="auto" latinLnBrk="0" hangingPunct="1">
                        <a:lnSpc>
                          <a:spcPct val="100000"/>
                        </a:lnSpc>
                        <a:spcBef>
                          <a:spcPts val="315"/>
                        </a:spcBef>
                        <a:spcAft>
                          <a:spcPts val="0"/>
                        </a:spcAft>
                        <a:buClrTx/>
                        <a:buSzTx/>
                        <a:buFontTx/>
                        <a:buNone/>
                        <a:tabLst/>
                        <a:defRPr/>
                      </a:pPr>
                      <a:r>
                        <a:rPr lang="en-US" sz="800" b="1" spc="-10" dirty="0">
                          <a:solidFill>
                            <a:schemeClr val="tx1"/>
                          </a:solidFill>
                          <a:latin typeface="Arial" panose="020B0604020202020204" pitchFamily="34" charset="0"/>
                          <a:cs typeface="Arial" panose="020B0604020202020204" pitchFamily="34" charset="0"/>
                        </a:rPr>
                        <a:t>Flexible </a:t>
                      </a:r>
                      <a:r>
                        <a:rPr lang="en-US" sz="800" b="1" spc="-5" dirty="0">
                          <a:solidFill>
                            <a:schemeClr val="tx1"/>
                          </a:solidFill>
                          <a:latin typeface="Arial" panose="020B0604020202020204" pitchFamily="34" charset="0"/>
                          <a:cs typeface="Arial" panose="020B0604020202020204" pitchFamily="34" charset="0"/>
                        </a:rPr>
                        <a:t>Spending Accounts</a:t>
                      </a:r>
                      <a:r>
                        <a:rPr lang="en-US" sz="800" b="1" spc="25" dirty="0">
                          <a:solidFill>
                            <a:schemeClr val="tx1"/>
                          </a:solidFill>
                          <a:latin typeface="Arial" panose="020B0604020202020204" pitchFamily="34" charset="0"/>
                          <a:cs typeface="Arial" panose="020B0604020202020204" pitchFamily="34" charset="0"/>
                        </a:rPr>
                        <a:t> </a:t>
                      </a:r>
                      <a:r>
                        <a:rPr lang="en-US" sz="800" b="1" spc="-5" dirty="0">
                          <a:solidFill>
                            <a:schemeClr val="tx1"/>
                          </a:solidFill>
                          <a:latin typeface="Arial" panose="020B0604020202020204" pitchFamily="34" charset="0"/>
                          <a:cs typeface="Arial" panose="020B0604020202020204" pitchFamily="34" charset="0"/>
                        </a:rPr>
                        <a:t>(FSAs)</a:t>
                      </a:r>
                      <a:endParaRPr lang="en-US"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UMR</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rPr>
                        <a:t>800-826-9781</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hlinkClick r:id="rId3"/>
                        </a:rPr>
                        <a:t>www.umr.com</a:t>
                      </a:r>
                      <a:r>
                        <a:rPr lang="en-US" sz="800" dirty="0">
                          <a:solidFill>
                            <a:schemeClr val="tx1"/>
                          </a:solidFill>
                          <a:latin typeface="Arial" panose="020B0604020202020204" pitchFamily="34" charset="0"/>
                          <a:ea typeface="+mn-ea"/>
                          <a:cs typeface="Arial" panose="020B0604020202020204" pitchFamily="34" charset="0"/>
                        </a:rPr>
                        <a:t>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4964">
                <a:tc>
                  <a:txBody>
                    <a:bodyPr/>
                    <a:lstStyle/>
                    <a:p>
                      <a:pPr marL="67945">
                        <a:lnSpc>
                          <a:spcPct val="100000"/>
                        </a:lnSpc>
                        <a:spcBef>
                          <a:spcPts val="315"/>
                        </a:spcBef>
                      </a:pPr>
                      <a:r>
                        <a:rPr lang="en-US" sz="800" b="1" spc="-10" dirty="0">
                          <a:solidFill>
                            <a:schemeClr val="tx1"/>
                          </a:solidFill>
                          <a:latin typeface="Arial" panose="020B0604020202020204" pitchFamily="34" charset="0"/>
                          <a:cs typeface="Arial" panose="020B0604020202020204" pitchFamily="34" charset="0"/>
                        </a:rPr>
                        <a:t>Dental</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MetLife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317159</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800-942-0854</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algn="l">
                        <a:lnSpc>
                          <a:spcPct val="100000"/>
                        </a:lnSpc>
                      </a:pPr>
                      <a:r>
                        <a:rPr lang="en-US" sz="800" dirty="0">
                          <a:solidFill>
                            <a:schemeClr val="tx1"/>
                          </a:solidFill>
                          <a:latin typeface="Arial" panose="020B0604020202020204" pitchFamily="34" charset="0"/>
                          <a:ea typeface="+mn-ea"/>
                          <a:cs typeface="Arial" panose="020B0604020202020204" pitchFamily="34" charset="0"/>
                        </a:rPr>
                        <a:t>Create an account or login: </a:t>
                      </a:r>
                      <a:r>
                        <a:rPr lang="en-US" sz="800" dirty="0">
                          <a:solidFill>
                            <a:schemeClr val="tx1"/>
                          </a:solidFill>
                          <a:latin typeface="Arial" panose="020B0604020202020204" pitchFamily="34" charset="0"/>
                          <a:ea typeface="+mn-ea"/>
                          <a:cs typeface="Arial" panose="020B0604020202020204" pitchFamily="34" charset="0"/>
                          <a:hlinkClick r:id="rId5"/>
                        </a:rPr>
                        <a:t>https://online.MetLife.com/public/registration/index?execution=e1s1</a:t>
                      </a:r>
                      <a:endParaRPr lang="en-US" sz="800" dirty="0">
                        <a:solidFill>
                          <a:schemeClr val="tx1"/>
                        </a:solidFill>
                        <a:latin typeface="Arial" panose="020B0604020202020204" pitchFamily="34" charset="0"/>
                        <a:ea typeface="+mn-ea"/>
                        <a:cs typeface="Arial" panose="020B0604020202020204" pitchFamily="34" charset="0"/>
                      </a:endParaRPr>
                    </a:p>
                    <a:p>
                      <a:pPr marL="0" algn="l">
                        <a:lnSpc>
                          <a:spcPct val="100000"/>
                        </a:lnSpc>
                      </a:pPr>
                      <a:endParaRPr lang="en-US" sz="800" dirty="0">
                        <a:solidFill>
                          <a:schemeClr val="tx1"/>
                        </a:solidFill>
                        <a:latin typeface="Arial" panose="020B0604020202020204" pitchFamily="34" charset="0"/>
                        <a:ea typeface="+mn-ea"/>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rPr>
                        <a:t>Find a dental provider: </a:t>
                      </a:r>
                      <a:r>
                        <a:rPr lang="en-US" sz="800" dirty="0">
                          <a:solidFill>
                            <a:schemeClr val="tx1"/>
                          </a:solidFill>
                          <a:latin typeface="Arial" panose="020B0604020202020204" pitchFamily="34" charset="0"/>
                          <a:ea typeface="+mn-ea"/>
                          <a:cs typeface="Arial" panose="020B0604020202020204" pitchFamily="34" charset="0"/>
                          <a:hlinkClick r:id="rId6"/>
                        </a:rPr>
                        <a:t>https://www.MetLife.com/open-enrollment/</a:t>
                      </a:r>
                      <a:endParaRPr lang="en-US" sz="800" dirty="0">
                        <a:solidFill>
                          <a:schemeClr val="tx1"/>
                        </a:solidFill>
                        <a:latin typeface="Arial" panose="020B0604020202020204" pitchFamily="34" charset="0"/>
                        <a:ea typeface="+mn-ea"/>
                        <a:cs typeface="Arial" panose="020B0604020202020204" pitchFamily="34" charset="0"/>
                      </a:endParaRPr>
                    </a:p>
                    <a:p>
                      <a:pPr marL="0" algn="l">
                        <a:lnSpc>
                          <a:spcPct val="100000"/>
                        </a:lnSpc>
                      </a:pPr>
                      <a:endParaRPr sz="8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243273">
                <a:tc>
                  <a:txBody>
                    <a:bodyPr/>
                    <a:lstStyle/>
                    <a:p>
                      <a:pPr marL="67945">
                        <a:lnSpc>
                          <a:spcPct val="100000"/>
                        </a:lnSpc>
                        <a:spcBef>
                          <a:spcPts val="315"/>
                        </a:spcBef>
                      </a:pPr>
                      <a:r>
                        <a:rPr lang="en-US" sz="800" b="1" spc="-10" dirty="0">
                          <a:solidFill>
                            <a:schemeClr val="tx1"/>
                          </a:solidFill>
                          <a:latin typeface="Arial" panose="020B0604020202020204" pitchFamily="34" charset="0"/>
                          <a:cs typeface="Arial" panose="020B0604020202020204" pitchFamily="34" charset="0"/>
                        </a:rPr>
                        <a:t>Vision</a:t>
                      </a:r>
                      <a:endParaRPr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Davis Vision</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a:cs typeface="Arial"/>
                        </a:rPr>
                        <a:t>261969</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800-999-5431</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7"/>
                        </a:rPr>
                        <a:t>www.davisvision.com/member</a:t>
                      </a:r>
                      <a:r>
                        <a:rPr lang="en-US" sz="800" baseline="0" dirty="0">
                          <a:solidFill>
                            <a:schemeClr val="tx1"/>
                          </a:solidFill>
                          <a:latin typeface="Arial" panose="020B0604020202020204" pitchFamily="34" charset="0"/>
                          <a:cs typeface="Arial" panose="020B0604020202020204" pitchFamily="34" charset="0"/>
                        </a:rPr>
                        <a:t>  </a:t>
                      </a: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2382">
                <a:tc>
                  <a:txBody>
                    <a:bodyPr/>
                    <a:lstStyle/>
                    <a:p>
                      <a:pPr marL="67945" marR="0" lvl="0" indent="0" defTabSz="914400" eaLnBrk="1" fontAlgn="auto" latinLnBrk="0" hangingPunct="1">
                        <a:lnSpc>
                          <a:spcPct val="100000"/>
                        </a:lnSpc>
                        <a:spcBef>
                          <a:spcPts val="315"/>
                        </a:spcBef>
                        <a:spcAft>
                          <a:spcPts val="0"/>
                        </a:spcAft>
                        <a:buClrTx/>
                        <a:buSzTx/>
                        <a:buFontTx/>
                        <a:buNone/>
                        <a:tabLst/>
                        <a:defRPr/>
                      </a:pPr>
                      <a:r>
                        <a:rPr lang="en-US" sz="800" b="1" spc="-10" dirty="0">
                          <a:solidFill>
                            <a:schemeClr val="tx1"/>
                          </a:solidFill>
                          <a:latin typeface="Arial"/>
                          <a:cs typeface="Arial"/>
                        </a:rPr>
                        <a:t>Vision</a:t>
                      </a:r>
                      <a:endParaRPr lang="en-US" sz="800" dirty="0">
                        <a:solidFill>
                          <a:schemeClr val="tx1"/>
                        </a:solidFill>
                        <a:latin typeface="Arial"/>
                        <a:cs typeface="Arial"/>
                      </a:endParaRPr>
                    </a:p>
                  </a:txBody>
                  <a:tcPr marL="0" marR="0" marT="40005" marB="0">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a:cs typeface="Arial"/>
                        </a:rPr>
                        <a:t>VSP</a:t>
                      </a:r>
                      <a:endParaRPr sz="8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a:cs typeface="Arial"/>
                        </a:rPr>
                        <a:t>261968</a:t>
                      </a:r>
                      <a:endParaRPr sz="8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a:cs typeface="Arial"/>
                        </a:rPr>
                        <a:t>855-638-3931</a:t>
                      </a:r>
                      <a:endParaRPr sz="8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noProof="0" dirty="0">
                          <a:solidFill>
                            <a:schemeClr val="tx1"/>
                          </a:solidFill>
                          <a:latin typeface="Arial"/>
                          <a:ea typeface="+mn-ea"/>
                          <a:cs typeface="Arial"/>
                        </a:rPr>
                        <a:t>https://www.metlife.com/insurance/vision-insurance/</a:t>
                      </a:r>
                      <a:endParaRPr lang="en-US" sz="800" dirty="0">
                        <a:solidFill>
                          <a:schemeClr val="tx1"/>
                        </a:solidFill>
                        <a:latin typeface="Arial"/>
                        <a:ea typeface="+mn-ea"/>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60127350"/>
                  </a:ext>
                </a:extLst>
              </a:tr>
              <a:tr h="242382">
                <a:tc>
                  <a:txBody>
                    <a:bodyPr/>
                    <a:lstStyle/>
                    <a:p>
                      <a:pPr marL="67945" marR="0" lvl="0" indent="0" defTabSz="914400" eaLnBrk="1" fontAlgn="auto" latinLnBrk="0" hangingPunct="1">
                        <a:lnSpc>
                          <a:spcPct val="100000"/>
                        </a:lnSpc>
                        <a:spcBef>
                          <a:spcPts val="315"/>
                        </a:spcBef>
                        <a:spcAft>
                          <a:spcPts val="0"/>
                        </a:spcAft>
                        <a:buClrTx/>
                        <a:buSzTx/>
                        <a:buFontTx/>
                        <a:buNone/>
                        <a:tabLst/>
                        <a:defRPr/>
                      </a:pPr>
                      <a:r>
                        <a:rPr lang="en-US" sz="800" b="1" dirty="0">
                          <a:solidFill>
                            <a:schemeClr val="tx1"/>
                          </a:solidFill>
                          <a:latin typeface="Arial"/>
                          <a:cs typeface="Arial"/>
                        </a:rPr>
                        <a:t>Auto and Home Discount Program </a:t>
                      </a:r>
                    </a:p>
                  </a:txBody>
                  <a:tcPr marL="0" marR="0" marT="40005"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a:cs typeface="Arial"/>
                        </a:rPr>
                        <a:t>Farmers Group Select</a:t>
                      </a:r>
                      <a:endParaRPr sz="8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a:cs typeface="Arial"/>
                        </a:rPr>
                        <a:t>N/A</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a:cs typeface="Arial"/>
                        </a:rPr>
                        <a:t>877-330-6238 (mention code FTN)</a:t>
                      </a:r>
                      <a:endParaRPr sz="8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a:ea typeface="+mn-ea"/>
                          <a:cs typeface="Arial"/>
                        </a:rPr>
                        <a:t>https://www.farmers.com/groupselect/auto-insurance/</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3609784810"/>
                  </a:ext>
                </a:extLst>
              </a:tr>
              <a:tr h="242382">
                <a:tc>
                  <a:txBody>
                    <a:bodyPr/>
                    <a:lstStyle/>
                    <a:p>
                      <a:pPr marL="67945">
                        <a:lnSpc>
                          <a:spcPct val="100000"/>
                        </a:lnSpc>
                        <a:spcBef>
                          <a:spcPts val="315"/>
                        </a:spcBef>
                      </a:pPr>
                      <a:r>
                        <a:rPr lang="en-US" sz="800" b="1" spc="-5" dirty="0">
                          <a:solidFill>
                            <a:schemeClr val="tx1"/>
                          </a:solidFill>
                          <a:latin typeface="Arial" panose="020B0604020202020204" pitchFamily="34" charset="0"/>
                          <a:cs typeface="Arial" panose="020B0604020202020204" pitchFamily="34" charset="0"/>
                        </a:rPr>
                        <a:t>My Advocate</a:t>
                      </a:r>
                      <a:endParaRPr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Carenet</a:t>
                      </a:r>
                      <a:r>
                        <a:rPr lang="en-US" sz="800" baseline="0" dirty="0">
                          <a:solidFill>
                            <a:schemeClr val="tx1"/>
                          </a:solidFill>
                          <a:latin typeface="Arial" panose="020B0604020202020204" pitchFamily="34" charset="0"/>
                          <a:cs typeface="Arial" panose="020B0604020202020204" pitchFamily="34" charset="0"/>
                        </a:rPr>
                        <a:t> Health</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rPr>
                        <a:t>833-968-1775</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8"/>
                        </a:rPr>
                        <a:t>www.myadvocateservices.com</a:t>
                      </a: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427735">
                <a:tc>
                  <a:txBody>
                    <a:bodyPr/>
                    <a:lstStyle/>
                    <a:p>
                      <a:pPr marL="67945">
                        <a:lnSpc>
                          <a:spcPct val="100000"/>
                        </a:lnSpc>
                        <a:spcBef>
                          <a:spcPts val="315"/>
                        </a:spcBef>
                      </a:pPr>
                      <a:r>
                        <a:rPr lang="en-US" sz="800" b="1" spc="-10" dirty="0">
                          <a:solidFill>
                            <a:schemeClr val="tx1"/>
                          </a:solidFill>
                          <a:latin typeface="Arial" panose="020B0604020202020204" pitchFamily="34" charset="0"/>
                          <a:cs typeface="Arial" panose="020B0604020202020204" pitchFamily="34" charset="0"/>
                        </a:rPr>
                        <a:t>Life &amp; Disability / AD&amp;D</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The</a:t>
                      </a:r>
                      <a:r>
                        <a:rPr lang="en-US" sz="800" baseline="0" dirty="0">
                          <a:solidFill>
                            <a:schemeClr val="tx1"/>
                          </a:solidFill>
                          <a:latin typeface="Arial" panose="020B0604020202020204" pitchFamily="34" charset="0"/>
                          <a:cs typeface="Arial" panose="020B0604020202020204" pitchFamily="34" charset="0"/>
                        </a:rPr>
                        <a:t> Hartford</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402696</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rPr>
                        <a:t>Life: 855-396-7655</a:t>
                      </a:r>
                      <a:br>
                        <a:rPr lang="en-US" sz="800" dirty="0">
                          <a:solidFill>
                            <a:schemeClr val="tx1"/>
                          </a:solidFill>
                          <a:latin typeface="Arial" panose="020B0604020202020204" pitchFamily="34" charset="0"/>
                          <a:ea typeface="+mn-ea"/>
                          <a:cs typeface="Arial" panose="020B0604020202020204" pitchFamily="34" charset="0"/>
                        </a:rPr>
                      </a:br>
                      <a:r>
                        <a:rPr lang="en-US" sz="800" dirty="0">
                          <a:solidFill>
                            <a:schemeClr val="tx1"/>
                          </a:solidFill>
                          <a:latin typeface="Arial" panose="020B0604020202020204" pitchFamily="34" charset="0"/>
                          <a:ea typeface="+mn-ea"/>
                          <a:cs typeface="Arial" panose="020B0604020202020204" pitchFamily="34" charset="0"/>
                        </a:rPr>
                        <a:t>STD/LTD: 888-277-4767</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ea typeface="+mn-ea"/>
                          <a:cs typeface="Arial" panose="020B0604020202020204" pitchFamily="34" charset="0"/>
                          <a:hlinkClick r:id="rId9"/>
                        </a:rPr>
                        <a:t>www.thehartford.com</a:t>
                      </a:r>
                      <a:r>
                        <a:rPr lang="en-US" sz="800" dirty="0">
                          <a:solidFill>
                            <a:schemeClr val="tx1"/>
                          </a:solidFill>
                          <a:latin typeface="Arial" panose="020B0604020202020204" pitchFamily="34" charset="0"/>
                          <a:ea typeface="+mn-ea"/>
                          <a:cs typeface="Arial" panose="020B0604020202020204" pitchFamily="34" charset="0"/>
                        </a:rPr>
                        <a:t> </a:t>
                      </a:r>
                      <a:endParaRPr sz="8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1940">
                <a:tc>
                  <a:txBody>
                    <a:bodyPr/>
                    <a:lstStyle/>
                    <a:p>
                      <a:pPr marL="67945">
                        <a:lnSpc>
                          <a:spcPct val="100000"/>
                        </a:lnSpc>
                        <a:spcBef>
                          <a:spcPts val="315"/>
                        </a:spcBef>
                      </a:pPr>
                      <a:r>
                        <a:rPr lang="en-US" sz="800" b="1" dirty="0">
                          <a:solidFill>
                            <a:schemeClr val="tx1"/>
                          </a:solidFill>
                          <a:latin typeface="Arial" panose="020B0604020202020204" pitchFamily="34" charset="0"/>
                          <a:cs typeface="Arial" panose="020B0604020202020204" pitchFamily="34" charset="0"/>
                        </a:rPr>
                        <a:t>Critical</a:t>
                      </a:r>
                      <a:r>
                        <a:rPr lang="en-US" sz="800" b="1" baseline="0" dirty="0">
                          <a:solidFill>
                            <a:schemeClr val="tx1"/>
                          </a:solidFill>
                          <a:latin typeface="Arial" panose="020B0604020202020204" pitchFamily="34" charset="0"/>
                          <a:cs typeface="Arial" panose="020B0604020202020204" pitchFamily="34" charset="0"/>
                        </a:rPr>
                        <a:t> Illness, Accident and Hospital Indemnity</a:t>
                      </a:r>
                      <a:endParaRPr sz="800" b="1"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The</a:t>
                      </a:r>
                      <a:r>
                        <a:rPr lang="en-US" sz="800" baseline="0" dirty="0">
                          <a:solidFill>
                            <a:schemeClr val="tx1"/>
                          </a:solidFill>
                          <a:latin typeface="Arial" panose="020B0604020202020204" pitchFamily="34" charset="0"/>
                          <a:cs typeface="Arial" panose="020B0604020202020204" pitchFamily="34" charset="0"/>
                        </a:rPr>
                        <a:t> Hartford</a:t>
                      </a: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 402696 </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866-547-4205</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ea typeface="+mn-ea"/>
                          <a:cs typeface="Arial" panose="020B0604020202020204" pitchFamily="34" charset="0"/>
                          <a:hlinkClick r:id="rId9"/>
                        </a:rPr>
                        <a:t>www.thehartford.com</a:t>
                      </a:r>
                      <a:r>
                        <a:rPr lang="en-US" sz="800" dirty="0">
                          <a:solidFill>
                            <a:schemeClr val="tx1"/>
                          </a:solidFill>
                          <a:latin typeface="Arial" panose="020B0604020202020204" pitchFamily="34" charset="0"/>
                          <a:ea typeface="+mn-ea"/>
                          <a:cs typeface="Arial" panose="020B0604020202020204" pitchFamily="34" charset="0"/>
                        </a:rPr>
                        <a:t>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30311531"/>
                  </a:ext>
                </a:extLst>
              </a:tr>
              <a:tr h="331940">
                <a:tc>
                  <a:txBody>
                    <a:bodyPr/>
                    <a:lstStyle/>
                    <a:p>
                      <a:pPr marL="67945">
                        <a:lnSpc>
                          <a:spcPct val="100000"/>
                        </a:lnSpc>
                        <a:spcBef>
                          <a:spcPts val="315"/>
                        </a:spcBef>
                      </a:pPr>
                      <a:r>
                        <a:rPr lang="en-US" sz="800" b="1" spc="-5" dirty="0">
                          <a:solidFill>
                            <a:schemeClr val="tx1"/>
                          </a:solidFill>
                          <a:latin typeface="Arial" panose="020B0604020202020204" pitchFamily="34" charset="0"/>
                          <a:cs typeface="Arial" panose="020B0604020202020204" pitchFamily="34" charset="0"/>
                        </a:rPr>
                        <a:t>Employee Assistance Program – Riceboro/Midway</a:t>
                      </a:r>
                      <a:endParaRPr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Fraser Counseling</a:t>
                      </a:r>
                      <a:r>
                        <a:rPr lang="en-US" sz="800" baseline="0" dirty="0">
                          <a:solidFill>
                            <a:schemeClr val="tx1"/>
                          </a:solidFill>
                          <a:latin typeface="Arial" panose="020B0604020202020204" pitchFamily="34" charset="0"/>
                          <a:cs typeface="Arial" panose="020B0604020202020204" pitchFamily="34" charset="0"/>
                        </a:rPr>
                        <a:t> Center</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912-369-7777</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10"/>
                        </a:rPr>
                        <a:t>www.frasercenter.com</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1940">
                <a:tc>
                  <a:txBody>
                    <a:bodyPr/>
                    <a:lstStyle/>
                    <a:p>
                      <a:pPr marL="67945">
                        <a:lnSpc>
                          <a:spcPct val="100000"/>
                        </a:lnSpc>
                        <a:spcBef>
                          <a:spcPts val="315"/>
                        </a:spcBef>
                      </a:pPr>
                      <a:r>
                        <a:rPr lang="en-US" sz="800" b="1" spc="-5" dirty="0">
                          <a:solidFill>
                            <a:schemeClr val="tx1"/>
                          </a:solidFill>
                          <a:latin typeface="Arial" panose="020B0604020202020204" pitchFamily="34" charset="0"/>
                          <a:cs typeface="Arial" panose="020B0604020202020204" pitchFamily="34" charset="0"/>
                        </a:rPr>
                        <a:t>Employee Assistance Program –</a:t>
                      </a:r>
                      <a:r>
                        <a:rPr lang="en-US" sz="800" b="1" spc="-5" baseline="0" dirty="0">
                          <a:solidFill>
                            <a:schemeClr val="tx1"/>
                          </a:solidFill>
                          <a:latin typeface="Arial" panose="020B0604020202020204" pitchFamily="34" charset="0"/>
                          <a:cs typeface="Arial" panose="020B0604020202020204" pitchFamily="34" charset="0"/>
                        </a:rPr>
                        <a:t> all employees</a:t>
                      </a:r>
                      <a:endParaRPr lang="en-US"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LifeMatters</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800-634-6433</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11"/>
                        </a:rPr>
                        <a:t>www.mylifematters.com</a:t>
                      </a: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42382">
                <a:tc>
                  <a:txBody>
                    <a:bodyPr/>
                    <a:lstStyle/>
                    <a:p>
                      <a:pPr marL="67945" marR="0" lvl="0" indent="0" defTabSz="914400" eaLnBrk="1" fontAlgn="auto" latinLnBrk="0" hangingPunct="1">
                        <a:lnSpc>
                          <a:spcPct val="100000"/>
                        </a:lnSpc>
                        <a:spcBef>
                          <a:spcPts val="315"/>
                        </a:spcBef>
                        <a:spcAft>
                          <a:spcPts val="0"/>
                        </a:spcAft>
                        <a:buClrTx/>
                        <a:buSzTx/>
                        <a:buFontTx/>
                        <a:buNone/>
                        <a:tabLst/>
                        <a:defRPr/>
                      </a:pPr>
                      <a:r>
                        <a:rPr lang="en-US" sz="800" b="1" spc="-5" dirty="0">
                          <a:solidFill>
                            <a:schemeClr val="tx1"/>
                          </a:solidFill>
                          <a:latin typeface="Arial" panose="020B0604020202020204" pitchFamily="34" charset="0"/>
                          <a:cs typeface="Arial" panose="020B0604020202020204" pitchFamily="34" charset="0"/>
                        </a:rPr>
                        <a:t>401(k)</a:t>
                      </a:r>
                      <a:endParaRPr lang="en-US" sz="800" dirty="0">
                        <a:solidFill>
                          <a:schemeClr val="tx1"/>
                        </a:solidFill>
                        <a:latin typeface="Arial" panose="020B0604020202020204" pitchFamily="34" charset="0"/>
                        <a:cs typeface="Arial" panose="020B0604020202020204" pitchFamily="34" charset="0"/>
                      </a:endParaRPr>
                    </a:p>
                  </a:txBody>
                  <a:tcPr marL="0" marR="0" marT="40005" marB="0">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Principal</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ea typeface="+mn-ea"/>
                          <a:cs typeface="Arial" panose="020B0604020202020204" pitchFamily="34" charset="0"/>
                        </a:rPr>
                        <a:t>800-547-7754</a:t>
                      </a:r>
                      <a:endParaRPr sz="800" dirty="0">
                        <a:solidFill>
                          <a:schemeClr val="tx1"/>
                        </a:solidFill>
                        <a:latin typeface="Arial" panose="020B0604020202020204" pitchFamily="34" charset="0"/>
                        <a:ea typeface="+mn-ea"/>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hlinkClick r:id="rId12"/>
                        </a:rPr>
                        <a:t>www.principal.com</a:t>
                      </a:r>
                      <a:endParaRPr lang="en-US"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
        <p:nvSpPr>
          <p:cNvPr id="9" name="Freeform 102">
            <a:extLst>
              <a:ext uri="{FF2B5EF4-FFF2-40B4-BE49-F238E27FC236}">
                <a16:creationId xmlns:a16="http://schemas.microsoft.com/office/drawing/2014/main" id="{71AD6422-803E-4695-A690-B58010114E35}"/>
              </a:ext>
            </a:extLst>
          </p:cNvPr>
          <p:cNvSpPr/>
          <p:nvPr/>
        </p:nvSpPr>
        <p:spPr>
          <a:xfrm flipV="1">
            <a:off x="1915135" y="6562101"/>
            <a:ext cx="3743076" cy="2263129"/>
          </a:xfrm>
          <a:custGeom>
            <a:avLst/>
            <a:gdLst/>
            <a:ahLst/>
            <a:cxnLst/>
            <a:rect l="0" t="0" r="0" b="0"/>
            <a:pathLst>
              <a:path w="10363200" h="6438900">
                <a:moveTo>
                  <a:pt x="0" y="6438900"/>
                </a:moveTo>
                <a:lnTo>
                  <a:pt x="10363200" y="6438900"/>
                </a:lnTo>
                <a:lnTo>
                  <a:pt x="10363200" y="0"/>
                </a:lnTo>
                <a:lnTo>
                  <a:pt x="0" y="0"/>
                </a:lnTo>
                <a:lnTo>
                  <a:pt x="0" y="6438900"/>
                </a:lnTo>
                <a:close/>
              </a:path>
            </a:pathLst>
          </a:custGeom>
          <a:solidFill>
            <a:srgbClr val="072D73">
              <a:alpha val="100000"/>
            </a:srgbClr>
          </a:solidFill>
          <a:ln w="863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ustDataLst>
      <p:tags r:id="rId1"/>
    </p:custDataLst>
    <p:extLst>
      <p:ext uri="{BB962C8B-B14F-4D97-AF65-F5344CB8AC3E}">
        <p14:creationId xmlns:p14="http://schemas.microsoft.com/office/powerpoint/2010/main" val="170873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3632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1413547" y="457200"/>
            <a:ext cx="4357625" cy="720710"/>
          </a:xfrm>
          <a:prstGeom prst="rect">
            <a:avLst/>
          </a:prstGeom>
        </p:spPr>
        <p:txBody>
          <a:bodyPr vert="horz" wrap="square" lIns="0" tIns="12700" rIns="0" bIns="0" rtlCol="0">
            <a:spAutoFit/>
          </a:bodyPr>
          <a:lstStyle/>
          <a:p>
            <a:pPr marL="12700" algn="ctr">
              <a:lnSpc>
                <a:spcPct val="100000"/>
              </a:lnSpc>
              <a:spcBef>
                <a:spcPts val="100"/>
              </a:spcBef>
            </a:pPr>
            <a:r>
              <a:rPr lang="en-US" sz="4600" b="1" spc="190" dirty="0">
                <a:solidFill>
                  <a:srgbClr val="002D73"/>
                </a:solidFill>
                <a:latin typeface="Times New Roman" panose="02020603050405020304" pitchFamily="18" charset="0"/>
                <a:cs typeface="Times New Roman" panose="02020603050405020304" pitchFamily="18" charset="0"/>
              </a:rPr>
              <a:t>Legal Notices</a:t>
            </a:r>
            <a:endParaRPr sz="4600" b="1" spc="190" dirty="0">
              <a:solidFill>
                <a:srgbClr val="002D73"/>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200" y="1406396"/>
            <a:ext cx="7620000" cy="8402300"/>
          </a:xfrm>
          <a:prstGeom prst="rect">
            <a:avLst/>
          </a:prstGeom>
          <a:noFill/>
        </p:spPr>
        <p:txBody>
          <a:bodyPr wrap="square" rtlCol="0">
            <a:spAutoFit/>
          </a:bodyPr>
          <a:lstStyle/>
          <a:p>
            <a:r>
              <a:rPr lang="en-US" sz="900" b="1" dirty="0">
                <a:latin typeface="Source Sans Pro" panose="020B0503030403020204" pitchFamily="34" charset="0"/>
              </a:rPr>
              <a:t>Important Notice to Employees from SNF Holding Company About Creditable Prescription Drug Coverage and Medicare</a:t>
            </a:r>
          </a:p>
          <a:p>
            <a:endParaRPr lang="en-US" sz="900" b="1" dirty="0">
              <a:latin typeface="Source Sans Pro" panose="020B0503030403020204" pitchFamily="34" charset="0"/>
            </a:endParaRPr>
          </a:p>
          <a:p>
            <a:r>
              <a:rPr lang="en-US" sz="900" dirty="0">
                <a:latin typeface="Source Sans Pro" panose="020B0503030403020204" pitchFamily="34" charset="0"/>
              </a:rPr>
              <a:t>The purpose of this notice is to advise you that the prescription drug coverage listed below under the SNF Holding Company medical plan are expected to pay out, on average, at least as much as the standard Medicare prescription drug coverage will pay in 2025. This is known as “creditable coverage.”</a:t>
            </a:r>
          </a:p>
          <a:p>
            <a:r>
              <a:rPr lang="en-US" sz="900" b="1" dirty="0">
                <a:latin typeface="Source Sans Pro" panose="020B0503030403020204" pitchFamily="34" charset="0"/>
              </a:rPr>
              <a:t>Why this is important.</a:t>
            </a:r>
            <a:r>
              <a:rPr lang="en-US" sz="900" dirty="0">
                <a:latin typeface="Source Sans Pro" panose="020B0503030403020204" pitchFamily="34" charset="0"/>
              </a:rPr>
              <a:t> If you or your covered dependent(s) are enrolled in any prescription drug coverage during 2025 listed in this notice and are or become covered by Medicare, you may decide to enroll in a Medicare prescription drug plan later and not be subject to a late enrollment penalty – as long as you had creditable coverage within 63 days of your Medicare prescription drug plan enrollment. You should keep this notice with your important records.</a:t>
            </a:r>
          </a:p>
          <a:p>
            <a:r>
              <a:rPr lang="en-US" sz="900" dirty="0">
                <a:latin typeface="Source Sans Pro" panose="020B0503030403020204" pitchFamily="34" charset="0"/>
              </a:rPr>
              <a:t>If you or your family members aren’t currently covered by Medicare and won’t become covered by Medicare in the next 12 months, this notice doesn’t apply to you.</a:t>
            </a:r>
          </a:p>
          <a:p>
            <a:r>
              <a:rPr lang="en-US" sz="900" dirty="0">
                <a:latin typeface="Source Sans Pro" panose="020B0503030403020204" pitchFamily="34" charset="0"/>
              </a:rPr>
              <a:t>Please read the notice below carefully. It has information about prescription drug coverage with SNF Holding Company and prescription drug coverage available for people with Medicare. It also tells you where to find more information to help you make decisions about your prescription drug coverage.</a:t>
            </a:r>
          </a:p>
          <a:p>
            <a:endParaRPr lang="en-US" sz="900" dirty="0">
              <a:latin typeface="Source Sans Pro" panose="020B0503030403020204" pitchFamily="34" charset="0"/>
            </a:endParaRPr>
          </a:p>
          <a:p>
            <a:r>
              <a:rPr lang="en-US" sz="900" b="1" dirty="0">
                <a:latin typeface="Source Sans Pro" panose="020B0503030403020204" pitchFamily="34" charset="0"/>
              </a:rPr>
              <a:t>Notice of Creditable Coverage</a:t>
            </a:r>
            <a:endParaRPr lang="en-US" sz="900" dirty="0">
              <a:latin typeface="Source Sans Pro" panose="020B0503030403020204" pitchFamily="34" charset="0"/>
            </a:endParaRPr>
          </a:p>
          <a:p>
            <a:r>
              <a:rPr lang="en-US" sz="900" dirty="0">
                <a:latin typeface="Source Sans Pro" panose="020B0503030403020204" pitchFamily="34" charset="0"/>
              </a:rPr>
              <a:t>You may have heard about Medicare’s prescription drug coverage (called Part D), and wondered how it would affect you. Prescription drug coverage is available to everyone with Medicare through Medicare prescription drug plans. All Medicare prescription drug plans provide at least a standard level of coverage set by Medicare. Some plans also offer more coverage for a higher monthly premium.</a:t>
            </a:r>
          </a:p>
          <a:p>
            <a:endParaRPr lang="en-US" sz="900" dirty="0">
              <a:latin typeface="Source Sans Pro" panose="020B0503030403020204" pitchFamily="34" charset="0"/>
            </a:endParaRPr>
          </a:p>
          <a:p>
            <a:r>
              <a:rPr lang="en-US" sz="900" dirty="0">
                <a:latin typeface="Source Sans Pro" panose="020B0503030403020204" pitchFamily="34" charset="0"/>
              </a:rPr>
              <a:t>Individuals can enroll in a Medicare prescription drug plan when they first become eligible, and each year from October 15 through December 7. Individuals leaving employer/union coverage may be eligible for a Medicare Special Enrollment Period.</a:t>
            </a:r>
          </a:p>
          <a:p>
            <a:endParaRPr lang="en-US" sz="900" dirty="0">
              <a:latin typeface="Source Sans Pro" panose="020B0503030403020204" pitchFamily="34" charset="0"/>
            </a:endParaRPr>
          </a:p>
          <a:p>
            <a:r>
              <a:rPr lang="en-US" sz="900" dirty="0">
                <a:latin typeface="Source Sans Pro" panose="020B0503030403020204" pitchFamily="34" charset="0"/>
              </a:rPr>
              <a:t>If you are covered by one of the SNF Holding Company</a:t>
            </a:r>
            <a:r>
              <a:rPr lang="en-US" sz="900" i="1" dirty="0">
                <a:latin typeface="Source Sans Pro" panose="020B0503030403020204" pitchFamily="34" charset="0"/>
              </a:rPr>
              <a:t> </a:t>
            </a:r>
            <a:r>
              <a:rPr lang="en-US" sz="900" dirty="0">
                <a:latin typeface="Source Sans Pro" panose="020B0503030403020204" pitchFamily="34" charset="0"/>
              </a:rPr>
              <a:t>prescription drug plans, you’ll be interested to know that the prescription drug coverage under the plans is, on average, at least as good as standard Medicare prescription drug coverage for 2025. This is called creditable coverage. Coverage under one of these plans will help you avoid a late Part D enrollment penalty if you are or become eligible for Medicare and later decide to enroll in a Medicare prescription drug plan.</a:t>
            </a:r>
          </a:p>
          <a:p>
            <a:endParaRPr lang="en-US" sz="900" dirty="0">
              <a:latin typeface="Source Sans Pro" panose="020B0503030403020204" pitchFamily="34" charset="0"/>
            </a:endParaRPr>
          </a:p>
          <a:p>
            <a:r>
              <a:rPr lang="en-US" sz="900" dirty="0">
                <a:latin typeface="Source Sans Pro" panose="020B0503030403020204" pitchFamily="34" charset="0"/>
              </a:rPr>
              <a:t>If you decide to enroll in a Medicare prescription drug plan and you are an active employee or family member of an active employee, you may also continue your SNF Holding Company coverage. In this case, the SNF Holding Company</a:t>
            </a:r>
            <a:r>
              <a:rPr lang="en-US" sz="900" i="1" dirty="0">
                <a:latin typeface="Source Sans Pro" panose="020B0503030403020204" pitchFamily="34" charset="0"/>
              </a:rPr>
              <a:t> </a:t>
            </a:r>
            <a:r>
              <a:rPr lang="en-US" sz="900" dirty="0">
                <a:latin typeface="Source Sans Pro" panose="020B0503030403020204" pitchFamily="34" charset="0"/>
              </a:rPr>
              <a:t>plan will continue to pay primary or secondary as it had before you enrolled in a Medicare prescription drug plan. If you waive or drop SNF Holding Company coverage, Medicare will be your only payer. You can re-enroll in the SNF Holding Company plan at annual enrollment or if you have a special enrollment or other qualifying event, or otherwise become newly eligible to enroll in the SNF Holding Company plan mid-year, assuming you remain eligible.</a:t>
            </a:r>
          </a:p>
          <a:p>
            <a:endParaRPr lang="en-US" sz="900" dirty="0">
              <a:latin typeface="Source Sans Pro" panose="020B0503030403020204" pitchFamily="34" charset="0"/>
            </a:endParaRPr>
          </a:p>
          <a:p>
            <a:r>
              <a:rPr lang="en-US" sz="900" dirty="0">
                <a:latin typeface="Source Sans Pro" panose="020B0503030403020204" pitchFamily="34" charset="0"/>
              </a:rPr>
              <a:t>You should know that if you waive or leave coverage with SNF Holding Company and you go 63 days or longer without creditable prescription drug coverage (once your applicable Medicare enrollment period ends), your monthly Part D premium will go up at least 1% per month for every month that you did not have creditable coverage. For example, if you go 19 months without coverage, your Medicare prescription drug plan premium will always be at least 19% higher than what most other people pay. You’ll have to pay this higher premium as long as you have Medicare prescription drug coverage. In addition, you may have to wait until the following October to enroll in Part D.</a:t>
            </a:r>
          </a:p>
          <a:p>
            <a:endParaRPr lang="en-US" sz="900" dirty="0">
              <a:latin typeface="Source Sans Pro" panose="020B0503030403020204" pitchFamily="34" charset="0"/>
            </a:endParaRPr>
          </a:p>
          <a:p>
            <a:r>
              <a:rPr lang="en-US" sz="900" dirty="0">
                <a:latin typeface="Source Sans Pro" panose="020B0503030403020204" pitchFamily="34" charset="0"/>
              </a:rPr>
              <a:t>You may receive this notice at other times in the future – such as before the next period you can enroll in Medicare prescription drug coverage, if this SNF Holding Company coverage changes, or upon your request. </a:t>
            </a:r>
          </a:p>
          <a:p>
            <a:endParaRPr lang="en-US" sz="900" dirty="0">
              <a:latin typeface="Source Sans Pro" panose="020B0503030403020204" pitchFamily="34" charset="0"/>
            </a:endParaRPr>
          </a:p>
          <a:p>
            <a:r>
              <a:rPr lang="en-US" sz="900" b="1" dirty="0">
                <a:latin typeface="Source Sans Pro" panose="020B0503030403020204" pitchFamily="34" charset="0"/>
              </a:rPr>
              <a:t>For more information about your options under Medicare prescription drug coverage</a:t>
            </a:r>
            <a:endParaRPr lang="en-US" sz="900" dirty="0">
              <a:latin typeface="Source Sans Pro" panose="020B0503030403020204" pitchFamily="34" charset="0"/>
            </a:endParaRPr>
          </a:p>
          <a:p>
            <a:r>
              <a:rPr lang="en-US" sz="900" dirty="0">
                <a:latin typeface="Source Sans Pro" panose="020B0503030403020204" pitchFamily="34" charset="0"/>
              </a:rPr>
              <a:t>More detailed information about Medicare plans that offer prescription drug coverage is in the </a:t>
            </a:r>
            <a:r>
              <a:rPr lang="en-US" sz="900" i="1" dirty="0">
                <a:latin typeface="Source Sans Pro" panose="020B0503030403020204" pitchFamily="34" charset="0"/>
              </a:rPr>
              <a:t>Medicare &amp; You</a:t>
            </a:r>
            <a:r>
              <a:rPr lang="en-US" sz="900" dirty="0">
                <a:latin typeface="Source Sans Pro" panose="020B0503030403020204" pitchFamily="34" charset="0"/>
              </a:rPr>
              <a:t> handbook. Medicare participants will get a copy of the handbook in the mail every year from Medicare. You may also be contacted directly by Medicare prescription drug plans. Here’s how to get more information about Medicare prescription drug plans:</a:t>
            </a:r>
          </a:p>
          <a:p>
            <a:endParaRPr lang="en-US" sz="900" dirty="0">
              <a:latin typeface="Source Sans Pro" panose="020B0503030403020204" pitchFamily="34" charset="0"/>
            </a:endParaRPr>
          </a:p>
          <a:p>
            <a:pPr lvl="4"/>
            <a:r>
              <a:rPr lang="en-US" sz="900" dirty="0">
                <a:latin typeface="Source Sans Pro" panose="020B0503030403020204" pitchFamily="34" charset="0"/>
              </a:rPr>
              <a:t>Visit </a:t>
            </a:r>
            <a:r>
              <a:rPr lang="en-US" sz="900" dirty="0">
                <a:latin typeface="Source Sans Pro" panose="020B0503030403020204" pitchFamily="34" charset="0"/>
                <a:hlinkClick r:id="rId3"/>
              </a:rPr>
              <a:t>www.medicare.gov</a:t>
            </a:r>
            <a:r>
              <a:rPr lang="en-US" sz="900" dirty="0">
                <a:latin typeface="Source Sans Pro" panose="020B0503030403020204" pitchFamily="34" charset="0"/>
              </a:rPr>
              <a:t> for personalized help.</a:t>
            </a:r>
          </a:p>
          <a:p>
            <a:pPr lvl="4"/>
            <a:r>
              <a:rPr lang="en-US" sz="900" dirty="0">
                <a:latin typeface="Source Sans Pro" panose="020B0503030403020204" pitchFamily="34" charset="0"/>
              </a:rPr>
              <a:t>Call your State Health Insurance Assistance Program (see a copy of the Medicare &amp; You handbook for the telephone number) </a:t>
            </a:r>
            <a:r>
              <a:rPr lang="en-GB" sz="900" dirty="0">
                <a:latin typeface="Source Sans Pro" panose="020B0503030403020204" pitchFamily="34" charset="0"/>
              </a:rPr>
              <a:t>or visit the program online at </a:t>
            </a:r>
            <a:r>
              <a:rPr lang="en-GB" sz="900" dirty="0">
                <a:latin typeface="Source Sans Pro" panose="020B0503030403020204" pitchFamily="34" charset="0"/>
                <a:hlinkClick r:id="rId4"/>
              </a:rPr>
              <a:t>https://www.shiptacenter.org/</a:t>
            </a:r>
            <a:r>
              <a:rPr lang="en-US" sz="900" dirty="0">
                <a:latin typeface="Source Sans Pro" panose="020B0503030403020204" pitchFamily="34" charset="0"/>
              </a:rPr>
              <a:t>.</a:t>
            </a:r>
          </a:p>
          <a:p>
            <a:pPr lvl="4"/>
            <a:r>
              <a:rPr lang="en-US" sz="900" dirty="0">
                <a:latin typeface="Source Sans Pro" panose="020B0503030403020204" pitchFamily="34" charset="0"/>
              </a:rPr>
              <a:t>Call 1-800-MEDICARE (1-800-633-4227). TTY users should call 1-877-486-2048.</a:t>
            </a:r>
          </a:p>
          <a:p>
            <a:r>
              <a:rPr lang="en-US" sz="900" dirty="0">
                <a:latin typeface="Source Sans Pro" panose="020B0503030403020204" pitchFamily="34" charset="0"/>
              </a:rPr>
              <a:t> </a:t>
            </a:r>
          </a:p>
          <a:p>
            <a:r>
              <a:rPr lang="en-US" sz="900" dirty="0">
                <a:latin typeface="Source Sans Pro" panose="020B0503030403020204" pitchFamily="34" charset="0"/>
              </a:rPr>
              <a:t>For people with limited income and resources, extra help paying for a Medicare prescription drug plan is available. Information about this extra help is available from the Social Security Administration (SSA). For more information about this extra help, visit SSA online at </a:t>
            </a:r>
            <a:r>
              <a:rPr lang="en-US" sz="900" u="sng" dirty="0">
                <a:latin typeface="Source Sans Pro" panose="020B0503030403020204" pitchFamily="34" charset="0"/>
                <a:hlinkClick r:id="rId5"/>
              </a:rPr>
              <a:t>www.socialsecurity.gov</a:t>
            </a:r>
            <a:r>
              <a:rPr lang="en-US" sz="900" dirty="0">
                <a:latin typeface="Source Sans Pro" panose="020B0503030403020204" pitchFamily="34" charset="0"/>
              </a:rPr>
              <a:t> or call 1-800-772-1213 (TTY 1-800-325-0778).</a:t>
            </a:r>
          </a:p>
          <a:p>
            <a:r>
              <a:rPr lang="en-US" sz="900" b="1" dirty="0">
                <a:latin typeface="Source Sans Pro" panose="020B0503030403020204" pitchFamily="34" charset="0"/>
              </a:rPr>
              <a:t>Remember: Keep this notice. If you enroll in a Medicare prescription drug plan after your applicable Medicare enrollment period ends, you may need to provide a copy of this notice when you join a Part D plan to show that you are not required to pay a higher Part D premium amount. </a:t>
            </a:r>
            <a:endParaRPr lang="en-US" sz="900" dirty="0">
              <a:latin typeface="Source Sans Pro" panose="020B0503030403020204" pitchFamily="34" charset="0"/>
            </a:endParaRPr>
          </a:p>
          <a:p>
            <a:pPr lvl="1"/>
            <a:r>
              <a:rPr lang="en-US" sz="900" dirty="0">
                <a:latin typeface="Source Sans Pro" panose="020B0503030403020204" pitchFamily="34" charset="0"/>
              </a:rPr>
              <a:t>For more information about this notice or your prescription drug coverage, contact: </a:t>
            </a:r>
          </a:p>
          <a:p>
            <a:pPr lvl="2"/>
            <a:r>
              <a:rPr lang="en-US" sz="900" dirty="0">
                <a:latin typeface="Source Sans Pro" panose="020B0503030403020204" pitchFamily="34" charset="0"/>
              </a:rPr>
              <a:t>Julie Cassady</a:t>
            </a:r>
          </a:p>
          <a:p>
            <a:pPr lvl="2"/>
            <a:r>
              <a:rPr lang="en-US" sz="900" i="1" dirty="0">
                <a:latin typeface="Source Sans Pro" panose="020B0503030403020204" pitchFamily="34" charset="0"/>
              </a:rPr>
              <a:t>1 Chemical Plant Road</a:t>
            </a:r>
            <a:endParaRPr lang="en-US" sz="900" dirty="0">
              <a:latin typeface="Source Sans Pro" panose="020B0503030403020204" pitchFamily="34" charset="0"/>
            </a:endParaRPr>
          </a:p>
          <a:p>
            <a:pPr lvl="2"/>
            <a:r>
              <a:rPr lang="en-US" sz="900" i="1" dirty="0">
                <a:latin typeface="Source Sans Pro" panose="020B0503030403020204" pitchFamily="34" charset="0"/>
              </a:rPr>
              <a:t>Riceboro, GA 31323</a:t>
            </a:r>
            <a:endParaRPr lang="en-US" sz="900" dirty="0">
              <a:latin typeface="Source Sans Pro" panose="020B0503030403020204" pitchFamily="34" charset="0"/>
            </a:endParaRPr>
          </a:p>
          <a:p>
            <a:pPr lvl="2"/>
            <a:r>
              <a:rPr lang="en-US" sz="900" dirty="0">
                <a:latin typeface="Source Sans Pro" panose="020B0503030403020204" pitchFamily="34" charset="0"/>
              </a:rPr>
              <a:t>912-884-8710, </a:t>
            </a:r>
            <a:r>
              <a:rPr lang="en-US" sz="900" dirty="0">
                <a:latin typeface="Source Sans Pro" panose="020B0503030403020204" pitchFamily="34" charset="0"/>
                <a:hlinkClick r:id="rId6"/>
              </a:rPr>
              <a:t>juliec@snf.com</a:t>
            </a:r>
            <a:endParaRPr lang="en-US" sz="900" dirty="0">
              <a:latin typeface="Source Sans Pro" panose="020B0503030403020204" pitchFamily="34" charset="0"/>
            </a:endParaRPr>
          </a:p>
        </p:txBody>
      </p:sp>
      <p:sp>
        <p:nvSpPr>
          <p:cNvPr id="2" name="Slide Number Placeholder 1"/>
          <p:cNvSpPr>
            <a:spLocks noGrp="1"/>
          </p:cNvSpPr>
          <p:nvPr>
            <p:ph type="sldNum" sz="quarter" idx="7"/>
          </p:nvPr>
        </p:nvSpPr>
        <p:spPr/>
        <p:txBody>
          <a:bodyPr/>
          <a:lstStyle/>
          <a:p>
            <a:r>
              <a:rPr lang="en-US" dirty="0"/>
              <a:t>26</a:t>
            </a:r>
          </a:p>
        </p:txBody>
      </p:sp>
    </p:spTree>
    <p:custDataLst>
      <p:tags r:id="rId1"/>
    </p:custDataLst>
    <p:extLst>
      <p:ext uri="{BB962C8B-B14F-4D97-AF65-F5344CB8AC3E}">
        <p14:creationId xmlns:p14="http://schemas.microsoft.com/office/powerpoint/2010/main" val="854947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9" name="TextBox 8"/>
          <p:cNvSpPr txBox="1"/>
          <p:nvPr/>
        </p:nvSpPr>
        <p:spPr>
          <a:xfrm>
            <a:off x="76200" y="381000"/>
            <a:ext cx="7620000" cy="8540800"/>
          </a:xfrm>
          <a:prstGeom prst="rect">
            <a:avLst/>
          </a:prstGeom>
          <a:noFill/>
        </p:spPr>
        <p:txBody>
          <a:bodyPr wrap="square" rtlCol="0">
            <a:spAutoFit/>
          </a:bodyPr>
          <a:lstStyle/>
          <a:p>
            <a:r>
              <a:rPr lang="en-US" sz="900" b="1" dirty="0">
                <a:latin typeface="Source Sans Pro" panose="020B0503030403020204" pitchFamily="34" charset="0"/>
              </a:rPr>
              <a:t>Notice of Special Enrollment Rights for Health Plan Coverage  </a:t>
            </a:r>
            <a:endParaRPr lang="en-US" sz="900" dirty="0">
              <a:latin typeface="Source Sans Pro" panose="020B0503030403020204" pitchFamily="34" charset="0"/>
            </a:endParaRPr>
          </a:p>
          <a:p>
            <a:r>
              <a:rPr lang="en-US" sz="900" dirty="0">
                <a:latin typeface="Source Sans Pro" panose="020B0503030403020204" pitchFamily="34" charset="0"/>
              </a:rPr>
              <a:t>As you know, if you have declined enrollment in SNF Holding Company’s health plan for you or your dependents (including your spouse) because of other health insurance coverage, you or your dependents may be able to enroll in some coverages under these plans without waiting for the next open enrollment period, provided that you request enrollment within 30days after your other coverage ends. In addition, if you have a new dependent as a result of marriage, birth, adoption or placement for adoption, you may be able to enroll yourself and your eligible dependents, provided that you request enrollment within 30 days after the marriage, birth, adoption or placement for adoption.</a:t>
            </a:r>
          </a:p>
          <a:p>
            <a:r>
              <a:rPr lang="en-US" sz="900" dirty="0">
                <a:latin typeface="Source Sans Pro" panose="020B0503030403020204" pitchFamily="34" charset="0"/>
              </a:rPr>
              <a:t>SNF Holding Company will also allow a special enrollment opportunity if you or your eligible dependents either:</a:t>
            </a:r>
          </a:p>
          <a:p>
            <a:pPr lvl="4"/>
            <a:r>
              <a:rPr lang="en-US" sz="900" dirty="0">
                <a:latin typeface="Source Sans Pro" panose="020B0503030403020204" pitchFamily="34" charset="0"/>
              </a:rPr>
              <a:t>Lose Medicaid or Children’s Health Insurance Program (CHIP) coverage because you are no longer eligible, or</a:t>
            </a:r>
          </a:p>
          <a:p>
            <a:pPr lvl="4"/>
            <a:r>
              <a:rPr lang="en-US" sz="900" dirty="0">
                <a:latin typeface="Source Sans Pro" panose="020B0503030403020204" pitchFamily="34" charset="0"/>
              </a:rPr>
              <a:t>Become eligible for a state’s premium assistance program under Medicaid or CHIP.</a:t>
            </a:r>
          </a:p>
          <a:p>
            <a:r>
              <a:rPr lang="en-US" sz="900" dirty="0">
                <a:latin typeface="Source Sans Pro" panose="020B0503030403020204" pitchFamily="34" charset="0"/>
              </a:rPr>
              <a:t> </a:t>
            </a:r>
          </a:p>
          <a:p>
            <a:r>
              <a:rPr lang="en-US" sz="900" dirty="0">
                <a:latin typeface="Source Sans Pro" panose="020B0503030403020204" pitchFamily="34" charset="0"/>
              </a:rPr>
              <a:t>For these enrollment opportunities, you will have </a:t>
            </a:r>
            <a:r>
              <a:rPr lang="en-US" sz="900" i="1" dirty="0">
                <a:latin typeface="Source Sans Pro" panose="020B0503030403020204" pitchFamily="34" charset="0"/>
              </a:rPr>
              <a:t>60 days</a:t>
            </a:r>
            <a:r>
              <a:rPr lang="en-US" sz="900" dirty="0">
                <a:latin typeface="Source Sans Pro" panose="020B0503030403020204" pitchFamily="34" charset="0"/>
              </a:rPr>
              <a:t> – instead of 30– from the date of the Medicaid/CHIP eligibility change to request enrollment in the SNF Holding Company group health plan. Note that this new 60-day extension doesn’t apply to enrollment opportunities other than due to the Medicaid/CHIP eligibility change.</a:t>
            </a:r>
          </a:p>
          <a:p>
            <a:r>
              <a:rPr lang="en-US" sz="900" dirty="0">
                <a:latin typeface="Source Sans Pro" panose="020B0503030403020204" pitchFamily="34" charset="0"/>
              </a:rPr>
              <a:t>Note: If your dependent becomes eligible for a special enrollment right, you may add the dependent to your current coverage or change to another health plan. </a:t>
            </a:r>
          </a:p>
          <a:p>
            <a:endParaRPr lang="en-US" sz="900" dirty="0">
              <a:latin typeface="Source Sans Pro" panose="020B0503030403020204" pitchFamily="34" charset="0"/>
            </a:endParaRPr>
          </a:p>
          <a:p>
            <a:r>
              <a:rPr lang="en-US" sz="900" b="1" dirty="0">
                <a:latin typeface="Source Sans Pro" panose="020B0503030403020204" pitchFamily="34" charset="0"/>
              </a:rPr>
              <a:t>Women’s Health and Cancer Rights Act Notice</a:t>
            </a:r>
            <a:endParaRPr lang="en-US" sz="900" dirty="0">
              <a:latin typeface="Source Sans Pro" panose="020B0503030403020204" pitchFamily="34" charset="0"/>
            </a:endParaRPr>
          </a:p>
          <a:p>
            <a:r>
              <a:rPr lang="en-US" sz="900" dirty="0">
                <a:latin typeface="Source Sans Pro" panose="020B0503030403020204" pitchFamily="34" charset="0"/>
              </a:rPr>
              <a:t>If you have had or are going to have a mastectomy, you may be entitled to certain benefits under the Women’s Health and Cancer Rights Act of 1998 (WHCRA). For individuals receiving mastectomy-related benefits, coverage will be provided in a manner determined in consultation with the attending physician and the patient for:</a:t>
            </a:r>
          </a:p>
          <a:p>
            <a:pPr lvl="4"/>
            <a:r>
              <a:rPr lang="en-US" sz="900" dirty="0">
                <a:latin typeface="Source Sans Pro" panose="020B0503030403020204" pitchFamily="34" charset="0"/>
              </a:rPr>
              <a:t>All stages of reconstruction of the breast on which the mastectomy was performed;</a:t>
            </a:r>
          </a:p>
          <a:p>
            <a:pPr lvl="4"/>
            <a:r>
              <a:rPr lang="en-US" sz="900" dirty="0">
                <a:latin typeface="Source Sans Pro" panose="020B0503030403020204" pitchFamily="34" charset="0"/>
              </a:rPr>
              <a:t>Surgery and reconstruction of the other breast to produce a symmetrical appearance;</a:t>
            </a:r>
          </a:p>
          <a:p>
            <a:pPr lvl="4"/>
            <a:r>
              <a:rPr lang="en-US" sz="900" dirty="0">
                <a:latin typeface="Source Sans Pro" panose="020B0503030403020204" pitchFamily="34" charset="0"/>
              </a:rPr>
              <a:t>Prostheses; and</a:t>
            </a:r>
          </a:p>
          <a:p>
            <a:pPr lvl="4"/>
            <a:r>
              <a:rPr lang="en-US" sz="900" dirty="0">
                <a:latin typeface="Source Sans Pro" panose="020B0503030403020204" pitchFamily="34" charset="0"/>
              </a:rPr>
              <a:t>Treatment of physical complications of the mastectomy, including lymphedema.</a:t>
            </a:r>
          </a:p>
          <a:p>
            <a:r>
              <a:rPr lang="en-US" sz="900" dirty="0">
                <a:latin typeface="Source Sans Pro" panose="020B0503030403020204" pitchFamily="34" charset="0"/>
              </a:rPr>
              <a:t> </a:t>
            </a:r>
          </a:p>
          <a:p>
            <a:r>
              <a:rPr lang="en-US" sz="900" dirty="0">
                <a:latin typeface="Source Sans Pro" panose="020B0503030403020204" pitchFamily="34" charset="0"/>
              </a:rPr>
              <a:t>These benefits will be provided subject to the same deductibles and coinsurance applicable to other medical and surgical benefits provided under this plan.. If you would like more information on WHCRA benefits, call your plan administrator UMR at 1-866-868-7758.</a:t>
            </a:r>
          </a:p>
          <a:p>
            <a:endParaRPr lang="en-US" sz="900" dirty="0">
              <a:latin typeface="Source Sans Pro" panose="020B0503030403020204" pitchFamily="34" charset="0"/>
            </a:endParaRPr>
          </a:p>
          <a:p>
            <a:r>
              <a:rPr lang="en-US" sz="900" b="1" dirty="0">
                <a:latin typeface="Source Sans Pro" panose="020B0503030403020204" pitchFamily="34" charset="0"/>
              </a:rPr>
              <a:t>Newborns’ and Mothers’ Health Protection Act Notice</a:t>
            </a:r>
            <a:endParaRPr lang="en-US" sz="900" dirty="0">
              <a:latin typeface="Source Sans Pro" panose="020B0503030403020204" pitchFamily="34" charset="0"/>
            </a:endParaRPr>
          </a:p>
          <a:p>
            <a:r>
              <a:rPr lang="en-US" sz="900" dirty="0">
                <a:latin typeface="Source Sans Pro" panose="020B0503030403020204" pitchFamily="34" charset="0"/>
              </a:rPr>
              <a:t>Group health plans and health insurance issuers generally may not, under Federal law, restrict benefits for any hospital length of stay in connection with childbirth for the mother or newborn child to less than 48 hours following a vaginal delivery, or less than 96 hours following a cesarean section. However, Federal law generally does not prohibit the mother’s or newborn’s attending provider, after consulting with the mother, from discharging the mother or her newborn earlier than 48 hours (or 96 hours as applicable). In any case, plans and issuers may not, under Federal law, require that a provider obtain authorization from the plan or the insurance issuer for prescribing a length of stay not in excess of 48 hours (or 96 hours). If you would like more information on maternity benefits, call your plan administrator UMR at 1-866-868-7758.</a:t>
            </a:r>
          </a:p>
          <a:p>
            <a:endParaRPr lang="en-US" sz="900" b="1" dirty="0">
              <a:latin typeface="Source Sans Pro" panose="020B0503030403020204" pitchFamily="34" charset="0"/>
            </a:endParaRPr>
          </a:p>
          <a:p>
            <a:r>
              <a:rPr lang="en-US" sz="900" b="1" dirty="0">
                <a:latin typeface="Source Sans Pro" panose="020B0503030403020204" pitchFamily="34" charset="0"/>
              </a:rPr>
              <a:t>SNF Holding Company HIPAA Privacy Notice</a:t>
            </a:r>
            <a:endParaRPr lang="en-US" sz="900" dirty="0">
              <a:latin typeface="Source Sans Pro" panose="020B0503030403020204" pitchFamily="34" charset="0"/>
            </a:endParaRPr>
          </a:p>
          <a:p>
            <a:r>
              <a:rPr lang="en-US" sz="900" b="1" dirty="0">
                <a:latin typeface="Source Sans Pro" panose="020B0503030403020204" pitchFamily="34" charset="0"/>
              </a:rPr>
              <a:t>Please carefully review this notice. It describes how medical information about you may be used and disclosed and how you can get access to this information.</a:t>
            </a:r>
            <a:endParaRPr lang="en-US" sz="900" dirty="0">
              <a:latin typeface="Source Sans Pro" panose="020B0503030403020204" pitchFamily="34" charset="0"/>
            </a:endParaRPr>
          </a:p>
          <a:p>
            <a:r>
              <a:rPr lang="en-US" sz="900" dirty="0">
                <a:latin typeface="Source Sans Pro" panose="020B0503030403020204" pitchFamily="34" charset="0"/>
              </a:rPr>
              <a:t>The Health Insurance Portability and Accountability Act of 1996 (HIPAA) imposes numerous requirements on the use and disclosure of individual health information by SNF Holding Company health plans. This information, known as protected health information, includes almost all individually identifiable health information held by a plan — whether received in writing, in an electronic medium, or as an oral communication. This notice describes the privacy practices of these plans: Health, Dental, Vision, and Prescription coverage. The plans covered by this notice may share health information with each other to carry out treatment, payment, or health care operations. These plans are collectively referred to as the Plan in this notice, unless specified otherwise.</a:t>
            </a:r>
          </a:p>
          <a:p>
            <a:r>
              <a:rPr lang="en-US" sz="900" b="1" dirty="0">
                <a:latin typeface="Source Sans Pro" panose="020B0503030403020204" pitchFamily="34" charset="0"/>
              </a:rPr>
              <a:t>The Plan’s duties with respect to health information about you</a:t>
            </a:r>
          </a:p>
          <a:p>
            <a:r>
              <a:rPr lang="en-US" sz="900" dirty="0">
                <a:latin typeface="Source Sans Pro" panose="020B0503030403020204" pitchFamily="34" charset="0"/>
              </a:rPr>
              <a:t>The Plan is required by law to maintain the privacy of your health information and to provide you with this notice of the Plan’s legal duties and privacy practices with respect to your health information. If you participate in an insured plan option, you will receive a notice directly from the Insurer. It’s important to note that these rules apply to the Plan, not</a:t>
            </a:r>
            <a:r>
              <a:rPr lang="en-US" sz="900" b="1" dirty="0">
                <a:latin typeface="Source Sans Pro" panose="020B0503030403020204" pitchFamily="34" charset="0"/>
              </a:rPr>
              <a:t> </a:t>
            </a:r>
            <a:r>
              <a:rPr lang="en-US" sz="900" dirty="0">
                <a:latin typeface="Source Sans Pro" panose="020B0503030403020204" pitchFamily="34" charset="0"/>
              </a:rPr>
              <a:t>SNF Holding Company as an employer — that’s the way the HIPAA rules work. Different policies may apply to other SNF Holding Company programs or to data unrelated to the Plan.</a:t>
            </a:r>
          </a:p>
          <a:p>
            <a:endParaRPr lang="en-US" sz="900" dirty="0">
              <a:latin typeface="Source Sans Pro" panose="020B0503030403020204" pitchFamily="34" charset="0"/>
            </a:endParaRPr>
          </a:p>
          <a:p>
            <a:r>
              <a:rPr lang="en-US" sz="900" b="1" dirty="0">
                <a:latin typeface="Source Sans Pro" panose="020B0503030403020204" pitchFamily="34" charset="0"/>
              </a:rPr>
              <a:t>How the Plan may use or disclose your health information</a:t>
            </a:r>
          </a:p>
          <a:p>
            <a:r>
              <a:rPr lang="en-US" sz="900" dirty="0">
                <a:latin typeface="Source Sans Pro" panose="020B0503030403020204" pitchFamily="34" charset="0"/>
              </a:rPr>
              <a:t>The privacy rules generally allow the use and disclosure of your health information without your permission (known as an authorization) for purposes of health care treatment, payment activities, and health care operations. Here are some examples of what that might entail:</a:t>
            </a:r>
          </a:p>
          <a:p>
            <a:pPr marL="171450" indent="-171450">
              <a:buFont typeface="Arial" panose="020B0604020202020204" pitchFamily="34" charset="0"/>
              <a:buChar char="•"/>
            </a:pPr>
            <a:r>
              <a:rPr lang="en-US" sz="900" b="1" dirty="0">
                <a:latin typeface="Source Sans Pro" panose="020B0503030403020204" pitchFamily="34" charset="0"/>
              </a:rPr>
              <a:t>Treatment</a:t>
            </a:r>
            <a:r>
              <a:rPr lang="en-US" sz="900" dirty="0">
                <a:latin typeface="Source Sans Pro" panose="020B0503030403020204" pitchFamily="34" charset="0"/>
              </a:rPr>
              <a:t> includes providing, coordinating, or managing health care by one or more health care providers or doctors. Treatment can also include coordination or management of care between a provider and a third party, and consultation and referrals between providers. For example, the Plan may share your health information with physicians who are treating you.</a:t>
            </a:r>
          </a:p>
          <a:p>
            <a:pPr marL="171450" indent="-171450">
              <a:buFont typeface="Arial" panose="020B0604020202020204" pitchFamily="34" charset="0"/>
              <a:buChar char="•"/>
            </a:pPr>
            <a:r>
              <a:rPr lang="en-US" sz="900" b="1" dirty="0">
                <a:latin typeface="Source Sans Pro" panose="020B0503030403020204" pitchFamily="34" charset="0"/>
              </a:rPr>
              <a:t>Payment</a:t>
            </a:r>
            <a:r>
              <a:rPr lang="en-US" sz="900" dirty="0">
                <a:latin typeface="Source Sans Pro" panose="020B0503030403020204" pitchFamily="34" charset="0"/>
              </a:rPr>
              <a:t> includes activities by this Plan, other plans, or providers to obtain premiums, make coverage determinations, and provide reimbursement for health care. This can include determining eligibility, reviewing services for medical necessity or appropriateness, engaging in utilization management activities, claims management, and billing; as well as performing “behind the scenes” plan functions, such as risk adjustment, collection, or reinsurance. For example, the Plan may share information about your coverage or the expenses you have incurred with another health plan to coordinate payment of benefits. </a:t>
            </a:r>
          </a:p>
        </p:txBody>
      </p:sp>
      <p:sp>
        <p:nvSpPr>
          <p:cNvPr id="2" name="Slide Number Placeholder 1"/>
          <p:cNvSpPr>
            <a:spLocks noGrp="1"/>
          </p:cNvSpPr>
          <p:nvPr>
            <p:ph type="sldNum" sz="quarter" idx="7"/>
          </p:nvPr>
        </p:nvSpPr>
        <p:spPr/>
        <p:txBody>
          <a:bodyPr/>
          <a:lstStyle/>
          <a:p>
            <a:r>
              <a:rPr lang="en-US" dirty="0"/>
              <a:t>27</a:t>
            </a:r>
          </a:p>
        </p:txBody>
      </p:sp>
    </p:spTree>
    <p:custDataLst>
      <p:tags r:id="rId1"/>
    </p:custDataLst>
    <p:extLst>
      <p:ext uri="{BB962C8B-B14F-4D97-AF65-F5344CB8AC3E}">
        <p14:creationId xmlns:p14="http://schemas.microsoft.com/office/powerpoint/2010/main" val="425811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sz="900" dirty="0">
              <a:latin typeface="Source Sans Pro" panose="020B0503030403020204" pitchFamily="34" charset="0"/>
            </a:endParaRPr>
          </a:p>
        </p:txBody>
      </p:sp>
      <p:sp>
        <p:nvSpPr>
          <p:cNvPr id="9" name="TextBox 8"/>
          <p:cNvSpPr txBox="1"/>
          <p:nvPr/>
        </p:nvSpPr>
        <p:spPr>
          <a:xfrm>
            <a:off x="131063" y="304800"/>
            <a:ext cx="7620000" cy="5216813"/>
          </a:xfrm>
          <a:prstGeom prst="rect">
            <a:avLst/>
          </a:prstGeom>
          <a:noFill/>
        </p:spPr>
        <p:txBody>
          <a:bodyPr wrap="square" rtlCol="0">
            <a:spAutoFit/>
          </a:bodyPr>
          <a:lstStyle/>
          <a:p>
            <a:pPr marL="171450" indent="-171450">
              <a:buFont typeface="Arial" panose="020B0604020202020204" pitchFamily="34" charset="0"/>
              <a:buChar char="•"/>
            </a:pPr>
            <a:r>
              <a:rPr lang="en-US" sz="900" b="1" dirty="0">
                <a:latin typeface="Source Sans Pro" panose="020B0503030403020204" pitchFamily="34" charset="0"/>
              </a:rPr>
              <a:t>Health care operations</a:t>
            </a:r>
            <a:r>
              <a:rPr lang="en-US" sz="900" dirty="0">
                <a:latin typeface="Source Sans Pro" panose="020B0503030403020204" pitchFamily="34" charset="0"/>
              </a:rPr>
              <a:t> include activities by this Plan (and, in limited circumstances, by other plans or providers), such as wellness and risk assessment programs, quality assessment and improvement activities, customer service, and internal grievance resolution. Health care operations also include evaluating vendors; engaging in credentialing, training, and accreditation activities; performing underwriting or premium rating; arranging for medical review and audit activities; and conducting business planning and development. For example, the Plan may use information about your claims to audit the third parties that approve payment for Plan benefits.</a:t>
            </a:r>
          </a:p>
          <a:p>
            <a:endParaRPr lang="en-US" sz="900" dirty="0">
              <a:latin typeface="Source Sans Pro" panose="020B0503030403020204" pitchFamily="34" charset="0"/>
            </a:endParaRPr>
          </a:p>
          <a:p>
            <a:r>
              <a:rPr lang="en-US" sz="900" dirty="0">
                <a:latin typeface="Source Sans Pro" panose="020B0503030403020204" pitchFamily="34" charset="0"/>
              </a:rPr>
              <a:t>The amount of health information used, disclosed or requested will be limited and, when needed, restricted to the minimum necessary to accomplish the intended purposes, as defined under the HIPAA rules. If the Plan uses or discloses PHI for underwriting purposes, the Plan will not use or disclose PHI that is your genetic information for such purposes. </a:t>
            </a:r>
          </a:p>
          <a:p>
            <a:endParaRPr lang="en-US" sz="900" dirty="0">
              <a:latin typeface="Source Sans Pro" panose="020B0503030403020204" pitchFamily="34" charset="0"/>
            </a:endParaRPr>
          </a:p>
          <a:p>
            <a:r>
              <a:rPr lang="en-US" sz="900" b="1" dirty="0">
                <a:latin typeface="Source Sans Pro" panose="020B0503030403020204" pitchFamily="34" charset="0"/>
              </a:rPr>
              <a:t>How the Plan may share your health information with SNF Holding Company</a:t>
            </a:r>
          </a:p>
          <a:p>
            <a:r>
              <a:rPr lang="en-US" sz="900" dirty="0">
                <a:latin typeface="Source Sans Pro" panose="020B0503030403020204" pitchFamily="34" charset="0"/>
              </a:rPr>
              <a:t>The Plan, or its health insurer or HMO, may disclose your health information without your written authorization to</a:t>
            </a:r>
            <a:r>
              <a:rPr lang="en-US" sz="900" b="1" dirty="0">
                <a:latin typeface="Source Sans Pro" panose="020B0503030403020204" pitchFamily="34" charset="0"/>
              </a:rPr>
              <a:t> </a:t>
            </a:r>
            <a:r>
              <a:rPr lang="en-US" sz="900" dirty="0">
                <a:latin typeface="Source Sans Pro" panose="020B0503030403020204" pitchFamily="34" charset="0"/>
              </a:rPr>
              <a:t>SNF Holding Company for plan administration purposes. SNF Holding Company may need your health information to administer benefits under the Plan. SNF Holding Company</a:t>
            </a:r>
            <a:r>
              <a:rPr lang="en-US" sz="900" i="1" dirty="0">
                <a:latin typeface="Source Sans Pro" panose="020B0503030403020204" pitchFamily="34" charset="0"/>
              </a:rPr>
              <a:t> </a:t>
            </a:r>
            <a:r>
              <a:rPr lang="en-US" sz="900" dirty="0">
                <a:latin typeface="Source Sans Pro" panose="020B0503030403020204" pitchFamily="34" charset="0"/>
              </a:rPr>
              <a:t>agrees not to use or disclose your health information other than as permitted or required by the Plan documents and by law. Benefit Administrators, Clinic Staff, Human Resource Administrator and HR Management are the only SNF Holding Company</a:t>
            </a:r>
            <a:r>
              <a:rPr lang="en-US" sz="900" i="1" dirty="0">
                <a:latin typeface="Source Sans Pro" panose="020B0503030403020204" pitchFamily="34" charset="0"/>
              </a:rPr>
              <a:t> </a:t>
            </a:r>
            <a:r>
              <a:rPr lang="en-US" sz="900" dirty="0">
                <a:latin typeface="Source Sans Pro" panose="020B0503030403020204" pitchFamily="34" charset="0"/>
              </a:rPr>
              <a:t>employees who will have access to your health information</a:t>
            </a:r>
            <a:r>
              <a:rPr lang="en-US" sz="900" i="1" dirty="0">
                <a:latin typeface="Source Sans Pro" panose="020B0503030403020204" pitchFamily="34" charset="0"/>
              </a:rPr>
              <a:t> </a:t>
            </a:r>
            <a:r>
              <a:rPr lang="en-US" sz="900" dirty="0">
                <a:latin typeface="Source Sans Pro" panose="020B0503030403020204" pitchFamily="34" charset="0"/>
              </a:rPr>
              <a:t>for plan administration functions.</a:t>
            </a:r>
            <a:r>
              <a:rPr lang="en-US" sz="900" u="sng" dirty="0">
                <a:latin typeface="Source Sans Pro" panose="020B0503030403020204" pitchFamily="34" charset="0"/>
              </a:rPr>
              <a:t> </a:t>
            </a:r>
            <a:endParaRPr lang="en-US" sz="900" dirty="0">
              <a:latin typeface="Source Sans Pro" panose="020B0503030403020204" pitchFamily="34" charset="0"/>
            </a:endParaRPr>
          </a:p>
          <a:p>
            <a:r>
              <a:rPr lang="en-US" sz="900" dirty="0">
                <a:latin typeface="Source Sans Pro" panose="020B0503030403020204" pitchFamily="34" charset="0"/>
              </a:rPr>
              <a:t>Here’s how additional information may be shared between the Plan and SNF Holding Company</a:t>
            </a:r>
            <a:r>
              <a:rPr lang="en-US" sz="900" i="1" dirty="0">
                <a:latin typeface="Source Sans Pro" panose="020B0503030403020204" pitchFamily="34" charset="0"/>
              </a:rPr>
              <a:t>, </a:t>
            </a:r>
            <a:r>
              <a:rPr lang="en-US" sz="900" dirty="0">
                <a:latin typeface="Source Sans Pro" panose="020B0503030403020204" pitchFamily="34" charset="0"/>
              </a:rPr>
              <a:t>as allowed under the HIPAA rules:</a:t>
            </a:r>
          </a:p>
          <a:p>
            <a:pPr lvl="4"/>
            <a:r>
              <a:rPr lang="en-US" sz="900" dirty="0">
                <a:latin typeface="Source Sans Pro" panose="020B0503030403020204" pitchFamily="34" charset="0"/>
              </a:rPr>
              <a:t>The Plan, or its insurer or HMO, may disclose “summary health information” to SNF Holding Company,</a:t>
            </a:r>
            <a:r>
              <a:rPr lang="en-US" sz="900" b="1" dirty="0">
                <a:latin typeface="Source Sans Pro" panose="020B0503030403020204" pitchFamily="34" charset="0"/>
              </a:rPr>
              <a:t> </a:t>
            </a:r>
            <a:r>
              <a:rPr lang="en-US" sz="900" dirty="0">
                <a:latin typeface="Source Sans Pro" panose="020B0503030403020204" pitchFamily="34" charset="0"/>
              </a:rPr>
              <a:t>if requested, for purposes of obtaining premium bids to provide coverage under the Plan or for modifying, amending, or terminating the Plan. Summary health information is information that summarizes participants’ claims information, from which names and other identifying information have been removed.</a:t>
            </a:r>
          </a:p>
          <a:p>
            <a:pPr lvl="4"/>
            <a:r>
              <a:rPr lang="en-US" sz="900" dirty="0">
                <a:latin typeface="Source Sans Pro" panose="020B0503030403020204" pitchFamily="34" charset="0"/>
              </a:rPr>
              <a:t>The Plan, or its insurer or HMO, may disclose to</a:t>
            </a:r>
            <a:r>
              <a:rPr lang="en-US" sz="900" b="1" dirty="0">
                <a:latin typeface="Source Sans Pro" panose="020B0503030403020204" pitchFamily="34" charset="0"/>
              </a:rPr>
              <a:t> </a:t>
            </a:r>
            <a:r>
              <a:rPr lang="en-US" sz="900" dirty="0">
                <a:latin typeface="Source Sans Pro" panose="020B0503030403020204" pitchFamily="34" charset="0"/>
              </a:rPr>
              <a:t>SNF Holding Company information on whether an individual is participating in the Plan or has enrolled or disenrolled in an insurance option or HMO offered by the Plan.</a:t>
            </a:r>
          </a:p>
          <a:p>
            <a:r>
              <a:rPr lang="en-US" sz="900" dirty="0">
                <a:latin typeface="Source Sans Pro" panose="020B0503030403020204" pitchFamily="34" charset="0"/>
              </a:rPr>
              <a:t> </a:t>
            </a:r>
          </a:p>
          <a:p>
            <a:r>
              <a:rPr lang="en-US" sz="900" dirty="0">
                <a:latin typeface="Source Sans Pro" panose="020B0503030403020204" pitchFamily="34" charset="0"/>
              </a:rPr>
              <a:t>In addition, you should know that</a:t>
            </a:r>
            <a:r>
              <a:rPr lang="en-US" sz="900" b="1" dirty="0">
                <a:latin typeface="Source Sans Pro" panose="020B0503030403020204" pitchFamily="34" charset="0"/>
              </a:rPr>
              <a:t> </a:t>
            </a:r>
            <a:r>
              <a:rPr lang="en-US" sz="900" dirty="0">
                <a:latin typeface="Source Sans Pro" panose="020B0503030403020204" pitchFamily="34" charset="0"/>
              </a:rPr>
              <a:t>SNF Holding Company cannot and will not use health information obtained from the Plan for any employment-related actions. However, health information collected by SNF Holding Company from other sources — for example, under the Family and Medical Leave Act, Americans with Disabilities Act,</a:t>
            </a:r>
            <a:r>
              <a:rPr lang="en-US" sz="900" i="1" dirty="0">
                <a:latin typeface="Source Sans Pro" panose="020B0503030403020204" pitchFamily="34" charset="0"/>
              </a:rPr>
              <a:t> </a:t>
            </a:r>
            <a:r>
              <a:rPr lang="en-US" sz="900" dirty="0">
                <a:latin typeface="Source Sans Pro" panose="020B0503030403020204" pitchFamily="34" charset="0"/>
              </a:rPr>
              <a:t>or workers’ compensation programs — is </a:t>
            </a:r>
            <a:r>
              <a:rPr lang="en-US" sz="900" i="1" dirty="0">
                <a:latin typeface="Source Sans Pro" panose="020B0503030403020204" pitchFamily="34" charset="0"/>
              </a:rPr>
              <a:t>not</a:t>
            </a:r>
            <a:r>
              <a:rPr lang="en-US" sz="900" dirty="0">
                <a:latin typeface="Source Sans Pro" panose="020B0503030403020204" pitchFamily="34" charset="0"/>
              </a:rPr>
              <a:t> protected under HIPAA (although this type of information may be protected under other federal or state laws).</a:t>
            </a:r>
          </a:p>
          <a:p>
            <a:endParaRPr lang="en-US" sz="900" dirty="0">
              <a:latin typeface="Source Sans Pro" panose="020B0503030403020204" pitchFamily="34" charset="0"/>
            </a:endParaRPr>
          </a:p>
          <a:p>
            <a:r>
              <a:rPr lang="en-US" sz="900" b="1" dirty="0">
                <a:latin typeface="Source Sans Pro" panose="020B0503030403020204" pitchFamily="34" charset="0"/>
              </a:rPr>
              <a:t>Other allowable uses or disclosures of your health information</a:t>
            </a:r>
          </a:p>
          <a:p>
            <a:r>
              <a:rPr lang="en-US" sz="900" dirty="0">
                <a:latin typeface="Source Sans Pro" panose="020B0503030403020204" pitchFamily="34" charset="0"/>
              </a:rPr>
              <a:t>In certain cases, your health information can be disclosed without authorization to a family member, close friend, or other person you identify who is involved in your care or payment for your care. Information about your location, general condition, or death may be provided to a similar person (or to a public or private entity authorized to assist in disaster relief efforts). You’ll generally be given the chance to agree or object to these disclosures (although exceptions may be made — for example, if you’re not present or if you’re incapacitated). In addition, your health information may be disclosed without authorization to your legal representative.</a:t>
            </a:r>
          </a:p>
          <a:p>
            <a:r>
              <a:rPr lang="en-US" sz="900" dirty="0">
                <a:latin typeface="Source Sans Pro" panose="020B0503030403020204" pitchFamily="34" charset="0"/>
              </a:rPr>
              <a:t>The Plan also is allowed to use or disclose your health information without your written authorization for the following activities:</a:t>
            </a:r>
          </a:p>
          <a:p>
            <a:endParaRPr lang="en-US" sz="900" dirty="0">
              <a:latin typeface="Source Sans Pro" panose="020B05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51542006"/>
              </p:ext>
            </p:extLst>
          </p:nvPr>
        </p:nvGraphicFramePr>
        <p:xfrm>
          <a:off x="228600" y="5562600"/>
          <a:ext cx="7381875" cy="3915918"/>
        </p:xfrm>
        <a:graphic>
          <a:graphicData uri="http://schemas.openxmlformats.org/drawingml/2006/table">
            <a:tbl>
              <a:tblPr/>
              <a:tblGrid>
                <a:gridCol w="1681021">
                  <a:extLst>
                    <a:ext uri="{9D8B030D-6E8A-4147-A177-3AD203B41FA5}">
                      <a16:colId xmlns:a16="http://schemas.microsoft.com/office/drawing/2014/main" val="3282271419"/>
                    </a:ext>
                  </a:extLst>
                </a:gridCol>
                <a:gridCol w="5700854">
                  <a:extLst>
                    <a:ext uri="{9D8B030D-6E8A-4147-A177-3AD203B41FA5}">
                      <a16:colId xmlns:a16="http://schemas.microsoft.com/office/drawing/2014/main" val="2206647829"/>
                    </a:ext>
                  </a:extLst>
                </a:gridCol>
              </a:tblGrid>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Workers’ compensation</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workers’ compensation or similar legal programs that provide benefits for work-related injuries or illness without regard to fault, as authorized by and necessary to comply with the laws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857412"/>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Necessary to prevent serious threat to health or safety</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made in the good-faith belief that releasing your health information is necessary to prevent or lessen a serious and imminent threat to public or personal health or safety, if made to someone reasonably able to prevent or lessen the threat (or to the target of the threat); includes disclosures to help law enforcement officials identify or apprehend an individual who has admitted participation in a violent crime that the Plan reasonably believes may have caused serious physical harm to a victim, or where it appears the individual has escaped from prison or from lawful custody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122945"/>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Public health activities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authorized by law to persons who may be at risk of contracting or spreading a disease or condition; disclosures to public health authorities to prevent or control disease or report child abuse or neglect; and disclosures to the Food and Drug Administration to collect or report adverse events or product defects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260814"/>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Victims of abuse, neglect, or domestic violence</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government authorities, including social services or protective services agencies authorized by law to receive reports of abuse, neglect, or domestic violence, as required by law or if you agree or the Plan believes that disclosure is necessary to prevent serious harm to you or potential victims (you’ll be notified of the Plan’s disclosure if informing you won’t put you at further risk)</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116176"/>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Judicial and administrative proceedings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in response to a court or administrative order, subpoena, discovery request, or other lawful process (the Plan may be required to notify you of the request or receive satisfactory assurance from the party seeking your health information that efforts were made to notify you or to obtain a qualified protective order concerning the information)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943748"/>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Law enforcement purposes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law enforcement officials required by law or legal process, or to identify a suspect, fugitive, witness, or missing person; disclosures about a crime victim if you agree or if disclosure is necessary for immediate law enforcement activity; disclosures about a death that may have resulted from criminal conduct; and disclosures to provide evidence of criminal conduct on the Plan’s premises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95615"/>
                  </a:ext>
                </a:extLst>
              </a:tr>
            </a:tbl>
          </a:graphicData>
        </a:graphic>
      </p:graphicFrame>
      <p:sp>
        <p:nvSpPr>
          <p:cNvPr id="2" name="Slide Number Placeholder 1"/>
          <p:cNvSpPr>
            <a:spLocks noGrp="1"/>
          </p:cNvSpPr>
          <p:nvPr>
            <p:ph type="sldNum" sz="quarter" idx="7"/>
          </p:nvPr>
        </p:nvSpPr>
        <p:spPr>
          <a:xfrm>
            <a:off x="3429000" y="9873734"/>
            <a:ext cx="326720" cy="138499"/>
          </a:xfrm>
        </p:spPr>
        <p:txBody>
          <a:bodyPr/>
          <a:lstStyle/>
          <a:p>
            <a:r>
              <a:rPr lang="en-US" sz="900" dirty="0">
                <a:latin typeface="Source Sans Pro" panose="020B0503030403020204" pitchFamily="34" charset="0"/>
              </a:rPr>
              <a:t>28</a:t>
            </a:r>
          </a:p>
        </p:txBody>
      </p:sp>
    </p:spTree>
    <p:custDataLst>
      <p:tags r:id="rId1"/>
    </p:custDataLst>
    <p:extLst>
      <p:ext uri="{BB962C8B-B14F-4D97-AF65-F5344CB8AC3E}">
        <p14:creationId xmlns:p14="http://schemas.microsoft.com/office/powerpoint/2010/main" val="352599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k object 16"/>
          <p:cNvSpPr/>
          <p:nvPr/>
        </p:nvSpPr>
        <p:spPr>
          <a:xfrm>
            <a:off x="0" y="164592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4" name="object 4"/>
          <p:cNvSpPr txBox="1">
            <a:spLocks noGrp="1"/>
          </p:cNvSpPr>
          <p:nvPr>
            <p:ph type="title" idx="4294967295"/>
          </p:nvPr>
        </p:nvSpPr>
        <p:spPr>
          <a:xfrm>
            <a:off x="366774" y="276860"/>
            <a:ext cx="2861436" cy="720710"/>
          </a:xfrm>
          <a:prstGeom prst="rect">
            <a:avLst/>
          </a:prstGeom>
        </p:spPr>
        <p:txBody>
          <a:bodyPr vert="horz" wrap="square" lIns="0" tIns="12700" rIns="0" bIns="0" rtlCol="0">
            <a:spAutoFit/>
          </a:bodyPr>
          <a:lstStyle/>
          <a:p>
            <a:pPr marL="12700">
              <a:lnSpc>
                <a:spcPct val="100000"/>
              </a:lnSpc>
              <a:spcBef>
                <a:spcPts val="100"/>
              </a:spcBef>
            </a:pPr>
            <a:r>
              <a:rPr lang="en-US" sz="4600" b="1" spc="229" dirty="0">
                <a:solidFill>
                  <a:srgbClr val="002D73"/>
                </a:solidFill>
                <a:latin typeface="Times New Roman" panose="02020603050405020304" pitchFamily="18" charset="0"/>
                <a:cs typeface="Times New Roman" panose="02020603050405020304" pitchFamily="18" charset="0"/>
              </a:rPr>
              <a:t>Welcome</a:t>
            </a:r>
          </a:p>
        </p:txBody>
      </p:sp>
      <p:sp>
        <p:nvSpPr>
          <p:cNvPr id="5" name="object 5"/>
          <p:cNvSpPr txBox="1"/>
          <p:nvPr/>
        </p:nvSpPr>
        <p:spPr>
          <a:xfrm>
            <a:off x="3542410" y="335656"/>
            <a:ext cx="4110990" cy="920750"/>
          </a:xfrm>
          <a:prstGeom prst="rect">
            <a:avLst/>
          </a:prstGeom>
        </p:spPr>
        <p:txBody>
          <a:bodyPr vert="horz" wrap="square" lIns="0" tIns="12700" rIns="0" bIns="0" rtlCol="0">
            <a:spAutoFit/>
          </a:bodyPr>
          <a:lstStyle/>
          <a:p>
            <a:pPr marL="12700" marR="5080">
              <a:lnSpc>
                <a:spcPct val="112900"/>
              </a:lnSpc>
              <a:spcBef>
                <a:spcPts val="100"/>
              </a:spcBef>
            </a:pPr>
            <a:r>
              <a:rPr sz="1300" spc="-5" dirty="0">
                <a:solidFill>
                  <a:schemeClr val="accent6"/>
                </a:solidFill>
                <a:latin typeface="Arial"/>
                <a:cs typeface="Arial"/>
              </a:rPr>
              <a:t>Providing great benefit choices to you and your family is  just one of the many ways we support the physical,  financial, and emotional well-being of the people who  make our company successful — you.</a:t>
            </a:r>
            <a:endParaRPr sz="1300" dirty="0">
              <a:solidFill>
                <a:schemeClr val="accent6"/>
              </a:solidFill>
              <a:latin typeface="Arial"/>
              <a:cs typeface="Arial"/>
            </a:endParaRPr>
          </a:p>
        </p:txBody>
      </p:sp>
      <p:sp>
        <p:nvSpPr>
          <p:cNvPr id="7" name="object 7"/>
          <p:cNvSpPr txBox="1"/>
          <p:nvPr/>
        </p:nvSpPr>
        <p:spPr>
          <a:xfrm>
            <a:off x="398309" y="1724911"/>
            <a:ext cx="3194050" cy="4194866"/>
          </a:xfrm>
          <a:prstGeom prst="rect">
            <a:avLst/>
          </a:prstGeom>
        </p:spPr>
        <p:txBody>
          <a:bodyPr vert="horz" wrap="square" lIns="0" tIns="12700" rIns="0" bIns="0" rtlCol="0">
            <a:spAutoFit/>
          </a:bodyPr>
          <a:lstStyle/>
          <a:p>
            <a:pPr marL="17145">
              <a:lnSpc>
                <a:spcPct val="100000"/>
              </a:lnSpc>
              <a:spcBef>
                <a:spcPts val="1005"/>
              </a:spcBef>
            </a:pPr>
            <a:r>
              <a:rPr lang="en-US" b="1" spc="90" dirty="0">
                <a:solidFill>
                  <a:srgbClr val="002D73"/>
                </a:solidFill>
                <a:latin typeface="Times New Roman" panose="02020603050405020304" pitchFamily="18" charset="0"/>
                <a:cs typeface="Times New Roman" panose="02020603050405020304" pitchFamily="18" charset="0"/>
              </a:rPr>
              <a:t>Your</a:t>
            </a:r>
            <a:r>
              <a:rPr lang="en-US" b="1" spc="35" dirty="0">
                <a:solidFill>
                  <a:srgbClr val="002D73"/>
                </a:solidFill>
                <a:latin typeface="Times New Roman" panose="02020603050405020304" pitchFamily="18" charset="0"/>
                <a:cs typeface="Times New Roman" panose="02020603050405020304" pitchFamily="18" charset="0"/>
              </a:rPr>
              <a:t> </a:t>
            </a:r>
            <a:r>
              <a:rPr lang="en-US" b="1" spc="65" dirty="0">
                <a:solidFill>
                  <a:srgbClr val="002D73"/>
                </a:solidFill>
                <a:latin typeface="Times New Roman" panose="02020603050405020304" pitchFamily="18" charset="0"/>
                <a:cs typeface="Times New Roman" panose="02020603050405020304" pitchFamily="18" charset="0"/>
              </a:rPr>
              <a:t>benefits</a:t>
            </a:r>
            <a:endParaRPr lang="en-US" dirty="0">
              <a:solidFill>
                <a:srgbClr val="002D73"/>
              </a:solidFill>
              <a:latin typeface="Times New Roman" panose="02020603050405020304" pitchFamily="18" charset="0"/>
              <a:cs typeface="Times New Roman" panose="02020603050405020304" pitchFamily="18" charset="0"/>
            </a:endParaRPr>
          </a:p>
          <a:p>
            <a:pPr marL="12700" marR="5080">
              <a:lnSpc>
                <a:spcPct val="120400"/>
              </a:lnSpc>
              <a:spcBef>
                <a:spcPts val="265"/>
              </a:spcBef>
            </a:pPr>
            <a:r>
              <a:rPr lang="en-US" sz="1100" spc="5" dirty="0">
                <a:latin typeface="Arial"/>
                <a:cs typeface="Arial"/>
              </a:rPr>
              <a:t>We recognize </a:t>
            </a:r>
            <a:r>
              <a:rPr lang="en-US" sz="1100" dirty="0">
                <a:latin typeface="Arial"/>
                <a:cs typeface="Arial"/>
              </a:rPr>
              <a:t>how </a:t>
            </a:r>
            <a:r>
              <a:rPr lang="en-US" sz="1100" spc="5" dirty="0">
                <a:latin typeface="Arial"/>
                <a:cs typeface="Arial"/>
              </a:rPr>
              <a:t>important benefits </a:t>
            </a:r>
            <a:r>
              <a:rPr lang="en-US" sz="1100" spc="-5" dirty="0">
                <a:latin typeface="Arial"/>
                <a:cs typeface="Arial"/>
              </a:rPr>
              <a:t>are to </a:t>
            </a:r>
            <a:r>
              <a:rPr lang="en-US" sz="1100" spc="5" dirty="0">
                <a:latin typeface="Arial"/>
                <a:cs typeface="Arial"/>
              </a:rPr>
              <a:t>you. That’s </a:t>
            </a:r>
            <a:r>
              <a:rPr lang="en-US" sz="1100" spc="-10" dirty="0">
                <a:latin typeface="Arial"/>
                <a:cs typeface="Arial"/>
              </a:rPr>
              <a:t>why </a:t>
            </a:r>
            <a:r>
              <a:rPr lang="en-US" sz="1100" spc="5" dirty="0">
                <a:latin typeface="Arial"/>
                <a:cs typeface="Arial"/>
              </a:rPr>
              <a:t>we’re committed </a:t>
            </a:r>
            <a:r>
              <a:rPr lang="en-US" sz="1100" spc="-5" dirty="0">
                <a:latin typeface="Arial"/>
                <a:cs typeface="Arial"/>
              </a:rPr>
              <a:t>to </a:t>
            </a:r>
            <a:r>
              <a:rPr lang="en-US" sz="1100" spc="5" dirty="0">
                <a:latin typeface="Arial"/>
                <a:cs typeface="Arial"/>
              </a:rPr>
              <a:t>supporting </a:t>
            </a:r>
            <a:r>
              <a:rPr lang="en-US" sz="1100" dirty="0">
                <a:latin typeface="Arial"/>
                <a:cs typeface="Arial"/>
              </a:rPr>
              <a:t>your </a:t>
            </a:r>
            <a:r>
              <a:rPr lang="en-US" sz="1100" spc="10" dirty="0">
                <a:latin typeface="Arial"/>
                <a:cs typeface="Arial"/>
              </a:rPr>
              <a:t>overall </a:t>
            </a:r>
            <a:r>
              <a:rPr lang="en-US" sz="1100" spc="-5" dirty="0">
                <a:latin typeface="Arial"/>
                <a:cs typeface="Arial"/>
              </a:rPr>
              <a:t>wellness with a  comprehensive</a:t>
            </a:r>
            <a:r>
              <a:rPr lang="en-US" sz="1100" spc="-90" dirty="0">
                <a:latin typeface="Arial"/>
                <a:cs typeface="Arial"/>
              </a:rPr>
              <a:t> </a:t>
            </a:r>
            <a:r>
              <a:rPr lang="en-US" sz="1100" spc="-10" dirty="0">
                <a:latin typeface="Arial"/>
                <a:cs typeface="Arial"/>
              </a:rPr>
              <a:t>benefits</a:t>
            </a:r>
            <a:r>
              <a:rPr lang="en-US" sz="1100" spc="-90" dirty="0">
                <a:latin typeface="Arial"/>
                <a:cs typeface="Arial"/>
              </a:rPr>
              <a:t> </a:t>
            </a:r>
            <a:r>
              <a:rPr lang="en-US" sz="1100" spc="-5" dirty="0">
                <a:latin typeface="Arial"/>
                <a:cs typeface="Arial"/>
              </a:rPr>
              <a:t>program</a:t>
            </a:r>
            <a:r>
              <a:rPr lang="en-US" sz="1100" spc="-90" dirty="0">
                <a:latin typeface="Arial"/>
                <a:cs typeface="Arial"/>
              </a:rPr>
              <a:t> </a:t>
            </a:r>
            <a:r>
              <a:rPr lang="en-US" sz="1100" spc="-5" dirty="0">
                <a:latin typeface="Arial"/>
                <a:cs typeface="Arial"/>
              </a:rPr>
              <a:t>designed to</a:t>
            </a:r>
            <a:r>
              <a:rPr lang="en-US" sz="1100" dirty="0">
                <a:latin typeface="Arial"/>
                <a:cs typeface="Arial"/>
              </a:rPr>
              <a:t> </a:t>
            </a:r>
            <a:r>
              <a:rPr lang="en-US" sz="1100" spc="-5" dirty="0">
                <a:latin typeface="Arial"/>
                <a:cs typeface="Arial"/>
              </a:rPr>
              <a:t>meet</a:t>
            </a:r>
            <a:r>
              <a:rPr lang="en-US" sz="1100" spc="5" dirty="0">
                <a:latin typeface="Arial"/>
                <a:cs typeface="Arial"/>
              </a:rPr>
              <a:t> </a:t>
            </a:r>
            <a:r>
              <a:rPr lang="en-US" sz="1100" spc="-10" dirty="0">
                <a:latin typeface="Arial"/>
                <a:cs typeface="Arial"/>
              </a:rPr>
              <a:t>your</a:t>
            </a:r>
            <a:r>
              <a:rPr lang="en-US" sz="1100" spc="-5" dirty="0">
                <a:latin typeface="Arial"/>
                <a:cs typeface="Arial"/>
              </a:rPr>
              <a:t> unique  needs. Key features of </a:t>
            </a:r>
            <a:r>
              <a:rPr lang="en-US" sz="1100" spc="-10" dirty="0">
                <a:latin typeface="Arial"/>
                <a:cs typeface="Arial"/>
              </a:rPr>
              <a:t>your </a:t>
            </a:r>
            <a:r>
              <a:rPr lang="en-US" sz="1100" spc="-5" dirty="0">
                <a:latin typeface="Arial"/>
                <a:cs typeface="Arial"/>
              </a:rPr>
              <a:t>benefits</a:t>
            </a:r>
            <a:r>
              <a:rPr lang="en-US" sz="1100" dirty="0">
                <a:latin typeface="Arial"/>
                <a:cs typeface="Arial"/>
              </a:rPr>
              <a:t> </a:t>
            </a:r>
            <a:r>
              <a:rPr lang="en-US" sz="1100" spc="-5" dirty="0">
                <a:latin typeface="Arial"/>
                <a:cs typeface="Arial"/>
              </a:rPr>
              <a:t>include:</a:t>
            </a:r>
            <a:endParaRPr lang="en-US" sz="1100" dirty="0">
              <a:latin typeface="Arial"/>
              <a:cs typeface="Arial"/>
            </a:endParaRPr>
          </a:p>
          <a:p>
            <a:pPr marL="195580" indent="-182880">
              <a:lnSpc>
                <a:spcPct val="100000"/>
              </a:lnSpc>
              <a:spcBef>
                <a:spcPts val="100"/>
              </a:spcBef>
              <a:buFont typeface="Symbol"/>
              <a:buChar char=""/>
              <a:tabLst>
                <a:tab pos="194945" algn="l"/>
                <a:tab pos="196215" algn="l"/>
              </a:tabLst>
            </a:pPr>
            <a:endParaRPr lang="en-US" sz="1100" spc="-5" dirty="0">
              <a:latin typeface="Arial"/>
              <a:cs typeface="Arial"/>
            </a:endParaRPr>
          </a:p>
          <a:p>
            <a:pPr marL="195580" indent="-182880">
              <a:lnSpc>
                <a:spcPct val="100000"/>
              </a:lnSpc>
              <a:spcBef>
                <a:spcPts val="100"/>
              </a:spcBef>
              <a:buFont typeface="Symbol"/>
              <a:buChar char=""/>
              <a:tabLst>
                <a:tab pos="194945" algn="l"/>
                <a:tab pos="196215" algn="l"/>
              </a:tabLst>
            </a:pPr>
            <a:r>
              <a:rPr sz="1100" spc="-5" dirty="0">
                <a:latin typeface="Arial"/>
                <a:cs typeface="Arial"/>
              </a:rPr>
              <a:t>Cho</a:t>
            </a:r>
            <a:r>
              <a:rPr lang="en-US" sz="1100" spc="-5" dirty="0">
                <a:latin typeface="Arial"/>
                <a:cs typeface="Arial"/>
              </a:rPr>
              <a:t>ose from</a:t>
            </a:r>
            <a:r>
              <a:rPr sz="1100" spc="-5" dirty="0">
                <a:latin typeface="Arial"/>
                <a:cs typeface="Arial"/>
              </a:rPr>
              <a:t> among many popular benefit</a:t>
            </a:r>
            <a:r>
              <a:rPr sz="1100" dirty="0">
                <a:latin typeface="Arial"/>
                <a:cs typeface="Arial"/>
              </a:rPr>
              <a:t> </a:t>
            </a:r>
            <a:r>
              <a:rPr sz="1100" spc="-10" dirty="0">
                <a:latin typeface="Arial"/>
                <a:cs typeface="Arial"/>
              </a:rPr>
              <a:t>options.</a:t>
            </a:r>
            <a:endParaRPr lang="en-US" sz="1100" dirty="0">
              <a:latin typeface="Arial"/>
              <a:cs typeface="Arial"/>
            </a:endParaRPr>
          </a:p>
          <a:p>
            <a:pPr marL="195580" indent="-182880">
              <a:lnSpc>
                <a:spcPct val="100000"/>
              </a:lnSpc>
              <a:spcBef>
                <a:spcPts val="819"/>
              </a:spcBef>
              <a:buFont typeface="Symbol"/>
              <a:buChar char=""/>
              <a:tabLst>
                <a:tab pos="194945" algn="l"/>
                <a:tab pos="196215" algn="l"/>
              </a:tabLst>
            </a:pPr>
            <a:r>
              <a:rPr sz="1100" spc="-5" dirty="0">
                <a:latin typeface="Arial"/>
                <a:cs typeface="Arial"/>
              </a:rPr>
              <a:t>Effective and affordable </a:t>
            </a:r>
            <a:r>
              <a:rPr sz="1100" dirty="0">
                <a:latin typeface="Arial"/>
                <a:cs typeface="Arial"/>
              </a:rPr>
              <a:t>health </a:t>
            </a:r>
            <a:r>
              <a:rPr sz="1100" spc="-5" dirty="0">
                <a:latin typeface="Arial"/>
                <a:cs typeface="Arial"/>
              </a:rPr>
              <a:t>care</a:t>
            </a:r>
            <a:r>
              <a:rPr sz="1100" dirty="0">
                <a:latin typeface="Arial"/>
                <a:cs typeface="Arial"/>
              </a:rPr>
              <a:t> </a:t>
            </a:r>
            <a:r>
              <a:rPr sz="1100" spc="-5" dirty="0">
                <a:latin typeface="Arial"/>
                <a:cs typeface="Arial"/>
              </a:rPr>
              <a:t>coverage.</a:t>
            </a:r>
            <a:endParaRPr lang="en-US" sz="1100" dirty="0">
              <a:latin typeface="Arial"/>
              <a:cs typeface="Arial"/>
            </a:endParaRPr>
          </a:p>
          <a:p>
            <a:pPr marL="195580" marR="5080" indent="-182880">
              <a:lnSpc>
                <a:spcPct val="120600"/>
              </a:lnSpc>
              <a:spcBef>
                <a:spcPts val="595"/>
              </a:spcBef>
              <a:buFont typeface="Symbol"/>
              <a:buChar char=""/>
              <a:tabLst>
                <a:tab pos="194945" algn="l"/>
                <a:tab pos="196215" algn="l"/>
              </a:tabLst>
            </a:pPr>
            <a:r>
              <a:rPr sz="1100" spc="-5" dirty="0">
                <a:latin typeface="Arial"/>
                <a:cs typeface="Arial"/>
              </a:rPr>
              <a:t>Programs to help ensure financial security for </a:t>
            </a:r>
            <a:r>
              <a:rPr sz="1100" spc="-10" dirty="0">
                <a:latin typeface="Arial"/>
                <a:cs typeface="Arial"/>
              </a:rPr>
              <a:t>you </a:t>
            </a:r>
            <a:r>
              <a:rPr sz="1100" spc="-5" dirty="0">
                <a:latin typeface="Arial"/>
                <a:cs typeface="Arial"/>
              </a:rPr>
              <a:t>and your family.</a:t>
            </a:r>
            <a:endParaRPr lang="en-US" sz="1100" spc="-5" dirty="0">
              <a:latin typeface="Arial"/>
              <a:cs typeface="Arial"/>
            </a:endParaRPr>
          </a:p>
          <a:p>
            <a:pPr marL="17145" lvl="0">
              <a:spcBef>
                <a:spcPts val="1020"/>
              </a:spcBef>
            </a:pPr>
            <a:r>
              <a:rPr lang="en-US" b="1" spc="90" dirty="0">
                <a:solidFill>
                  <a:srgbClr val="002D73"/>
                </a:solidFill>
                <a:latin typeface="Times New Roman" panose="02020603050405020304" pitchFamily="18" charset="0"/>
                <a:cs typeface="Times New Roman" panose="02020603050405020304" pitchFamily="18" charset="0"/>
              </a:rPr>
              <a:t>Take</a:t>
            </a:r>
            <a:r>
              <a:rPr lang="en-US" b="1" spc="35" dirty="0">
                <a:solidFill>
                  <a:srgbClr val="002D73"/>
                </a:solidFill>
                <a:latin typeface="Times New Roman" panose="02020603050405020304" pitchFamily="18" charset="0"/>
                <a:cs typeface="Times New Roman" panose="02020603050405020304" pitchFamily="18" charset="0"/>
              </a:rPr>
              <a:t> </a:t>
            </a:r>
            <a:r>
              <a:rPr lang="en-US" b="1" spc="70" dirty="0">
                <a:solidFill>
                  <a:srgbClr val="002D73"/>
                </a:solidFill>
                <a:latin typeface="Times New Roman" panose="02020603050405020304" pitchFamily="18" charset="0"/>
                <a:cs typeface="Times New Roman" panose="02020603050405020304" pitchFamily="18" charset="0"/>
              </a:rPr>
              <a:t>action</a:t>
            </a:r>
            <a:endParaRPr lang="en-US" dirty="0">
              <a:solidFill>
                <a:srgbClr val="002D73"/>
              </a:solidFill>
              <a:latin typeface="Times New Roman" panose="02020603050405020304" pitchFamily="18" charset="0"/>
              <a:cs typeface="Times New Roman" panose="02020603050405020304" pitchFamily="18" charset="0"/>
            </a:endParaRPr>
          </a:p>
          <a:p>
            <a:pPr marL="12700" marR="5080" lvl="0">
              <a:lnSpc>
                <a:spcPct val="120400"/>
              </a:lnSpc>
              <a:spcBef>
                <a:spcPts val="265"/>
              </a:spcBef>
            </a:pPr>
            <a:r>
              <a:rPr lang="en-US" sz="1100" spc="-5" dirty="0">
                <a:latin typeface="Arial"/>
                <a:cs typeface="Arial"/>
              </a:rPr>
              <a:t>Use this guide to better understand your 2025 benefits so </a:t>
            </a:r>
            <a:r>
              <a:rPr lang="en-US" sz="1100" spc="-10" dirty="0">
                <a:latin typeface="Arial"/>
                <a:cs typeface="Arial"/>
              </a:rPr>
              <a:t>you  </a:t>
            </a:r>
            <a:r>
              <a:rPr lang="en-US" sz="1100" spc="-5" dirty="0">
                <a:latin typeface="Arial"/>
                <a:cs typeface="Arial"/>
              </a:rPr>
              <a:t>can make the best choices for yourself and your family. Then be sure to enroll by the enrollment deadline.</a:t>
            </a:r>
            <a:endParaRPr lang="en-US" sz="1100" dirty="0">
              <a:solidFill>
                <a:prstClr val="black"/>
              </a:solidFill>
              <a:latin typeface="Arial"/>
              <a:cs typeface="Arial"/>
            </a:endParaRPr>
          </a:p>
          <a:p>
            <a:pPr marL="12700" marR="5080">
              <a:lnSpc>
                <a:spcPct val="120600"/>
              </a:lnSpc>
              <a:spcBef>
                <a:spcPts val="595"/>
              </a:spcBef>
              <a:tabLst>
                <a:tab pos="194945" algn="l"/>
                <a:tab pos="196215" algn="l"/>
              </a:tabLst>
            </a:pPr>
            <a:endParaRPr lang="en-US" sz="900" dirty="0">
              <a:latin typeface="Arial"/>
              <a:cs typeface="Arial"/>
            </a:endParaRPr>
          </a:p>
        </p:txBody>
      </p:sp>
      <p:sp>
        <p:nvSpPr>
          <p:cNvPr id="14" name="object 14"/>
          <p:cNvSpPr txBox="1"/>
          <p:nvPr/>
        </p:nvSpPr>
        <p:spPr>
          <a:xfrm>
            <a:off x="4097274" y="1723219"/>
            <a:ext cx="3556126" cy="5449120"/>
          </a:xfrm>
          <a:prstGeom prst="rect">
            <a:avLst/>
          </a:prstGeom>
        </p:spPr>
        <p:txBody>
          <a:bodyPr vert="horz" wrap="square" lIns="0" tIns="129540" rIns="457200" bIns="0" rtlCol="0">
            <a:spAutoFit/>
          </a:bodyPr>
          <a:lstStyle/>
          <a:p>
            <a:pPr marL="12700" marR="5080">
              <a:lnSpc>
                <a:spcPct val="120800"/>
              </a:lnSpc>
              <a:spcBef>
                <a:spcPts val="100"/>
              </a:spcBef>
              <a:tabLst>
                <a:tab pos="194945" algn="l"/>
                <a:tab pos="195580" algn="l"/>
              </a:tabLst>
            </a:pPr>
            <a:r>
              <a:rPr lang="en-US" b="1" spc="55" dirty="0">
                <a:solidFill>
                  <a:srgbClr val="002D73"/>
                </a:solidFill>
                <a:latin typeface="Times New Roman" panose="02020603050405020304" pitchFamily="18" charset="0"/>
                <a:cs typeface="Times New Roman" panose="02020603050405020304" pitchFamily="18" charset="0"/>
              </a:rPr>
              <a:t>Who </a:t>
            </a:r>
            <a:r>
              <a:rPr lang="en-US" b="1" spc="40" dirty="0">
                <a:solidFill>
                  <a:srgbClr val="002D73"/>
                </a:solidFill>
                <a:latin typeface="Times New Roman" panose="02020603050405020304" pitchFamily="18" charset="0"/>
                <a:cs typeface="Times New Roman" panose="02020603050405020304" pitchFamily="18" charset="0"/>
              </a:rPr>
              <a:t>can</a:t>
            </a:r>
            <a:r>
              <a:rPr lang="en-US" b="1" spc="-90" dirty="0">
                <a:solidFill>
                  <a:srgbClr val="002D73"/>
                </a:solidFill>
                <a:latin typeface="Times New Roman" panose="02020603050405020304" pitchFamily="18" charset="0"/>
                <a:cs typeface="Times New Roman" panose="02020603050405020304" pitchFamily="18" charset="0"/>
              </a:rPr>
              <a:t> </a:t>
            </a:r>
            <a:r>
              <a:rPr lang="en-US" b="1" spc="35" dirty="0">
                <a:solidFill>
                  <a:srgbClr val="002D73"/>
                </a:solidFill>
                <a:latin typeface="Times New Roman" panose="02020603050405020304" pitchFamily="18" charset="0"/>
                <a:cs typeface="Times New Roman" panose="02020603050405020304" pitchFamily="18" charset="0"/>
              </a:rPr>
              <a:t>enroll?</a:t>
            </a:r>
            <a:endParaRPr lang="en-US" b="1" spc="-5" dirty="0">
              <a:solidFill>
                <a:srgbClr val="002D73"/>
              </a:solidFill>
              <a:latin typeface="Times New Roman" panose="02020603050405020304" pitchFamily="18" charset="0"/>
              <a:cs typeface="Times New Roman" panose="02020603050405020304" pitchFamily="18" charset="0"/>
            </a:endParaRPr>
          </a:p>
          <a:p>
            <a:pPr marL="195580" marR="5080" indent="-182880">
              <a:lnSpc>
                <a:spcPct val="120800"/>
              </a:lnSpc>
              <a:spcBef>
                <a:spcPts val="100"/>
              </a:spcBef>
              <a:buFont typeface="Symbol"/>
              <a:buChar char=""/>
              <a:tabLst>
                <a:tab pos="194945" algn="l"/>
                <a:tab pos="195580" algn="l"/>
              </a:tabLst>
            </a:pPr>
            <a:r>
              <a:rPr lang="en-US" sz="1100" b="1" spc="-5" dirty="0">
                <a:latin typeface="Arial"/>
                <a:cs typeface="Arial"/>
              </a:rPr>
              <a:t>Full-time employees (30+ hrs./wk.) </a:t>
            </a:r>
          </a:p>
          <a:p>
            <a:pPr marL="195580" marR="5080" indent="-182880">
              <a:lnSpc>
                <a:spcPct val="120800"/>
              </a:lnSpc>
              <a:spcBef>
                <a:spcPts val="100"/>
              </a:spcBef>
              <a:buFont typeface="Symbol"/>
              <a:buChar char=""/>
              <a:tabLst>
                <a:tab pos="194945" algn="l"/>
                <a:tab pos="195580" algn="l"/>
              </a:tabLst>
            </a:pPr>
            <a:r>
              <a:rPr lang="en-US" sz="1100" b="1" spc="-5" dirty="0">
                <a:latin typeface="Arial"/>
                <a:cs typeface="Arial"/>
              </a:rPr>
              <a:t>Eligible dependents – </a:t>
            </a:r>
            <a:r>
              <a:rPr lang="en-US" sz="1100" spc="-5" dirty="0">
                <a:latin typeface="Arial"/>
                <a:cs typeface="Arial"/>
              </a:rPr>
              <a:t>Includes employee’s spouse/</a:t>
            </a:r>
            <a:r>
              <a:rPr lang="en-US" sz="1100" spc="-10" dirty="0">
                <a:latin typeface="Arial"/>
                <a:cs typeface="Arial"/>
              </a:rPr>
              <a:t>domestic </a:t>
            </a:r>
            <a:r>
              <a:rPr lang="en-US" sz="1100" spc="-5" dirty="0">
                <a:latin typeface="Arial"/>
                <a:cs typeface="Arial"/>
              </a:rPr>
              <a:t>partner and children to age 26</a:t>
            </a:r>
            <a:r>
              <a:rPr lang="en-US" sz="1100" spc="-10" dirty="0">
                <a:latin typeface="Arial"/>
                <a:cs typeface="Arial"/>
              </a:rPr>
              <a:t>.</a:t>
            </a:r>
            <a:endParaRPr lang="en-US" sz="1100" dirty="0">
              <a:latin typeface="Arial"/>
              <a:cs typeface="Arial"/>
            </a:endParaRPr>
          </a:p>
          <a:p>
            <a:pPr marL="17145" lvl="0"/>
            <a:endParaRPr lang="en-US" b="1" spc="65" dirty="0">
              <a:solidFill>
                <a:srgbClr val="002D73"/>
              </a:solidFill>
              <a:latin typeface="Times New Roman"/>
              <a:cs typeface="Times New Roman"/>
            </a:endParaRPr>
          </a:p>
          <a:p>
            <a:pPr marL="17145" lvl="0">
              <a:spcBef>
                <a:spcPts val="95"/>
              </a:spcBef>
            </a:pPr>
            <a:r>
              <a:rPr lang="en-US" b="1" spc="65" dirty="0">
                <a:solidFill>
                  <a:srgbClr val="002D73"/>
                </a:solidFill>
                <a:latin typeface="Source Sans Pro" panose="020B0503030403020204" pitchFamily="34" charset="0"/>
                <a:cs typeface="Times New Roman"/>
              </a:rPr>
              <a:t>Effective </a:t>
            </a:r>
            <a:r>
              <a:rPr lang="en-US" b="1" spc="70" dirty="0">
                <a:solidFill>
                  <a:srgbClr val="002D73"/>
                </a:solidFill>
                <a:latin typeface="Source Sans Pro" panose="020B0503030403020204" pitchFamily="34" charset="0"/>
                <a:cs typeface="Times New Roman"/>
              </a:rPr>
              <a:t>date </a:t>
            </a:r>
            <a:r>
              <a:rPr lang="en-US" b="1" spc="65" dirty="0">
                <a:solidFill>
                  <a:srgbClr val="002D73"/>
                </a:solidFill>
                <a:latin typeface="Source Sans Pro" panose="020B0503030403020204" pitchFamily="34" charset="0"/>
                <a:cs typeface="Times New Roman"/>
              </a:rPr>
              <a:t>of</a:t>
            </a:r>
            <a:r>
              <a:rPr lang="en-US" b="1" spc="-35" dirty="0">
                <a:solidFill>
                  <a:srgbClr val="002D73"/>
                </a:solidFill>
                <a:latin typeface="Source Sans Pro" panose="020B0503030403020204" pitchFamily="34" charset="0"/>
                <a:cs typeface="Times New Roman"/>
              </a:rPr>
              <a:t> </a:t>
            </a:r>
            <a:r>
              <a:rPr lang="en-US" b="1" spc="80" dirty="0">
                <a:solidFill>
                  <a:srgbClr val="002D73"/>
                </a:solidFill>
                <a:latin typeface="Source Sans Pro" panose="020B0503030403020204" pitchFamily="34" charset="0"/>
                <a:cs typeface="Times New Roman"/>
              </a:rPr>
              <a:t>coverage</a:t>
            </a:r>
            <a:endParaRPr lang="en-US" dirty="0">
              <a:solidFill>
                <a:srgbClr val="002D73"/>
              </a:solidFill>
              <a:latin typeface="Source Sans Pro" panose="020B0503030403020204" pitchFamily="34" charset="0"/>
              <a:cs typeface="Times New Roman"/>
            </a:endParaRPr>
          </a:p>
          <a:p>
            <a:pPr marL="12700" marR="5080" lvl="0">
              <a:lnSpc>
                <a:spcPct val="121000"/>
              </a:lnSpc>
              <a:spcBef>
                <a:spcPts val="605"/>
              </a:spcBef>
            </a:pPr>
            <a:r>
              <a:rPr lang="en-US" sz="1100" spc="-5" dirty="0">
                <a:latin typeface="Arial"/>
                <a:cs typeface="Arial"/>
              </a:rPr>
              <a:t>For new employees, the effective date of coverage for all eligible benefits is 30 days after date of hire. For acquisition/existing employees enrolling during Open Enrollment, the effective date of most plans is </a:t>
            </a:r>
            <a:r>
              <a:rPr lang="en-US" sz="1100" b="1" spc="-5" dirty="0">
                <a:latin typeface="Arial"/>
                <a:cs typeface="Arial"/>
              </a:rPr>
              <a:t>May  1, 2025.</a:t>
            </a:r>
          </a:p>
          <a:p>
            <a:pPr marL="12700" marR="5080" lvl="0">
              <a:lnSpc>
                <a:spcPct val="121000"/>
              </a:lnSpc>
              <a:spcBef>
                <a:spcPts val="605"/>
              </a:spcBef>
            </a:pPr>
            <a:r>
              <a:rPr lang="en-US" sz="1100" spc="-5" dirty="0">
                <a:latin typeface="Arial"/>
                <a:cs typeface="Arial"/>
              </a:rPr>
              <a:t>There are some exceptions. 401(k) is effective after 180 days of employment, RSP plan is effective after 90 days of employment to the first of the following quarter and all Voluntary products start after 30 days of employment to the 1</a:t>
            </a:r>
            <a:r>
              <a:rPr lang="en-US" sz="1100" spc="-5" baseline="30000" dirty="0">
                <a:latin typeface="Arial"/>
                <a:cs typeface="Arial"/>
              </a:rPr>
              <a:t>st</a:t>
            </a:r>
            <a:r>
              <a:rPr lang="en-US" sz="1100" spc="-5" dirty="0">
                <a:latin typeface="Arial"/>
                <a:cs typeface="Arial"/>
              </a:rPr>
              <a:t> of the next month.</a:t>
            </a:r>
          </a:p>
          <a:p>
            <a:pPr marL="12700" marR="5080" lvl="0">
              <a:lnSpc>
                <a:spcPct val="121000"/>
              </a:lnSpc>
              <a:spcBef>
                <a:spcPts val="605"/>
              </a:spcBef>
            </a:pPr>
            <a:endParaRPr lang="en-US" sz="1100" spc="-5" dirty="0">
              <a:solidFill>
                <a:srgbClr val="FF00FF"/>
              </a:solidFill>
              <a:latin typeface="Arial"/>
              <a:cs typeface="Arial"/>
            </a:endParaRPr>
          </a:p>
          <a:p>
            <a:pPr marL="12700" marR="5080" lvl="0">
              <a:lnSpc>
                <a:spcPct val="121000"/>
              </a:lnSpc>
              <a:spcBef>
                <a:spcPts val="605"/>
              </a:spcBef>
            </a:pPr>
            <a:endParaRPr lang="en-US" sz="1100" spc="-5" dirty="0">
              <a:solidFill>
                <a:srgbClr val="FF00FF"/>
              </a:solidFill>
              <a:latin typeface="Arial"/>
              <a:cs typeface="Arial"/>
            </a:endParaRPr>
          </a:p>
          <a:p>
            <a:pPr marL="12700" marR="5080" lvl="0">
              <a:lnSpc>
                <a:spcPct val="121000"/>
              </a:lnSpc>
              <a:spcBef>
                <a:spcPts val="605"/>
              </a:spcBef>
            </a:pPr>
            <a:br>
              <a:rPr lang="en-US" sz="1100" spc="-5" dirty="0">
                <a:solidFill>
                  <a:srgbClr val="FF00FF"/>
                </a:solidFill>
                <a:latin typeface="Arial"/>
                <a:cs typeface="Arial"/>
              </a:rPr>
            </a:br>
            <a:br>
              <a:rPr lang="en-US" sz="900" spc="-5" dirty="0">
                <a:solidFill>
                  <a:srgbClr val="FF00FF"/>
                </a:solidFill>
                <a:latin typeface="Arial"/>
                <a:cs typeface="Arial"/>
              </a:rPr>
            </a:br>
            <a:endParaRPr sz="900" dirty="0">
              <a:latin typeface="Arial"/>
              <a:cs typeface="Arial"/>
            </a:endParaRPr>
          </a:p>
        </p:txBody>
      </p:sp>
      <p:sp>
        <p:nvSpPr>
          <p:cNvPr id="8" name="Slide Number Placeholder 7"/>
          <p:cNvSpPr>
            <a:spLocks noGrp="1"/>
          </p:cNvSpPr>
          <p:nvPr>
            <p:ph type="sldNum" sz="quarter" idx="7"/>
          </p:nvPr>
        </p:nvSpPr>
        <p:spPr/>
        <p:txBody>
          <a:bodyPr/>
          <a:lstStyle/>
          <a:p>
            <a:r>
              <a:rPr lang="en-US" dirty="0"/>
              <a:t>2</a:t>
            </a:r>
          </a:p>
        </p:txBody>
      </p:sp>
      <p:sp>
        <p:nvSpPr>
          <p:cNvPr id="10" name="object 8">
            <a:extLst>
              <a:ext uri="{FF2B5EF4-FFF2-40B4-BE49-F238E27FC236}">
                <a16:creationId xmlns:a16="http://schemas.microsoft.com/office/drawing/2014/main" id="{A7DBC51C-F5F9-4F87-9AAE-6269515AE08D}"/>
              </a:ext>
            </a:extLst>
          </p:cNvPr>
          <p:cNvSpPr txBox="1"/>
          <p:nvPr/>
        </p:nvSpPr>
        <p:spPr>
          <a:xfrm>
            <a:off x="663574" y="6073311"/>
            <a:ext cx="6629400" cy="668773"/>
          </a:xfrm>
          <a:prstGeom prst="rect">
            <a:avLst/>
          </a:prstGeom>
        </p:spPr>
        <p:txBody>
          <a:bodyPr vert="horz" wrap="square" lIns="0" tIns="40005" rIns="0" bIns="0" rtlCol="0">
            <a:spAutoFit/>
          </a:bodyPr>
          <a:lstStyle/>
          <a:p>
            <a:pPr marL="19050" marR="7620" algn="ctr">
              <a:lnSpc>
                <a:spcPts val="2325"/>
              </a:lnSpc>
              <a:spcBef>
                <a:spcPts val="315"/>
              </a:spcBef>
            </a:pPr>
            <a:r>
              <a:rPr lang="en-US" sz="2025" b="1" spc="-8" dirty="0">
                <a:solidFill>
                  <a:srgbClr val="002D73"/>
                </a:solidFill>
                <a:latin typeface="Times New Roman" panose="02020603050405020304" pitchFamily="18" charset="0"/>
                <a:cs typeface="Times New Roman" panose="02020603050405020304" pitchFamily="18" charset="0"/>
              </a:rPr>
              <a:t>Benefits Open Enrollment Window:  </a:t>
            </a:r>
          </a:p>
          <a:p>
            <a:pPr marL="19050" marR="7620" algn="ctr">
              <a:lnSpc>
                <a:spcPts val="2325"/>
              </a:lnSpc>
              <a:spcBef>
                <a:spcPts val="315"/>
              </a:spcBef>
            </a:pPr>
            <a:r>
              <a:rPr lang="en-US" sz="2025" b="1" spc="-8" dirty="0">
                <a:solidFill>
                  <a:schemeClr val="bg2">
                    <a:lumMod val="50000"/>
                  </a:schemeClr>
                </a:solidFill>
                <a:latin typeface="Times New Roman" panose="02020603050405020304" pitchFamily="18" charset="0"/>
                <a:cs typeface="Times New Roman" panose="02020603050405020304" pitchFamily="18" charset="0"/>
              </a:rPr>
              <a:t>Monday, March 17th</a:t>
            </a:r>
            <a:r>
              <a:rPr lang="en-US" sz="2025" b="1" spc="-8" dirty="0">
                <a:solidFill>
                  <a:schemeClr val="accent6"/>
                </a:solidFill>
                <a:latin typeface="Times New Roman" panose="02020603050405020304" pitchFamily="18" charset="0"/>
                <a:cs typeface="Times New Roman" panose="02020603050405020304" pitchFamily="18" charset="0"/>
              </a:rPr>
              <a:t>– Sunday, March 30th</a:t>
            </a:r>
          </a:p>
        </p:txBody>
      </p:sp>
      <p:pic>
        <p:nvPicPr>
          <p:cNvPr id="17" name="Picture 16">
            <a:extLst>
              <a:ext uri="{FF2B5EF4-FFF2-40B4-BE49-F238E27FC236}">
                <a16:creationId xmlns:a16="http://schemas.microsoft.com/office/drawing/2014/main" id="{2E658E1B-C42D-5E24-12C2-0DC5DA3C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74" y="7020454"/>
            <a:ext cx="6405441" cy="2759576"/>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graphicFrame>
        <p:nvGraphicFramePr>
          <p:cNvPr id="2" name="Table 1"/>
          <p:cNvGraphicFramePr>
            <a:graphicFrameLocks noGrp="1"/>
          </p:cNvGraphicFramePr>
          <p:nvPr/>
        </p:nvGraphicFramePr>
        <p:xfrm>
          <a:off x="152400" y="152400"/>
          <a:ext cx="7467600" cy="2430018"/>
        </p:xfrm>
        <a:graphic>
          <a:graphicData uri="http://schemas.openxmlformats.org/drawingml/2006/table">
            <a:tbl>
              <a:tblPr/>
              <a:tblGrid>
                <a:gridCol w="1700543">
                  <a:extLst>
                    <a:ext uri="{9D8B030D-6E8A-4147-A177-3AD203B41FA5}">
                      <a16:colId xmlns:a16="http://schemas.microsoft.com/office/drawing/2014/main" val="1090790458"/>
                    </a:ext>
                  </a:extLst>
                </a:gridCol>
                <a:gridCol w="5767057">
                  <a:extLst>
                    <a:ext uri="{9D8B030D-6E8A-4147-A177-3AD203B41FA5}">
                      <a16:colId xmlns:a16="http://schemas.microsoft.com/office/drawing/2014/main" val="3510601834"/>
                    </a:ext>
                  </a:extLst>
                </a:gridCol>
              </a:tblGrid>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Decedents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a coroner or medical examiner to identify the deceased or determine cause of death; and to funeral directors to carry out their duties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723328"/>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Organ, eye, or tissue donation</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organ procurement organizations or other entities to facilitate organ, eye, or tissue donation and transplantation after death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3077242"/>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Research purposes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subject to approval by institutional or private privacy review boards, subject to certain assurances and representations by researchers about the necessity of using your health information and the treatment of the information during a research project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927871"/>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Health oversight activities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to health agencies for activities authorized by law (audits, inspections, investigations, or licensing actions) for oversight of the health care system, government benefits programs for which health information is relevant to beneficiary eligibility, and compliance with regulatory programs or civil rights laws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561909"/>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Specialized government functions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about individuals who are Armed Forces personnel or foreign military personnel under appropriate military command; disclosures to authorized federal officials for national security or intelligence activities; and disclosures to correctional facilities or custodial law enforcement officials about inmates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411045"/>
                  </a:ext>
                </a:extLst>
              </a:tr>
              <a:tr h="0">
                <a:tc>
                  <a:txBody>
                    <a:bodyPr/>
                    <a:lstStyle/>
                    <a:p>
                      <a:pPr marL="0" marR="0">
                        <a:lnSpc>
                          <a:spcPts val="1300"/>
                        </a:lnSpc>
                        <a:spcBef>
                          <a:spcPts val="200"/>
                        </a:spcBef>
                        <a:spcAft>
                          <a:spcPts val="200"/>
                        </a:spcAft>
                      </a:pPr>
                      <a:r>
                        <a:rPr lang="en-US" sz="1000" b="1" dirty="0">
                          <a:solidFill>
                            <a:schemeClr val="tx1"/>
                          </a:solidFill>
                          <a:effectLst/>
                          <a:latin typeface="+mn-lt"/>
                          <a:ea typeface="Times New Roman" panose="02020603050405020304" pitchFamily="18" charset="0"/>
                          <a:cs typeface="Times New Roman" panose="02020603050405020304" pitchFamily="18" charset="0"/>
                        </a:rPr>
                        <a:t>HHS investigations</a:t>
                      </a:r>
                      <a:endParaRPr lang="en-US" sz="1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300"/>
                        </a:lnSpc>
                        <a:spcBef>
                          <a:spcPts val="200"/>
                        </a:spcBef>
                        <a:spcAft>
                          <a:spcPts val="200"/>
                        </a:spcAft>
                      </a:pPr>
                      <a:r>
                        <a:rPr lang="en-US" sz="1000" dirty="0">
                          <a:solidFill>
                            <a:schemeClr val="tx1"/>
                          </a:solidFill>
                          <a:effectLst/>
                          <a:latin typeface="+mn-lt"/>
                          <a:ea typeface="Times New Roman" panose="02020603050405020304" pitchFamily="18" charset="0"/>
                          <a:cs typeface="Times New Roman" panose="02020603050405020304" pitchFamily="18" charset="0"/>
                        </a:rPr>
                        <a:t>Disclosures of your health information to the Department of Health and Human Services to investigate or determine the Plan’s compliance with the HIPAA privacy rule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854783"/>
                  </a:ext>
                </a:extLst>
              </a:tr>
            </a:tbl>
          </a:graphicData>
        </a:graphic>
      </p:graphicFrame>
      <p:sp>
        <p:nvSpPr>
          <p:cNvPr id="3" name="TextBox 2"/>
          <p:cNvSpPr txBox="1"/>
          <p:nvPr/>
        </p:nvSpPr>
        <p:spPr>
          <a:xfrm>
            <a:off x="152400" y="2743200"/>
            <a:ext cx="7467600" cy="6601807"/>
          </a:xfrm>
          <a:prstGeom prst="rect">
            <a:avLst/>
          </a:prstGeom>
          <a:noFill/>
        </p:spPr>
        <p:txBody>
          <a:bodyPr wrap="square" rtlCol="0">
            <a:spAutoFit/>
          </a:bodyPr>
          <a:lstStyle/>
          <a:p>
            <a:r>
              <a:rPr lang="en-US" sz="900" dirty="0">
                <a:latin typeface="Source Sans Pro" panose="020B0503030403020204" pitchFamily="34" charset="0"/>
              </a:rPr>
              <a:t>Except as described in this notice, other uses and disclosures will be made only with your written authorization. For example, in most cases, the Plan will obtain your authorization before it communicates with you about products or programs if the Plan is being paid to make those communications. If we keep psychotherapy notes in our records, we will obtain your authorization in some cases before we release those records. The Plan will never sell your health information unless you have authorized us to do so. You may revoke your authorization as allowed under the HIPAA rules. However, you can’t revoke your authorization with respect to disclosures the Plan has already made. You will be notified of any unauthorized access, use, or disclosure of your unsecured health information as required by law. </a:t>
            </a:r>
          </a:p>
          <a:p>
            <a:r>
              <a:rPr lang="en-US" sz="900" dirty="0">
                <a:latin typeface="Source Sans Pro" panose="020B0503030403020204" pitchFamily="34" charset="0"/>
              </a:rPr>
              <a:t>The Plan will notify you if it becomes aware that there has been a loss of your health information in a manner that could compromise the privacy of your health information.</a:t>
            </a:r>
          </a:p>
          <a:p>
            <a:endParaRPr lang="en-US" sz="900" dirty="0">
              <a:latin typeface="Source Sans Pro" panose="020B0503030403020204" pitchFamily="34" charset="0"/>
            </a:endParaRPr>
          </a:p>
          <a:p>
            <a:r>
              <a:rPr lang="en-US" sz="900" b="1" dirty="0">
                <a:latin typeface="Source Sans Pro" panose="020B0503030403020204" pitchFamily="34" charset="0"/>
              </a:rPr>
              <a:t>Your individual rights</a:t>
            </a:r>
          </a:p>
          <a:p>
            <a:r>
              <a:rPr lang="en-US" sz="900" dirty="0">
                <a:latin typeface="Source Sans Pro" panose="020B0503030403020204" pitchFamily="34" charset="0"/>
              </a:rPr>
              <a:t>You have the following rights with respect to your health information the Plan maintains. These rights are subject to certain limitations, as discussed below. This section of the notice describes how you may exercise each individual right. See the table at the end of this notice for information on how to submit requests.</a:t>
            </a:r>
          </a:p>
          <a:p>
            <a:endParaRPr lang="en-US" sz="900" b="1" dirty="0">
              <a:latin typeface="Source Sans Pro" panose="020B0503030403020204" pitchFamily="34" charset="0"/>
            </a:endParaRPr>
          </a:p>
          <a:p>
            <a:r>
              <a:rPr lang="en-US" sz="900" b="1" dirty="0">
                <a:latin typeface="Source Sans Pro" panose="020B0503030403020204" pitchFamily="34" charset="0"/>
              </a:rPr>
              <a:t>Right to request restrictions on certain uses and disclosures of your health information and the Plan’s right to refuse</a:t>
            </a:r>
          </a:p>
          <a:p>
            <a:r>
              <a:rPr lang="en-US" sz="900" dirty="0">
                <a:latin typeface="Source Sans Pro" panose="020B0503030403020204" pitchFamily="34" charset="0"/>
              </a:rPr>
              <a:t>You have the right to ask the Plan to restrict the use and disclosure of your health information for treatment, payment, or health care operations, except for uses or disclosures required by law. You have the right to ask the Plan to restrict the use and disclosure of your health information to family members, close friends, or other persons you identify as being involved in your care or payment for your care. You also have the right to ask the Plan to restrict use and disclosure of health information to notify those persons of your location, general condition, or death — or to coordinate those efforts with entities assisting in disaster relief efforts. If you want to exercise this right, your request to the Plan must be in writing. </a:t>
            </a:r>
          </a:p>
          <a:p>
            <a:r>
              <a:rPr lang="en-US" sz="900" dirty="0">
                <a:latin typeface="Source Sans Pro" panose="020B0503030403020204" pitchFamily="34" charset="0"/>
              </a:rPr>
              <a:t>The Plan is not required to agree to a requested restriction. If the Plan does agree, a restriction may later be terminated by your written request, by agreement between you and the Plan (including an oral agreement), or unilaterally by the Plan for health information created or received after you’re notified that the Plan has removed the restrictions. The Plan may also disclose health information about you if you need emergency treatment, even if the Plan has agreed to a restriction.</a:t>
            </a:r>
          </a:p>
          <a:p>
            <a:r>
              <a:rPr lang="en-US" sz="900" dirty="0">
                <a:latin typeface="Source Sans Pro" panose="020B0503030403020204" pitchFamily="34" charset="0"/>
              </a:rPr>
              <a:t>An entity covered by these HIPAA rules (such as your health care provider) or its business associate must comply with your request that health information regarding a specific health care item or service not be disclosed to the Plan for purposes of payment or health care operations if you have paid out of pocket and in full for the item or service.</a:t>
            </a:r>
          </a:p>
          <a:p>
            <a:endParaRPr lang="en-US" sz="900" b="1" dirty="0">
              <a:latin typeface="Source Sans Pro" panose="020B0503030403020204" pitchFamily="34" charset="0"/>
            </a:endParaRPr>
          </a:p>
          <a:p>
            <a:r>
              <a:rPr lang="en-US" sz="900" b="1" dirty="0">
                <a:latin typeface="Source Sans Pro" panose="020B0503030403020204" pitchFamily="34" charset="0"/>
              </a:rPr>
              <a:t>Right to receive confidential communications of your health information</a:t>
            </a:r>
          </a:p>
          <a:p>
            <a:r>
              <a:rPr lang="en-US" sz="900" dirty="0">
                <a:latin typeface="Source Sans Pro" panose="020B0503030403020204" pitchFamily="34" charset="0"/>
              </a:rPr>
              <a:t>If you think that disclosure of your health information by the usual means could endanger you in some way, the Plan will accommodate reasonable requests to receive communications of health information from the Plan by alternative means or at alternative locations.</a:t>
            </a:r>
          </a:p>
          <a:p>
            <a:r>
              <a:rPr lang="en-US" sz="900" dirty="0">
                <a:latin typeface="Source Sans Pro" panose="020B0503030403020204" pitchFamily="34" charset="0"/>
              </a:rPr>
              <a:t>If you want to exercise this right, your request to the Plan must be in writing and you must include a statement that disclosure of all or part of the information could endanger you.</a:t>
            </a:r>
          </a:p>
          <a:p>
            <a:endParaRPr lang="en-US" sz="900" b="1" dirty="0">
              <a:latin typeface="Source Sans Pro" panose="020B0503030403020204" pitchFamily="34" charset="0"/>
            </a:endParaRPr>
          </a:p>
          <a:p>
            <a:r>
              <a:rPr lang="en-US" sz="900" b="1" dirty="0">
                <a:latin typeface="Source Sans Pro" panose="020B0503030403020204" pitchFamily="34" charset="0"/>
              </a:rPr>
              <a:t>Right to inspect and copy your health information</a:t>
            </a:r>
          </a:p>
          <a:p>
            <a:r>
              <a:rPr lang="en-US" sz="900" dirty="0">
                <a:latin typeface="Source Sans Pro" panose="020B0503030403020204" pitchFamily="34" charset="0"/>
              </a:rPr>
              <a:t>With certain exceptions, you have the right to inspect or obtain a copy of your health information in a “designated record set.” This may include medical and billing records maintained for a health care provider; enrollment, payment, claims adjudication, and case or medical management record systems maintained by a plan; or a group of records the Plan uses to make decisions about individuals. However, you do not have a right to inspect or obtain copies of psychotherapy notes or information compiled for civil, criminal, or administrative proceedings. The Plan may deny your right to access, although in certain circumstances, you may request a review of the denial.</a:t>
            </a:r>
          </a:p>
          <a:p>
            <a:r>
              <a:rPr lang="en-US" sz="900" dirty="0">
                <a:latin typeface="Source Sans Pro" panose="020B0503030403020204" pitchFamily="34" charset="0"/>
              </a:rPr>
              <a:t>If you want to exercise this right, your request to the Plan must be in writing. Within 30 days of receipt of your request (60 days if the health information is not accessible on site), the Plan will provide you with one of these responses:</a:t>
            </a:r>
          </a:p>
          <a:p>
            <a:pPr marL="171450" indent="-171450">
              <a:buFont typeface="Arial" panose="020B0604020202020204" pitchFamily="34" charset="0"/>
              <a:buChar char="•"/>
            </a:pPr>
            <a:r>
              <a:rPr lang="en-US" sz="900" dirty="0">
                <a:latin typeface="Source Sans Pro" panose="020B0503030403020204" pitchFamily="34" charset="0"/>
              </a:rPr>
              <a:t>The access or copies you requested</a:t>
            </a:r>
          </a:p>
          <a:p>
            <a:pPr marL="171450" indent="-171450">
              <a:buFont typeface="Arial" panose="020B0604020202020204" pitchFamily="34" charset="0"/>
              <a:buChar char="•"/>
            </a:pPr>
            <a:r>
              <a:rPr lang="en-US" sz="900" dirty="0">
                <a:latin typeface="Source Sans Pro" panose="020B0503030403020204" pitchFamily="34" charset="0"/>
              </a:rPr>
              <a:t>A written denial that explains why your request was denied and any rights you may have to have the denial reviewed or file a complaint</a:t>
            </a:r>
          </a:p>
          <a:p>
            <a:pPr marL="171450" indent="-171450">
              <a:buFont typeface="Arial" panose="020B0604020202020204" pitchFamily="34" charset="0"/>
              <a:buChar char="•"/>
            </a:pPr>
            <a:r>
              <a:rPr lang="en-US" sz="900" dirty="0">
                <a:latin typeface="Source Sans Pro" panose="020B0503030403020204" pitchFamily="34" charset="0"/>
              </a:rPr>
              <a:t>A written statement that the time period for reviewing your request will be extended for no more than 30 more days, along with the reasons for the delay and the date by which the Plan expects to address your request</a:t>
            </a:r>
          </a:p>
          <a:p>
            <a:endParaRPr lang="en-US" sz="900" dirty="0">
              <a:latin typeface="Source Sans Pro" panose="020B0503030403020204" pitchFamily="34" charset="0"/>
            </a:endParaRPr>
          </a:p>
        </p:txBody>
      </p:sp>
      <p:sp>
        <p:nvSpPr>
          <p:cNvPr id="4" name="Slide Number Placeholder 3"/>
          <p:cNvSpPr>
            <a:spLocks noGrp="1"/>
          </p:cNvSpPr>
          <p:nvPr>
            <p:ph type="sldNum" sz="quarter" idx="7"/>
          </p:nvPr>
        </p:nvSpPr>
        <p:spPr/>
        <p:txBody>
          <a:bodyPr/>
          <a:lstStyle/>
          <a:p>
            <a:r>
              <a:rPr lang="en-US" dirty="0"/>
              <a:t>29</a:t>
            </a:r>
          </a:p>
        </p:txBody>
      </p:sp>
    </p:spTree>
    <p:custDataLst>
      <p:tags r:id="rId1"/>
    </p:custDataLst>
    <p:extLst>
      <p:ext uri="{BB962C8B-B14F-4D97-AF65-F5344CB8AC3E}">
        <p14:creationId xmlns:p14="http://schemas.microsoft.com/office/powerpoint/2010/main" val="3764616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TextBox 2"/>
          <p:cNvSpPr txBox="1"/>
          <p:nvPr/>
        </p:nvSpPr>
        <p:spPr>
          <a:xfrm>
            <a:off x="152400" y="458718"/>
            <a:ext cx="7467600" cy="8402300"/>
          </a:xfrm>
          <a:prstGeom prst="rect">
            <a:avLst/>
          </a:prstGeom>
          <a:noFill/>
        </p:spPr>
        <p:txBody>
          <a:bodyPr wrap="square" rtlCol="0">
            <a:spAutoFit/>
          </a:bodyPr>
          <a:lstStyle/>
          <a:p>
            <a:r>
              <a:rPr lang="en-US" sz="900" dirty="0">
                <a:latin typeface="Source Sans Pro" panose="020B0503030403020204" pitchFamily="34" charset="0"/>
              </a:rPr>
              <a:t>You may also request your health information be sent to another entity or person, so long as that request is clear, conspicuous and specific. The Plan may provide you with a summary or explanation of the information instead of access to or copies of your health information, if you agree in advance and pay any applicable fees. The Plan also may charge reasonable fees for copies or postage. If the Plan doesn’t maintain the health information but knows where it is maintained, you will be informed where to direct your request.</a:t>
            </a:r>
          </a:p>
          <a:p>
            <a:r>
              <a:rPr lang="en-US" sz="900" dirty="0">
                <a:latin typeface="Source Sans Pro" panose="020B0503030403020204" pitchFamily="34" charset="0"/>
              </a:rPr>
              <a:t>If the Plan keeps your records in an electronic format, you may request an electronic copy of your health information in a form and format readily producible by the Plan. You may also request that such electronic health information be sent to another entity or person, so long as that request is clear, conspicuous, and specific. Any charge that is assessed to you for these copies must be reasonable and based on the Plan’s cost.</a:t>
            </a:r>
          </a:p>
          <a:p>
            <a:endParaRPr lang="en-US" sz="900" dirty="0">
              <a:latin typeface="Source Sans Pro" panose="020B0503030403020204" pitchFamily="34" charset="0"/>
            </a:endParaRPr>
          </a:p>
          <a:p>
            <a:endParaRPr lang="en-US" sz="900" b="1" dirty="0">
              <a:latin typeface="Source Sans Pro" panose="020B0503030403020204" pitchFamily="34" charset="0"/>
            </a:endParaRPr>
          </a:p>
          <a:p>
            <a:r>
              <a:rPr lang="en-US" sz="900" b="1" dirty="0">
                <a:latin typeface="Source Sans Pro" panose="020B0503030403020204" pitchFamily="34" charset="0"/>
              </a:rPr>
              <a:t>Right to amend your health information that is inaccurate or incomplete</a:t>
            </a:r>
          </a:p>
          <a:p>
            <a:r>
              <a:rPr lang="en-US" sz="900" dirty="0">
                <a:latin typeface="Source Sans Pro" panose="020B0503030403020204" pitchFamily="34" charset="0"/>
              </a:rPr>
              <a:t>With certain exceptions, you have a right to request that the Plan amend your health information in a designated record set. The Plan may deny your request for a number of reasons. For example, your request may be denied if the health information is accurate and complete, was not created by the Plan (unless the person or entity that created the information is no longer available), is not part of the designated record set, or is not available for inspection (e.g., psychotherapy notes or information compiled for civil, criminal, or administrative proceedings).</a:t>
            </a:r>
          </a:p>
          <a:p>
            <a:r>
              <a:rPr lang="en-US" sz="900" dirty="0">
                <a:latin typeface="Source Sans Pro" panose="020B0503030403020204" pitchFamily="34" charset="0"/>
              </a:rPr>
              <a:t>If you want to exercise this right, your request to the Plan must be in writing, and you must include a statement to support the requested amendment. Within 60 days of receipt of your request, the Plan will take one of these actions:</a:t>
            </a:r>
          </a:p>
          <a:p>
            <a:pPr marL="171450" indent="-171450">
              <a:buFont typeface="Arial" panose="020B0604020202020204" pitchFamily="34" charset="0"/>
              <a:buChar char="•"/>
            </a:pPr>
            <a:r>
              <a:rPr lang="en-US" sz="900" dirty="0">
                <a:latin typeface="Source Sans Pro" panose="020B0503030403020204" pitchFamily="34" charset="0"/>
              </a:rPr>
              <a:t>Make the amendment as requested</a:t>
            </a:r>
          </a:p>
          <a:p>
            <a:pPr marL="171450" indent="-171450">
              <a:buFont typeface="Arial" panose="020B0604020202020204" pitchFamily="34" charset="0"/>
              <a:buChar char="•"/>
            </a:pPr>
            <a:r>
              <a:rPr lang="en-US" sz="900" dirty="0">
                <a:latin typeface="Source Sans Pro" panose="020B0503030403020204" pitchFamily="34" charset="0"/>
              </a:rPr>
              <a:t>Provide a written denial that explains why your request was denied and any rights you may have to disagree or file a complaint</a:t>
            </a:r>
          </a:p>
          <a:p>
            <a:pPr marL="171450" indent="-171450">
              <a:buFont typeface="Arial" panose="020B0604020202020204" pitchFamily="34" charset="0"/>
              <a:buChar char="•"/>
            </a:pPr>
            <a:r>
              <a:rPr lang="en-US" sz="900" dirty="0">
                <a:latin typeface="Source Sans Pro" panose="020B0503030403020204" pitchFamily="34" charset="0"/>
              </a:rPr>
              <a:t>Provide a written statement that the time period for reviewing your request will be extended for no more than 30 more days, along with the reasons for the delay and the date by which the Plan expects to address your request </a:t>
            </a:r>
          </a:p>
          <a:p>
            <a:endParaRPr lang="en-US" sz="900" dirty="0">
              <a:latin typeface="Source Sans Pro" panose="020B0503030403020204" pitchFamily="34" charset="0"/>
            </a:endParaRPr>
          </a:p>
          <a:p>
            <a:r>
              <a:rPr lang="en-US" sz="900" b="1" dirty="0">
                <a:latin typeface="Source Sans Pro" panose="020B0503030403020204" pitchFamily="34" charset="0"/>
              </a:rPr>
              <a:t>Right to receive an accounting of disclosures of your health information</a:t>
            </a:r>
          </a:p>
          <a:p>
            <a:r>
              <a:rPr lang="en-US" sz="900" dirty="0">
                <a:latin typeface="Source Sans Pro" panose="020B0503030403020204" pitchFamily="34" charset="0"/>
              </a:rPr>
              <a:t>You have the right to a list of certain disclosures of your health information the Plan has made. This is often referred to as an “accounting of disclosures.” You generally may receive this accounting if the disclosure is required by law, in connection with public health activities, or in similar situations listed in the table earlier in this notice, unless otherwise indicated below.</a:t>
            </a:r>
          </a:p>
          <a:p>
            <a:r>
              <a:rPr lang="en-US" sz="900" dirty="0">
                <a:latin typeface="Source Sans Pro" panose="020B0503030403020204" pitchFamily="34" charset="0"/>
              </a:rPr>
              <a:t>You may receive information on disclosures of your health information for up to six years before the date of your request. You do not have a right to receive an accounting of any disclosures made in any of these circumstances:</a:t>
            </a:r>
          </a:p>
          <a:p>
            <a:pPr marL="171450" indent="-171450">
              <a:buFont typeface="Arial" panose="020B0604020202020204" pitchFamily="34" charset="0"/>
              <a:buChar char="•"/>
            </a:pPr>
            <a:r>
              <a:rPr lang="en-US" sz="900" dirty="0">
                <a:latin typeface="Source Sans Pro" panose="020B0503030403020204" pitchFamily="34" charset="0"/>
              </a:rPr>
              <a:t>For treatment, payment, or health care operations</a:t>
            </a:r>
          </a:p>
          <a:p>
            <a:pPr marL="171450" indent="-171450">
              <a:buFont typeface="Arial" panose="020B0604020202020204" pitchFamily="34" charset="0"/>
              <a:buChar char="•"/>
            </a:pPr>
            <a:r>
              <a:rPr lang="en-US" sz="900" dirty="0">
                <a:latin typeface="Source Sans Pro" panose="020B0503030403020204" pitchFamily="34" charset="0"/>
              </a:rPr>
              <a:t>To you about your own health information</a:t>
            </a:r>
          </a:p>
          <a:p>
            <a:pPr marL="171450" indent="-171450">
              <a:buFont typeface="Arial" panose="020B0604020202020204" pitchFamily="34" charset="0"/>
              <a:buChar char="•"/>
            </a:pPr>
            <a:r>
              <a:rPr lang="en-US" sz="900" dirty="0">
                <a:latin typeface="Source Sans Pro" panose="020B0503030403020204" pitchFamily="34" charset="0"/>
              </a:rPr>
              <a:t>Incidental to other permitted or required disclosures</a:t>
            </a:r>
          </a:p>
          <a:p>
            <a:pPr marL="171450" indent="-171450">
              <a:buFont typeface="Arial" panose="020B0604020202020204" pitchFamily="34" charset="0"/>
              <a:buChar char="•"/>
            </a:pPr>
            <a:r>
              <a:rPr lang="en-US" sz="900" dirty="0">
                <a:latin typeface="Source Sans Pro" panose="020B0503030403020204" pitchFamily="34" charset="0"/>
              </a:rPr>
              <a:t>Where authorization was provided</a:t>
            </a:r>
          </a:p>
          <a:p>
            <a:pPr marL="171450" indent="-171450">
              <a:buFont typeface="Arial" panose="020B0604020202020204" pitchFamily="34" charset="0"/>
              <a:buChar char="•"/>
            </a:pPr>
            <a:r>
              <a:rPr lang="en-US" sz="900" dirty="0">
                <a:latin typeface="Source Sans Pro" panose="020B0503030403020204" pitchFamily="34" charset="0"/>
              </a:rPr>
              <a:t>To family members or friends involved in your care (where disclosure is permitted without authorization)</a:t>
            </a:r>
          </a:p>
          <a:p>
            <a:pPr marL="171450" indent="-171450">
              <a:buFont typeface="Arial" panose="020B0604020202020204" pitchFamily="34" charset="0"/>
              <a:buChar char="•"/>
            </a:pPr>
            <a:r>
              <a:rPr lang="en-US" sz="900" dirty="0">
                <a:latin typeface="Source Sans Pro" panose="020B0503030403020204" pitchFamily="34" charset="0"/>
              </a:rPr>
              <a:t>For national security or intelligence purposes or to correctional institutions or law enforcement officials in certain circumstances</a:t>
            </a:r>
          </a:p>
          <a:p>
            <a:pPr marL="171450" indent="-171450">
              <a:buFont typeface="Arial" panose="020B0604020202020204" pitchFamily="34" charset="0"/>
              <a:buChar char="•"/>
            </a:pPr>
            <a:r>
              <a:rPr lang="en-US" sz="900" dirty="0">
                <a:latin typeface="Source Sans Pro" panose="020B0503030403020204" pitchFamily="34" charset="0"/>
              </a:rPr>
              <a:t>As part of a “limited data set” (health information that excludes certain identifying information) </a:t>
            </a:r>
          </a:p>
          <a:p>
            <a:endParaRPr lang="en-US" sz="900" dirty="0">
              <a:latin typeface="Source Sans Pro" panose="020B0503030403020204" pitchFamily="34" charset="0"/>
            </a:endParaRPr>
          </a:p>
          <a:p>
            <a:r>
              <a:rPr lang="en-US" sz="900" dirty="0">
                <a:latin typeface="Source Sans Pro" panose="020B0503030403020204" pitchFamily="34" charset="0"/>
              </a:rPr>
              <a:t>In addition, your right to an accounting of disclosures to a health oversight agency or law enforcement official may be suspended at the request of the agency or official.</a:t>
            </a:r>
          </a:p>
          <a:p>
            <a:r>
              <a:rPr lang="en-US" sz="900" dirty="0">
                <a:latin typeface="Source Sans Pro" panose="020B0503030403020204" pitchFamily="34" charset="0"/>
              </a:rPr>
              <a:t>If you want to exercise this right, your request to the Plan must be in writing. Within 60 days of the request, the Plan will provide you with the list of disclosures or a written statement that the time period for providing this list will be extended for no more than 30 more days, along with the reasons for the delay and the date by which the Plan expects to address your request. You may make one request in any 12-month period at no cost to you, but the Plan may charge a fee for subsequent requests. You’ll be notified of the fee in advance and have the opportunity to change or revoke your request.</a:t>
            </a:r>
          </a:p>
          <a:p>
            <a:endParaRPr lang="en-US" sz="900" b="1" dirty="0">
              <a:latin typeface="Source Sans Pro" panose="020B0503030403020204" pitchFamily="34" charset="0"/>
            </a:endParaRPr>
          </a:p>
          <a:p>
            <a:r>
              <a:rPr lang="en-US" sz="900" b="1" dirty="0">
                <a:latin typeface="Source Sans Pro" panose="020B0503030403020204" pitchFamily="34" charset="0"/>
              </a:rPr>
              <a:t>Right to obtain a paper copy of this notice from the Plan upon request</a:t>
            </a:r>
          </a:p>
          <a:p>
            <a:r>
              <a:rPr lang="en-US" sz="900" dirty="0">
                <a:latin typeface="Source Sans Pro" panose="020B0503030403020204" pitchFamily="34" charset="0"/>
              </a:rPr>
              <a:t>You have the right to obtain a paper copy of this privacy notice upon request. Even individuals who agreed to receive this notice electronically may request a paper copy at any time.</a:t>
            </a:r>
          </a:p>
          <a:p>
            <a:endParaRPr lang="en-US" sz="900" b="1" dirty="0">
              <a:latin typeface="Source Sans Pro" panose="020B0503030403020204" pitchFamily="34" charset="0"/>
            </a:endParaRPr>
          </a:p>
          <a:p>
            <a:r>
              <a:rPr lang="en-US" sz="900" b="1" dirty="0">
                <a:latin typeface="Source Sans Pro" panose="020B0503030403020204" pitchFamily="34" charset="0"/>
              </a:rPr>
              <a:t>Changes to the information in this notice</a:t>
            </a:r>
          </a:p>
          <a:p>
            <a:r>
              <a:rPr lang="en-US" sz="900" dirty="0">
                <a:latin typeface="Source Sans Pro" panose="020B0503030403020204" pitchFamily="34" charset="0"/>
              </a:rPr>
              <a:t>The Plan must abide by the terms of the privacy notice currently in effect. This notice takes effect on </a:t>
            </a:r>
            <a:r>
              <a:rPr lang="en-US" sz="900" i="1" dirty="0">
                <a:latin typeface="Source Sans Pro" panose="020B0503030403020204" pitchFamily="34" charset="0"/>
              </a:rPr>
              <a:t>01/01/2025.</a:t>
            </a:r>
            <a:r>
              <a:rPr lang="en-US" sz="900" dirty="0">
                <a:latin typeface="Source Sans Pro" panose="020B0503030403020204" pitchFamily="34" charset="0"/>
              </a:rPr>
              <a:t> However, the Plan reserves the right to change the terms of its privacy policies, as described in this notice, at any time and to make new provisions effective for all health information that the Plan maintains. This includes health information that was previously created or received, not just health information created or received after the policy is changed. If changes are made to the Plan’s privacy policies described in this notice, you will be provided with a revised privacy notice mailed to your home address.</a:t>
            </a:r>
          </a:p>
          <a:p>
            <a:endParaRPr lang="en-US" sz="900" b="1" dirty="0">
              <a:latin typeface="Source Sans Pro" panose="020B0503030403020204" pitchFamily="34" charset="0"/>
            </a:endParaRPr>
          </a:p>
          <a:p>
            <a:r>
              <a:rPr lang="en-US" sz="900" b="1" dirty="0">
                <a:latin typeface="Source Sans Pro" panose="020B0503030403020204" pitchFamily="34" charset="0"/>
              </a:rPr>
              <a:t>Complaints</a:t>
            </a:r>
          </a:p>
          <a:p>
            <a:r>
              <a:rPr lang="en-US" sz="900" dirty="0">
                <a:latin typeface="Source Sans Pro" panose="020B0503030403020204" pitchFamily="34" charset="0"/>
              </a:rPr>
              <a:t>If you believe your privacy rights have been violated or your Plan has not followed its legal obligations under HIPAA, you may complain to the Plan and to the Secretary of Health and Human Services. You won’t be retaliated against for filing a complaint. To file a complaint</a:t>
            </a:r>
            <a:r>
              <a:rPr lang="en-US" sz="900" i="1" dirty="0">
                <a:latin typeface="Source Sans Pro" panose="020B0503030403020204" pitchFamily="34" charset="0"/>
              </a:rPr>
              <a:t>, call the Helpline at 1-866-881-2809. </a:t>
            </a:r>
            <a:endParaRPr lang="en-US" sz="900" dirty="0">
              <a:latin typeface="Source Sans Pro" panose="020B0503030403020204" pitchFamily="34" charset="0"/>
            </a:endParaRPr>
          </a:p>
          <a:p>
            <a:endParaRPr lang="en-US" sz="900" b="1" dirty="0">
              <a:latin typeface="Source Sans Pro" panose="020B0503030403020204" pitchFamily="34" charset="0"/>
            </a:endParaRPr>
          </a:p>
          <a:p>
            <a:r>
              <a:rPr lang="en-US" sz="900" b="1" dirty="0">
                <a:latin typeface="Source Sans Pro" panose="020B0503030403020204" pitchFamily="34" charset="0"/>
              </a:rPr>
              <a:t>Contact</a:t>
            </a:r>
          </a:p>
          <a:p>
            <a:r>
              <a:rPr lang="en-US" sz="900" dirty="0">
                <a:latin typeface="Source Sans Pro" panose="020B0503030403020204" pitchFamily="34" charset="0"/>
              </a:rPr>
              <a:t>For more information on the Plan’s privacy policies or your rights under HIPAA, contact Julie Cassady, 912-884-8710</a:t>
            </a:r>
          </a:p>
          <a:p>
            <a:endParaRPr lang="en-US" sz="900" dirty="0">
              <a:latin typeface="Source Sans Pro" panose="020B0503030403020204" pitchFamily="34" charset="0"/>
            </a:endParaRPr>
          </a:p>
        </p:txBody>
      </p:sp>
      <p:sp>
        <p:nvSpPr>
          <p:cNvPr id="2" name="Slide Number Placeholder 1"/>
          <p:cNvSpPr>
            <a:spLocks noGrp="1"/>
          </p:cNvSpPr>
          <p:nvPr>
            <p:ph type="sldNum" sz="quarter" idx="7"/>
          </p:nvPr>
        </p:nvSpPr>
        <p:spPr/>
        <p:txBody>
          <a:bodyPr/>
          <a:lstStyle/>
          <a:p>
            <a:r>
              <a:rPr lang="en-US" dirty="0"/>
              <a:t>30</a:t>
            </a:r>
          </a:p>
        </p:txBody>
      </p:sp>
    </p:spTree>
    <p:custDataLst>
      <p:tags r:id="rId1"/>
    </p:custDataLst>
    <p:extLst>
      <p:ext uri="{BB962C8B-B14F-4D97-AF65-F5344CB8AC3E}">
        <p14:creationId xmlns:p14="http://schemas.microsoft.com/office/powerpoint/2010/main" val="3171962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TextBox 2"/>
          <p:cNvSpPr txBox="1"/>
          <p:nvPr/>
        </p:nvSpPr>
        <p:spPr>
          <a:xfrm>
            <a:off x="152400" y="152400"/>
            <a:ext cx="7467600" cy="3370153"/>
          </a:xfrm>
          <a:prstGeom prst="rect">
            <a:avLst/>
          </a:prstGeom>
          <a:noFill/>
        </p:spPr>
        <p:txBody>
          <a:bodyPr wrap="square" rtlCol="0">
            <a:spAutoFit/>
          </a:bodyPr>
          <a:lstStyle/>
          <a:p>
            <a:r>
              <a:rPr lang="en-US" sz="1000" b="1" dirty="0">
                <a:latin typeface="Source Sans Pro" panose="020B0503030403020204" pitchFamily="34" charset="0"/>
              </a:rPr>
              <a:t>CHIP/MEDICAID NOTICE</a:t>
            </a:r>
            <a:endParaRPr lang="en-US" sz="1000" dirty="0">
              <a:latin typeface="Source Sans Pro" panose="020B0503030403020204" pitchFamily="34" charset="0"/>
            </a:endParaRPr>
          </a:p>
          <a:p>
            <a:r>
              <a:rPr lang="en-US" sz="1000" b="1" dirty="0">
                <a:latin typeface="Source Sans Pro" panose="020B0503030403020204" pitchFamily="34" charset="0"/>
              </a:rPr>
              <a:t>Premium Assistance Under Medicaid and the Children’s Health Insurance Program (CHIP) </a:t>
            </a:r>
            <a:endParaRPr lang="en-US" sz="1000" dirty="0">
              <a:latin typeface="Source Sans Pro" panose="020B0503030403020204" pitchFamily="34" charset="0"/>
            </a:endParaRPr>
          </a:p>
          <a:p>
            <a:r>
              <a:rPr lang="en-US" sz="1000" dirty="0">
                <a:latin typeface="Source Sans Pro" panose="020B0503030403020204" pitchFamily="34" charset="0"/>
              </a:rPr>
              <a:t> </a:t>
            </a:r>
          </a:p>
          <a:p>
            <a:r>
              <a:rPr lang="en-US" sz="1000" dirty="0">
                <a:latin typeface="Source Sans Pro" panose="020B0503030403020204" pitchFamily="34" charset="0"/>
              </a:rPr>
              <a:t>If you or your children are eligible for Medicaid or CHIP and you’re eligible for health coverage from your employer, your state may have a premium assistance program that can help pay for coverage, using funds from their Medicaid or CHIP programs. If you or your children aren’t eligible for Medicaid or CHIP, you won’t be eligible for these premium assistance programs, but you may be able to buy individual insurance coverage through the Health Insurance Marketplace. For more information, visit </a:t>
            </a:r>
            <a:r>
              <a:rPr lang="en-US" sz="1000" b="1" dirty="0">
                <a:latin typeface="Source Sans Pro" panose="020B0503030403020204" pitchFamily="34" charset="0"/>
                <a:hlinkClick r:id="rId3"/>
              </a:rPr>
              <a:t>www.healthcare.gov</a:t>
            </a:r>
            <a:r>
              <a:rPr lang="en-US" sz="1000" dirty="0">
                <a:latin typeface="Source Sans Pro" panose="020B0503030403020204" pitchFamily="34" charset="0"/>
              </a:rPr>
              <a:t>. </a:t>
            </a:r>
          </a:p>
          <a:p>
            <a:r>
              <a:rPr lang="en-US" sz="1000" dirty="0">
                <a:latin typeface="Source Sans Pro" panose="020B0503030403020204" pitchFamily="34" charset="0"/>
              </a:rPr>
              <a:t>	</a:t>
            </a:r>
          </a:p>
          <a:p>
            <a:r>
              <a:rPr lang="en-US" sz="1000" dirty="0">
                <a:latin typeface="Source Sans Pro" panose="020B0503030403020204" pitchFamily="34" charset="0"/>
              </a:rPr>
              <a:t>If you or your dependents are already enrolled in Medicaid or CHIP and you live in a State listed below, contact your State Medicaid or CHIP office to find out if premium assistance is available. </a:t>
            </a:r>
          </a:p>
          <a:p>
            <a:r>
              <a:rPr lang="en-US" sz="1000" dirty="0">
                <a:latin typeface="Source Sans Pro" panose="020B0503030403020204" pitchFamily="34" charset="0"/>
              </a:rPr>
              <a:t> </a:t>
            </a:r>
          </a:p>
          <a:p>
            <a:r>
              <a:rPr lang="en-US" sz="1000" dirty="0">
                <a:latin typeface="Source Sans Pro" panose="020B0503030403020204" pitchFamily="34" charset="0"/>
              </a:rPr>
              <a:t>If you or your dependents are NOT currently enrolled in Medicaid or CHIP, and you think you or any of your dependents might be eligible for either of these programs, contact your State Medicaid or CHIP office or dial </a:t>
            </a:r>
            <a:r>
              <a:rPr lang="en-US" sz="1000" b="1" dirty="0">
                <a:latin typeface="Source Sans Pro" panose="020B0503030403020204" pitchFamily="34" charset="0"/>
              </a:rPr>
              <a:t>1-877-KIDS NOW</a:t>
            </a:r>
            <a:r>
              <a:rPr lang="en-US" sz="1000" dirty="0">
                <a:latin typeface="Source Sans Pro" panose="020B0503030403020204" pitchFamily="34" charset="0"/>
              </a:rPr>
              <a:t> or </a:t>
            </a:r>
            <a:r>
              <a:rPr lang="en-US" sz="1000" b="1" dirty="0">
                <a:latin typeface="Source Sans Pro" panose="020B0503030403020204" pitchFamily="34" charset="0"/>
                <a:hlinkClick r:id="rId4"/>
              </a:rPr>
              <a:t>www.insurekidsnow.gov</a:t>
            </a:r>
            <a:r>
              <a:rPr lang="en-US" sz="1000" dirty="0">
                <a:latin typeface="Source Sans Pro" panose="020B0503030403020204" pitchFamily="34" charset="0"/>
              </a:rPr>
              <a:t> to find out how to apply. If you qualify, ask your state if it has a program that might help you pay the premiums for an employer-sponsored plan. </a:t>
            </a:r>
          </a:p>
          <a:p>
            <a:r>
              <a:rPr lang="en-US" sz="1000" dirty="0">
                <a:latin typeface="Source Sans Pro" panose="020B0503030403020204" pitchFamily="34" charset="0"/>
              </a:rPr>
              <a:t> </a:t>
            </a:r>
          </a:p>
          <a:p>
            <a:r>
              <a:rPr lang="en-US" sz="1000" dirty="0">
                <a:latin typeface="Source Sans Pro" panose="020B0503030403020204" pitchFamily="34" charset="0"/>
              </a:rPr>
              <a:t>If you or your dependents are eligible for premium assistance under Medicaid or CHIP, as well as eligible under your employer plan, your employer must allow you to enroll in your employer plan if you aren’t already enrolled. This is called a “special enrollment” opportunity, and </a:t>
            </a:r>
            <a:r>
              <a:rPr lang="en-US" sz="1000" b="1" dirty="0">
                <a:latin typeface="Source Sans Pro" panose="020B0503030403020204" pitchFamily="34" charset="0"/>
              </a:rPr>
              <a:t>you must request coverage within 60 days of being determined eligible for premium assistance</a:t>
            </a:r>
            <a:r>
              <a:rPr lang="en-US" sz="1000" dirty="0">
                <a:latin typeface="Source Sans Pro" panose="020B0503030403020204" pitchFamily="34" charset="0"/>
              </a:rPr>
              <a:t>. If you have questions about enrolling in your employer plan, contact the Department of Labor at </a:t>
            </a:r>
            <a:r>
              <a:rPr lang="en-US" sz="1000" b="1" dirty="0">
                <a:latin typeface="Source Sans Pro" panose="020B0503030403020204" pitchFamily="34" charset="0"/>
                <a:hlinkClick r:id="rId5"/>
              </a:rPr>
              <a:t>www.askebsa.dol.gov</a:t>
            </a:r>
            <a:r>
              <a:rPr lang="en-US" sz="1000" dirty="0">
                <a:latin typeface="Source Sans Pro" panose="020B0503030403020204" pitchFamily="34" charset="0"/>
              </a:rPr>
              <a:t> or call </a:t>
            </a:r>
            <a:r>
              <a:rPr lang="en-US" sz="1000" b="1" dirty="0">
                <a:latin typeface="Source Sans Pro" panose="020B0503030403020204" pitchFamily="34" charset="0"/>
              </a:rPr>
              <a:t>1-866-444-EBSA</a:t>
            </a:r>
            <a:r>
              <a:rPr lang="en-US" sz="1000" dirty="0">
                <a:latin typeface="Source Sans Pro" panose="020B0503030403020204" pitchFamily="34" charset="0"/>
              </a:rPr>
              <a:t> </a:t>
            </a:r>
            <a:r>
              <a:rPr lang="en-US" sz="1000" b="1" dirty="0">
                <a:latin typeface="Source Sans Pro" panose="020B0503030403020204" pitchFamily="34" charset="0"/>
              </a:rPr>
              <a:t>(3272)</a:t>
            </a:r>
            <a:r>
              <a:rPr lang="en-US" sz="1000" dirty="0">
                <a:latin typeface="Source Sans Pro" panose="020B0503030403020204" pitchFamily="34" charset="0"/>
              </a:rPr>
              <a:t>.</a:t>
            </a:r>
          </a:p>
          <a:p>
            <a:endParaRPr lang="en-US" sz="300" dirty="0">
              <a:latin typeface="Source Sans Pro" panose="020B0503030403020204" pitchFamily="34" charset="0"/>
            </a:endParaRPr>
          </a:p>
          <a:p>
            <a:r>
              <a:rPr lang="en-US" sz="1000" b="1" dirty="0">
                <a:latin typeface="Source Sans Pro" panose="020B0503030403020204" pitchFamily="34" charset="0"/>
              </a:rPr>
              <a:t>If you live in one of the following states, you may be eligible for assistance paying your employer health plan premiums. The following list of states is current as of July 31, 2024. Contact your State for more information on eligibility –</a:t>
            </a:r>
            <a:endParaRPr lang="en-US" sz="1000" dirty="0">
              <a:latin typeface="Source Sans Pro" panose="020B0503030403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0954445"/>
              </p:ext>
            </p:extLst>
          </p:nvPr>
        </p:nvGraphicFramePr>
        <p:xfrm>
          <a:off x="228600" y="3522553"/>
          <a:ext cx="7391400" cy="2225040"/>
        </p:xfrm>
        <a:graphic>
          <a:graphicData uri="http://schemas.openxmlformats.org/drawingml/2006/table">
            <a:tbl>
              <a:tblPr firstRow="1" firstCol="1" lastRow="1" lastCol="1" bandRow="1" bandCol="1"/>
              <a:tblGrid>
                <a:gridCol w="4054271">
                  <a:extLst>
                    <a:ext uri="{9D8B030D-6E8A-4147-A177-3AD203B41FA5}">
                      <a16:colId xmlns:a16="http://schemas.microsoft.com/office/drawing/2014/main" val="2498193216"/>
                    </a:ext>
                  </a:extLst>
                </a:gridCol>
                <a:gridCol w="3337129">
                  <a:extLst>
                    <a:ext uri="{9D8B030D-6E8A-4147-A177-3AD203B41FA5}">
                      <a16:colId xmlns:a16="http://schemas.microsoft.com/office/drawing/2014/main" val="1269356827"/>
                    </a:ext>
                  </a:extLst>
                </a:gridCol>
              </a:tblGrid>
              <a:tr h="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ALABAMA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COLORADO – Health First Colorado (Colorado’s Medicaid Program) &amp; Child Health Plan Plus (CHP+)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105184820"/>
                  </a:ext>
                </a:extLst>
              </a:tr>
              <a:tr h="122237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6"/>
                        </a:rPr>
                        <a:t>http://myalhipp.com/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1-855-692-5447</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Health First Colorado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7"/>
                        </a:rPr>
                        <a:t>https://www.healthfirstcolorado.com/</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Health First Colorado Member Contact Center: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1-800-221-3943/ State Relay 711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CHP+: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8"/>
                        </a:rPr>
                        <a:t>https://www.colorado.gov/pacific/hcpf/child-health-plan-plus</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CHP+ Customer Service: 1-800-359-1991/ State Relay 711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Health Insurance Buy-In Program (HIBI):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9"/>
                        </a:rPr>
                        <a:t>https://www.colorado.gov/pacific/hcpf/health-insurance-buy-program</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b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HIBI Customer Service:  1-855-692-6442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98990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3634439"/>
              </p:ext>
            </p:extLst>
          </p:nvPr>
        </p:nvGraphicFramePr>
        <p:xfrm>
          <a:off x="207264" y="5899993"/>
          <a:ext cx="7412736" cy="3038475"/>
        </p:xfrm>
        <a:graphic>
          <a:graphicData uri="http://schemas.openxmlformats.org/drawingml/2006/table">
            <a:tbl>
              <a:tblPr firstRow="1" firstCol="1" lastRow="1" lastCol="1" bandRow="1" bandCol="1"/>
              <a:tblGrid>
                <a:gridCol w="4065974">
                  <a:extLst>
                    <a:ext uri="{9D8B030D-6E8A-4147-A177-3AD203B41FA5}">
                      <a16:colId xmlns:a16="http://schemas.microsoft.com/office/drawing/2014/main" val="2148699331"/>
                    </a:ext>
                  </a:extLst>
                </a:gridCol>
                <a:gridCol w="3346762">
                  <a:extLst>
                    <a:ext uri="{9D8B030D-6E8A-4147-A177-3AD203B41FA5}">
                      <a16:colId xmlns:a16="http://schemas.microsoft.com/office/drawing/2014/main" val="413661786"/>
                    </a:ext>
                  </a:extLst>
                </a:gridCol>
              </a:tblGrid>
              <a:tr h="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ALASKA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FLORIDA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578294160"/>
                  </a:ext>
                </a:extLst>
              </a:tr>
              <a:tr h="98234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The AK Health Insurance Premium Payment Program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0"/>
                        </a:rPr>
                        <a:t>http://myakhipp.com/</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1-866-251-4861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Email: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1"/>
                        </a:rPr>
                        <a:t>CustomerService@MyAKHIPP.com</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Eligibility: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2"/>
                        </a:rPr>
                        <a:t>http://dhss.alaska.gov/dpa/Pages/medicaid/default.aspx</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3"/>
                        </a:rPr>
                        <a:t>https://www.flmedicaidtplrecovery.com/flmedicaidtplrecovery.com/hipp/index.html</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1-877-357-3268</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591099"/>
                  </a:ext>
                </a:extLst>
              </a:tr>
              <a:tr h="175895">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ARKANSAS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GEORGIA – Medicaid </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206362547"/>
                  </a:ext>
                </a:extLst>
              </a:tr>
              <a:tr h="52514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4"/>
                        </a:rPr>
                        <a:t>http://myarhipp.com/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1-855-MyARHIPP (855-692-7447)</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5"/>
                        </a:rPr>
                        <a:t>https://medicaid.georgia.gov/health-insurance-premium-payment-program-hipp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1-678-564-1162 ext. 2131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12685"/>
                  </a:ext>
                </a:extLst>
              </a:tr>
              <a:tr h="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CALIFORNIA – Medicaid </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INDIANA – Medicaid</a:t>
                      </a:r>
                      <a:r>
                        <a:rPr lang="en-US" sz="10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130224016"/>
                  </a:ext>
                </a:extLst>
              </a:tr>
              <a:tr h="98234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6"/>
                        </a:rPr>
                        <a:t>https://www.dhcs.ca.gov/services/Pages/TPLRD_CAU_cont.aspx</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Fax: 1-916-440-5676</a:t>
                      </a:r>
                      <a:b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1-916-552-9200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Healthy Indiana Plan for low-income adults 19-64</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2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7"/>
                        </a:rPr>
                        <a:t>https://www.in.gov/fssa/hip/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1-877-438-4479</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All other Medicaid</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8"/>
                        </a:rPr>
                        <a:t>https://www.in.gov/medicaid/</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1-800-457-4584</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14670"/>
                  </a:ext>
                </a:extLst>
              </a:tr>
            </a:tbl>
          </a:graphicData>
        </a:graphic>
      </p:graphicFrame>
      <p:sp>
        <p:nvSpPr>
          <p:cNvPr id="2" name="Slide Number Placeholder 1"/>
          <p:cNvSpPr>
            <a:spLocks noGrp="1"/>
          </p:cNvSpPr>
          <p:nvPr>
            <p:ph type="sldNum" sz="quarter" idx="7"/>
          </p:nvPr>
        </p:nvSpPr>
        <p:spPr/>
        <p:txBody>
          <a:bodyPr/>
          <a:lstStyle/>
          <a:p>
            <a:r>
              <a:rPr lang="en-US" dirty="0"/>
              <a:t>31</a:t>
            </a:r>
          </a:p>
        </p:txBody>
      </p:sp>
    </p:spTree>
    <p:custDataLst>
      <p:tags r:id="rId1"/>
    </p:custDataLst>
    <p:extLst>
      <p:ext uri="{BB962C8B-B14F-4D97-AF65-F5344CB8AC3E}">
        <p14:creationId xmlns:p14="http://schemas.microsoft.com/office/powerpoint/2010/main" val="2693413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latin typeface="Source Sans Pro" panose="020B0503030403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8936295"/>
              </p:ext>
            </p:extLst>
          </p:nvPr>
        </p:nvGraphicFramePr>
        <p:xfrm>
          <a:off x="152400" y="152400"/>
          <a:ext cx="7467600" cy="3402965"/>
        </p:xfrm>
        <a:graphic>
          <a:graphicData uri="http://schemas.openxmlformats.org/drawingml/2006/table">
            <a:tbl>
              <a:tblPr firstRow="1" firstCol="1" lastRow="1" lastCol="1" bandRow="1" bandCol="1"/>
              <a:tblGrid>
                <a:gridCol w="3805083">
                  <a:extLst>
                    <a:ext uri="{9D8B030D-6E8A-4147-A177-3AD203B41FA5}">
                      <a16:colId xmlns:a16="http://schemas.microsoft.com/office/drawing/2014/main" val="2170320948"/>
                    </a:ext>
                  </a:extLst>
                </a:gridCol>
                <a:gridCol w="3662517">
                  <a:extLst>
                    <a:ext uri="{9D8B030D-6E8A-4147-A177-3AD203B41FA5}">
                      <a16:colId xmlns:a16="http://schemas.microsoft.com/office/drawing/2014/main" val="1048579833"/>
                    </a:ext>
                  </a:extLst>
                </a:gridCol>
              </a:tblGrid>
              <a:tr h="142240">
                <a:tc>
                  <a:txBody>
                    <a:bodyPr/>
                    <a:lstStyle/>
                    <a:p>
                      <a:pPr marL="0" marR="0" algn="ctr">
                        <a:spcBef>
                          <a:spcPts val="0"/>
                        </a:spcBef>
                        <a:spcAft>
                          <a:spcPts val="0"/>
                        </a:spcAft>
                      </a:pPr>
                      <a:r>
                        <a:rPr lang="en-US" sz="1200" b="1" dirty="0">
                          <a:solidFill>
                            <a:srgbClr val="FFFFFF"/>
                          </a:solidFill>
                          <a:effectLst/>
                          <a:latin typeface="Source Sans Pro" panose="020B0503030403020204" pitchFamily="34" charset="0"/>
                          <a:ea typeface="Times New Roman" panose="02020603050405020304" pitchFamily="18" charset="0"/>
                          <a:cs typeface="Times New Roman" panose="02020603050405020304" pitchFamily="18" charset="0"/>
                        </a:rPr>
                        <a:t>IOWA – Medicaid and CHIP (Hawki)</a:t>
                      </a:r>
                      <a:endParaRPr lang="en-US" sz="1100" dirty="0">
                        <a:solidFill>
                          <a:srgbClr val="003865"/>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rgbClr val="FFFFFF"/>
                          </a:solidFill>
                          <a:effectLst/>
                          <a:latin typeface="Source Sans Pro" panose="020B0503030403020204" pitchFamily="34" charset="0"/>
                          <a:ea typeface="Times New Roman" panose="02020603050405020304" pitchFamily="18" charset="0"/>
                          <a:cs typeface="Times New Roman" panose="02020603050405020304" pitchFamily="18" charset="0"/>
                        </a:rPr>
                        <a:t>MONTANA – Medicaid</a:t>
                      </a:r>
                      <a:endParaRPr lang="en-US" sz="1100" dirty="0">
                        <a:solidFill>
                          <a:srgbClr val="003865"/>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343144758"/>
                  </a:ext>
                </a:extLst>
              </a:tr>
              <a:tr h="98234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Website: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https://dhs.iowa.gov/ime/members</a:t>
                      </a:r>
                      <a:b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b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Phone: 1-800-338-8366</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Hawki Website: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http://dhs.iowa.gov/Hawki</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Hawki Phone: 1-800-257-8563</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5"/>
                        </a:rPr>
                        <a:t>http://dphhs.mt.gov/MontanaHealthcarePrograms/HIPP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1-800-694-3084</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833438"/>
                  </a:ext>
                </a:extLst>
              </a:tr>
              <a:tr h="4445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KANSAS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NEBRASKA – Medicaid </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829598301"/>
                  </a:ext>
                </a:extLst>
              </a:tr>
              <a:tr h="32512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6"/>
                        </a:rPr>
                        <a:t>http://www.kdheks.gov/hcf/default.htm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1-800-792-4884</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7"/>
                        </a:rPr>
                        <a:t>http://www.ACCESSNebraska.ne.gov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1-855-632-7633</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Lincoln: 1-402-473-7000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Omaha: 1-402-595-1178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97325"/>
                  </a:ext>
                </a:extLst>
              </a:tr>
              <a:tr h="4445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KENTUCKY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NEVADA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008670706"/>
                  </a:ext>
                </a:extLst>
              </a:tr>
              <a:tr h="126238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Kentucky Integrated Health Insurance Premium Payment Program (KI-HIPP) Website:</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8"/>
                        </a:rPr>
                        <a:t>https://chfs.ky.gov/agencies/dms/member/Pages/kihipp.aspx</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1-855-459-6328</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Email: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9"/>
                        </a:rPr>
                        <a:t>KIHIPP.PROGRAM@ky.gov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KCHIP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0"/>
                        </a:rPr>
                        <a:t>https://kidshealth.ky.gov/Pages/index.aspx</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1-877-524-4718</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Kentucky Medicaid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1"/>
                        </a:rPr>
                        <a:t>https://chfs.ky.gov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2"/>
                        </a:rPr>
                        <a:t>http://dhcfp.nv.gov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Phone:  1-800-992-0900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04928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84858361"/>
              </p:ext>
            </p:extLst>
          </p:nvPr>
        </p:nvGraphicFramePr>
        <p:xfrm>
          <a:off x="152400" y="3564509"/>
          <a:ext cx="7467601" cy="4827270"/>
        </p:xfrm>
        <a:graphic>
          <a:graphicData uri="http://schemas.openxmlformats.org/drawingml/2006/table">
            <a:tbl>
              <a:tblPr firstRow="1" firstCol="1" lastRow="1" lastCol="1" bandRow="1" bandCol="1"/>
              <a:tblGrid>
                <a:gridCol w="3810000">
                  <a:extLst>
                    <a:ext uri="{9D8B030D-6E8A-4147-A177-3AD203B41FA5}">
                      <a16:colId xmlns:a16="http://schemas.microsoft.com/office/drawing/2014/main" val="1963928580"/>
                    </a:ext>
                  </a:extLst>
                </a:gridCol>
                <a:gridCol w="3657601">
                  <a:extLst>
                    <a:ext uri="{9D8B030D-6E8A-4147-A177-3AD203B41FA5}">
                      <a16:colId xmlns:a16="http://schemas.microsoft.com/office/drawing/2014/main" val="1687951451"/>
                    </a:ext>
                  </a:extLst>
                </a:gridCol>
              </a:tblGrid>
              <a:tr h="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LOUISIANA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NEW HAMPSHIRE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632407994"/>
                  </a:ext>
                </a:extLst>
              </a:tr>
              <a:tr h="66992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3"/>
                        </a:rPr>
                        <a:t>www.medicaid.la.gov</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or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4"/>
                        </a:rPr>
                        <a:t>www.ldh.la.gov/lahipp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1-888-342-6207 (Medicaid hotline),  or 1-877-2LaCHIP (1-877-252-2447) or 1-855-618-5488 (LaHIPP)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5"/>
                        </a:rPr>
                        <a:t>https://www.dhhs.nh.gov/oii/hipp.htm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603-271-5218</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Toll free number for the HIPP program: 1-800-852-3345, ext. 5218</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409973"/>
                  </a:ext>
                </a:extLst>
              </a:tr>
              <a:tr h="113665">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MAINE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NEW JERSEY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2090881151"/>
                  </a:ext>
                </a:extLst>
              </a:tr>
              <a:tr h="66802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Enrollment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6"/>
                        </a:rPr>
                        <a:t>https://www.maine.gov/dhhs/ofi/applications-forms</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1-800-442-6003</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TTY: Maine relay 711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Private Health Insurance Premium Webpage:</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6"/>
                        </a:rPr>
                        <a:t>https://www.maine.gov/dhhs/ofi/applications-forms</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a:t>
                      </a:r>
                      <a:r>
                        <a:rPr lang="en-US" sz="1000" dirty="0">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-800-977-6740.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Arial" panose="020B0604020202020204" pitchFamily="34" charset="0"/>
                        </a:rPr>
                        <a:t>TTY: Maine relay 711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Website: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7"/>
                        </a:rPr>
                        <a:t>http://www.state.nj.us/humanservices/</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7"/>
                        </a:rPr>
                        <a:t>dmahs/clients/Medicaid/</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Phone: 609-631-2392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CHIP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8"/>
                        </a:rPr>
                        <a:t>http://www.njfamilycare.org/index.html</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CHIP Phone: 1-800-701-0710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044658"/>
                  </a:ext>
                </a:extLst>
              </a:tr>
              <a:tr h="8509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MASSACHUSETTS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NEW YORK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631595007"/>
                  </a:ext>
                </a:extLst>
              </a:tr>
              <a:tr h="55372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9"/>
                        </a:rPr>
                        <a:t>http://www.mass.gov/eohhs/gov/departments/masshealth/</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1-800-862-4840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0"/>
                        </a:rPr>
                        <a:t>https://www.health.ny.gov/health_care/medicaid/</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1-800-541-2831</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317072"/>
                  </a:ext>
                </a:extLst>
              </a:tr>
              <a:tr h="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MINNESOTA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NORTH CAROLINA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907815448"/>
                  </a:ext>
                </a:extLst>
              </a:tr>
              <a:tr h="69088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1"/>
                        </a:rPr>
                        <a:t>https://mn.gov/dhs/people-we-serve/children-and-families/health-care/health-care-programs/programs-and-services/other-insurance.jsp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1-800-657-3739</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2"/>
                        </a:rPr>
                        <a:t>https://medicaid.ncdhhs.gov/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919-855-4100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469516"/>
                  </a:ext>
                </a:extLst>
              </a:tr>
              <a:tr h="11938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MISSOURI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NORTH DAKOTA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298730325"/>
                  </a:ext>
                </a:extLst>
              </a:tr>
              <a:tr h="55562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3"/>
                        </a:rPr>
                        <a:t>http://www.dss.mo.gov/mhd/participants/pages/hipp.htm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573-751-2005</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4"/>
                        </a:rPr>
                        <a:t>http://www.nd.gov/dhs/services/medicalserv/medicaid/</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1-844-854-4825</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42643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32178368"/>
              </p:ext>
            </p:extLst>
          </p:nvPr>
        </p:nvGraphicFramePr>
        <p:xfrm>
          <a:off x="164592" y="8391779"/>
          <a:ext cx="7455408" cy="640080"/>
        </p:xfrm>
        <a:graphic>
          <a:graphicData uri="http://schemas.openxmlformats.org/drawingml/2006/table">
            <a:tbl>
              <a:tblPr firstRow="1" firstCol="1" lastRow="1" lastCol="1" bandRow="1" bandCol="1"/>
              <a:tblGrid>
                <a:gridCol w="3797808">
                  <a:extLst>
                    <a:ext uri="{9D8B030D-6E8A-4147-A177-3AD203B41FA5}">
                      <a16:colId xmlns:a16="http://schemas.microsoft.com/office/drawing/2014/main" val="2077662426"/>
                    </a:ext>
                  </a:extLst>
                </a:gridCol>
                <a:gridCol w="3657600">
                  <a:extLst>
                    <a:ext uri="{9D8B030D-6E8A-4147-A177-3AD203B41FA5}">
                      <a16:colId xmlns:a16="http://schemas.microsoft.com/office/drawing/2014/main" val="3985121045"/>
                    </a:ext>
                  </a:extLst>
                </a:gridCol>
              </a:tblGrid>
              <a:tr h="4445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OKLAHOMA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UTAH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790006787"/>
                  </a:ext>
                </a:extLst>
              </a:tr>
              <a:tr h="39370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5"/>
                        </a:rPr>
                        <a:t>http://www.insureoklahoma.org</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1-888-365-3742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6"/>
                        </a:rPr>
                        <a:t>https://medicaid.utah.gov/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CHIP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7"/>
                        </a:rPr>
                        <a:t>http://health.utah.gov/chip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1-877-543-7669</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62348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93872634"/>
              </p:ext>
            </p:extLst>
          </p:nvPr>
        </p:nvGraphicFramePr>
        <p:xfrm>
          <a:off x="164592" y="9056556"/>
          <a:ext cx="7455408" cy="730885"/>
        </p:xfrm>
        <a:graphic>
          <a:graphicData uri="http://schemas.openxmlformats.org/drawingml/2006/table">
            <a:tbl>
              <a:tblPr firstRow="1" firstCol="1" lastRow="1" lastCol="1" bandRow="1" bandCol="1"/>
              <a:tblGrid>
                <a:gridCol w="3797808">
                  <a:extLst>
                    <a:ext uri="{9D8B030D-6E8A-4147-A177-3AD203B41FA5}">
                      <a16:colId xmlns:a16="http://schemas.microsoft.com/office/drawing/2014/main" val="3578620941"/>
                    </a:ext>
                  </a:extLst>
                </a:gridCol>
                <a:gridCol w="3657600">
                  <a:extLst>
                    <a:ext uri="{9D8B030D-6E8A-4147-A177-3AD203B41FA5}">
                      <a16:colId xmlns:a16="http://schemas.microsoft.com/office/drawing/2014/main" val="2165544053"/>
                    </a:ext>
                  </a:extLst>
                </a:gridCol>
              </a:tblGrid>
              <a:tr h="14224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OREGON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VERMONT–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69209008"/>
                  </a:ext>
                </a:extLst>
              </a:tr>
              <a:tr h="54800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8"/>
                        </a:rPr>
                        <a:t>http://healthcare.oregon.gov/Pages/index.aspx</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29"/>
                        </a:rPr>
                        <a:t>http://www.oregonhealthcare.gov/index-es.html</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1-800-699-9075</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30"/>
                        </a:rPr>
                        <a:t>http://www.greenmountaincare.org/</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1-800-250-8427</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474330"/>
                  </a:ext>
                </a:extLst>
              </a:tr>
            </a:tbl>
          </a:graphicData>
        </a:graphic>
      </p:graphicFrame>
      <p:sp>
        <p:nvSpPr>
          <p:cNvPr id="3" name="Slide Number Placeholder 2"/>
          <p:cNvSpPr>
            <a:spLocks noGrp="1"/>
          </p:cNvSpPr>
          <p:nvPr>
            <p:ph type="sldNum" sz="quarter" idx="7"/>
          </p:nvPr>
        </p:nvSpPr>
        <p:spPr/>
        <p:txBody>
          <a:bodyPr/>
          <a:lstStyle/>
          <a:p>
            <a:r>
              <a:rPr lang="en-US" dirty="0">
                <a:latin typeface="Source Sans Pro" panose="020B0503030403020204" pitchFamily="34" charset="0"/>
              </a:rPr>
              <a:t>32</a:t>
            </a:r>
          </a:p>
        </p:txBody>
      </p:sp>
    </p:spTree>
    <p:custDataLst>
      <p:tags r:id="rId1"/>
    </p:custDataLst>
    <p:extLst>
      <p:ext uri="{BB962C8B-B14F-4D97-AF65-F5344CB8AC3E}">
        <p14:creationId xmlns:p14="http://schemas.microsoft.com/office/powerpoint/2010/main" val="292797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k object 16"/>
          <p:cNvSpPr/>
          <p:nvPr/>
        </p:nvSpPr>
        <p:spPr>
          <a:xfrm>
            <a:off x="0" y="0"/>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graphicFrame>
        <p:nvGraphicFramePr>
          <p:cNvPr id="3" name="Table 2"/>
          <p:cNvGraphicFramePr>
            <a:graphicFrameLocks noGrp="1"/>
          </p:cNvGraphicFramePr>
          <p:nvPr>
            <p:extLst>
              <p:ext uri="{D42A27DB-BD31-4B8C-83A1-F6EECF244321}">
                <p14:modId xmlns:p14="http://schemas.microsoft.com/office/powerpoint/2010/main" val="4074899211"/>
              </p:ext>
            </p:extLst>
          </p:nvPr>
        </p:nvGraphicFramePr>
        <p:xfrm>
          <a:off x="152400" y="152400"/>
          <a:ext cx="7467600" cy="975360"/>
        </p:xfrm>
        <a:graphic>
          <a:graphicData uri="http://schemas.openxmlformats.org/drawingml/2006/table">
            <a:tbl>
              <a:tblPr firstRow="1" firstCol="1" lastRow="1" lastCol="1" bandRow="1" bandCol="1"/>
              <a:tblGrid>
                <a:gridCol w="3681942">
                  <a:extLst>
                    <a:ext uri="{9D8B030D-6E8A-4147-A177-3AD203B41FA5}">
                      <a16:colId xmlns:a16="http://schemas.microsoft.com/office/drawing/2014/main" val="447539654"/>
                    </a:ext>
                  </a:extLst>
                </a:gridCol>
                <a:gridCol w="3785658">
                  <a:extLst>
                    <a:ext uri="{9D8B030D-6E8A-4147-A177-3AD203B41FA5}">
                      <a16:colId xmlns:a16="http://schemas.microsoft.com/office/drawing/2014/main" val="3463429542"/>
                    </a:ext>
                  </a:extLst>
                </a:gridCol>
              </a:tblGrid>
              <a:tr h="8509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PENNSYLVANIA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VIRGINIA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2001322517"/>
                  </a:ext>
                </a:extLst>
              </a:tr>
              <a:tr h="67945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https://www.dhs.pa.gov/providers/Providers/Pages/Medical/HIPP-Program.aspx</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1-800-692-7462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2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https://www.coverva.org/hipp/</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Medicaid Phone:  1-800-432-5924 or 1-855-242-8282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CHIP 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5"/>
                        </a:rPr>
                        <a:t>https://www.coverva.org/</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(select the 'Programs' tab and then select 'Premium Assistance')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CHIP Phone: 1-855-242-8282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11899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77579592"/>
              </p:ext>
            </p:extLst>
          </p:nvPr>
        </p:nvGraphicFramePr>
        <p:xfrm>
          <a:off x="152400" y="1124712"/>
          <a:ext cx="7467600" cy="2462530"/>
        </p:xfrm>
        <a:graphic>
          <a:graphicData uri="http://schemas.openxmlformats.org/drawingml/2006/table">
            <a:tbl>
              <a:tblPr firstRow="1" firstCol="1" lastRow="1" lastCol="1" bandRow="1" bandCol="1"/>
              <a:tblGrid>
                <a:gridCol w="3681942">
                  <a:extLst>
                    <a:ext uri="{9D8B030D-6E8A-4147-A177-3AD203B41FA5}">
                      <a16:colId xmlns:a16="http://schemas.microsoft.com/office/drawing/2014/main" val="2711826913"/>
                    </a:ext>
                  </a:extLst>
                </a:gridCol>
                <a:gridCol w="3785658">
                  <a:extLst>
                    <a:ext uri="{9D8B030D-6E8A-4147-A177-3AD203B41FA5}">
                      <a16:colId xmlns:a16="http://schemas.microsoft.com/office/drawing/2014/main" val="1802564253"/>
                    </a:ext>
                  </a:extLst>
                </a:gridCol>
              </a:tblGrid>
              <a:tr h="16510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RHODE ISLAND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WASHINGTON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50093162"/>
                  </a:ext>
                </a:extLst>
              </a:tr>
              <a:tr h="33655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6"/>
                        </a:rPr>
                        <a:t>http://www.eohhs.ri.gov/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1-855-697-4347, or 401-462-0311 (Direct Rite Share Line)</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7"/>
                        </a:rPr>
                        <a:t>https://www.hca.wa.gov/</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1-800-562-3022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809478"/>
                  </a:ext>
                </a:extLst>
              </a:tr>
              <a:tr h="5080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SOUTH CAROLINA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WEST VIRGINIA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3468672420"/>
                  </a:ext>
                </a:extLst>
              </a:tr>
              <a:tr h="239395">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8"/>
                        </a:rPr>
                        <a:t>https://www.scdhhs.gov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1-888-549-0820</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9"/>
                        </a:rPr>
                        <a:t>http://mywvhipp.com</a:t>
                      </a: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Toll-free phone: 1-855-MyWVHIPP (1-855-699-8447)</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051989"/>
                  </a:ext>
                </a:extLst>
              </a:tr>
              <a:tr h="22225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SOUTH DAKOTA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WISCONSIN – Medicaid and CHIP</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2989748116"/>
                  </a:ext>
                </a:extLst>
              </a:tr>
              <a:tr h="50800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0"/>
                        </a:rPr>
                        <a:t>http://dss.sd.gov</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1-888-828-0059</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1"/>
                        </a:rPr>
                        <a:t>https://www.dhs.wisconsin.gov/badgercareplus/p-10095.htm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1-800-362-3002</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142515"/>
                  </a:ext>
                </a:extLst>
              </a:tr>
              <a:tr h="267970">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TEXAS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tc>
                  <a:txBody>
                    <a:bodyPr/>
                    <a:lstStyle/>
                    <a:p>
                      <a:pPr marL="0" marR="0" algn="ctr">
                        <a:spcBef>
                          <a:spcPts val="0"/>
                        </a:spcBef>
                        <a:spcAft>
                          <a:spcPts val="0"/>
                        </a:spcAft>
                      </a:pPr>
                      <a:r>
                        <a:rPr lang="en-US" sz="1200" b="1"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rPr>
                        <a:t>WYOMING – Medicaid</a:t>
                      </a:r>
                      <a:endParaRPr lang="en-US" sz="1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009E"/>
                    </a:solidFill>
                  </a:tcPr>
                </a:tc>
                <a:extLst>
                  <a:ext uri="{0D108BD9-81ED-4DB2-BD59-A6C34878D82A}">
                    <a16:rowId xmlns:a16="http://schemas.microsoft.com/office/drawing/2014/main" val="1483556605"/>
                  </a:ext>
                </a:extLst>
              </a:tr>
              <a:tr h="336550">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2"/>
                        </a:rPr>
                        <a:t>http://gethipptexas.com/</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1-800-440-0493</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Website: </a:t>
                      </a:r>
                      <a:r>
                        <a:rPr lang="en-US" sz="1000" u="sng"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hlinkClick r:id="rId13"/>
                        </a:rPr>
                        <a:t>https://health.wyo.gov/healthcarefin/medicaid/programs-and-eligibility/</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rPr>
                        <a:t>Phone: 1-800-251-1269</a:t>
                      </a:r>
                      <a:endParaRPr lang="en-US" sz="1100" dirty="0">
                        <a:solidFill>
                          <a:schemeClr val="tx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4973"/>
                  </a:ext>
                </a:extLst>
              </a:tr>
            </a:tbl>
          </a:graphicData>
        </a:graphic>
      </p:graphicFrame>
      <p:sp>
        <p:nvSpPr>
          <p:cNvPr id="8" name="TextBox 7"/>
          <p:cNvSpPr txBox="1"/>
          <p:nvPr/>
        </p:nvSpPr>
        <p:spPr>
          <a:xfrm>
            <a:off x="152400" y="4038600"/>
            <a:ext cx="7467600" cy="1323439"/>
          </a:xfrm>
          <a:prstGeom prst="rect">
            <a:avLst/>
          </a:prstGeom>
          <a:noFill/>
        </p:spPr>
        <p:txBody>
          <a:bodyPr wrap="square" rtlCol="0">
            <a:spAutoFit/>
          </a:bodyPr>
          <a:lstStyle/>
          <a:p>
            <a:r>
              <a:rPr lang="en-US" sz="1000" dirty="0">
                <a:latin typeface="Source Sans Pro" panose="020B0503030403020204" pitchFamily="34" charset="0"/>
              </a:rPr>
              <a:t>To see if any other states have added a premium assistance program since July 31, 2024, or for more information on special enrollment rights, contact either:</a:t>
            </a:r>
          </a:p>
          <a:p>
            <a:r>
              <a:rPr lang="en-US" sz="1000" dirty="0">
                <a:latin typeface="Source Sans Pro" panose="020B0503030403020204" pitchFamily="34" charset="0"/>
              </a:rPr>
              <a:t> </a:t>
            </a:r>
          </a:p>
          <a:p>
            <a:r>
              <a:rPr lang="en-US" sz="1000" dirty="0">
                <a:latin typeface="Source Sans Pro" panose="020B0503030403020204" pitchFamily="34" charset="0"/>
              </a:rPr>
              <a:t>U.S. Department of Labor 			U.S. Department of Health and Human Services	</a:t>
            </a:r>
          </a:p>
          <a:p>
            <a:r>
              <a:rPr lang="en-US" sz="1000" dirty="0">
                <a:latin typeface="Source Sans Pro" panose="020B0503030403020204" pitchFamily="34" charset="0"/>
              </a:rPr>
              <a:t>Employee Benefits Security Administration		Centers for Medicare &amp; Medicaid Services</a:t>
            </a:r>
          </a:p>
          <a:p>
            <a:r>
              <a:rPr lang="es-US" sz="1000" b="1" dirty="0">
                <a:latin typeface="Source Sans Pro" panose="020B0503030403020204" pitchFamily="34" charset="0"/>
                <a:hlinkClick r:id="rId14"/>
              </a:rPr>
              <a:t>www.dol.gov/agencies/ebsa</a:t>
            </a:r>
            <a:r>
              <a:rPr lang="en-US" sz="1000" b="1" dirty="0">
                <a:latin typeface="Source Sans Pro" panose="020B0503030403020204" pitchFamily="34" charset="0"/>
              </a:rPr>
              <a:t>			</a:t>
            </a:r>
            <a:r>
              <a:rPr lang="en-US" sz="1000" b="1" dirty="0">
                <a:latin typeface="Source Sans Pro" panose="020B0503030403020204" pitchFamily="34" charset="0"/>
                <a:hlinkClick r:id="rId15"/>
              </a:rPr>
              <a:t>www.cms.hhs.gov</a:t>
            </a:r>
            <a:r>
              <a:rPr lang="en-US" sz="1000" dirty="0">
                <a:latin typeface="Source Sans Pro" panose="020B0503030403020204" pitchFamily="34" charset="0"/>
              </a:rPr>
              <a:t>                                           </a:t>
            </a:r>
          </a:p>
          <a:p>
            <a:r>
              <a:rPr lang="en-US" sz="1000" dirty="0">
                <a:latin typeface="Source Sans Pro" panose="020B0503030403020204" pitchFamily="34" charset="0"/>
              </a:rPr>
              <a:t>1-866-444-EBSA (3272)			1-877-267-2323, Menu Option 4, Ext. 61565 </a:t>
            </a:r>
          </a:p>
          <a:p>
            <a:endParaRPr lang="en-US" sz="1000" dirty="0"/>
          </a:p>
        </p:txBody>
      </p:sp>
      <p:sp>
        <p:nvSpPr>
          <p:cNvPr id="2" name="Slide Number Placeholder 1"/>
          <p:cNvSpPr>
            <a:spLocks noGrp="1"/>
          </p:cNvSpPr>
          <p:nvPr>
            <p:ph type="sldNum" sz="quarter" idx="7"/>
          </p:nvPr>
        </p:nvSpPr>
        <p:spPr/>
        <p:txBody>
          <a:bodyPr/>
          <a:lstStyle/>
          <a:p>
            <a:r>
              <a:rPr lang="en-US" dirty="0"/>
              <a:t>33</a:t>
            </a:r>
          </a:p>
        </p:txBody>
      </p:sp>
    </p:spTree>
    <p:custDataLst>
      <p:tags r:id="rId1"/>
    </p:custDataLst>
    <p:extLst>
      <p:ext uri="{BB962C8B-B14F-4D97-AF65-F5344CB8AC3E}">
        <p14:creationId xmlns:p14="http://schemas.microsoft.com/office/powerpoint/2010/main" val="65988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642109"/>
            <a:ext cx="7772400" cy="4891405"/>
          </a:xfrm>
          <a:custGeom>
            <a:avLst/>
            <a:gdLst/>
            <a:ahLst/>
            <a:cxnLst/>
            <a:rect l="l" t="t" r="r" b="b"/>
            <a:pathLst>
              <a:path w="7772400" h="4891405">
                <a:moveTo>
                  <a:pt x="0" y="4891277"/>
                </a:moveTo>
                <a:lnTo>
                  <a:pt x="7772400" y="4891277"/>
                </a:lnTo>
                <a:lnTo>
                  <a:pt x="7772400" y="0"/>
                </a:lnTo>
                <a:lnTo>
                  <a:pt x="0" y="0"/>
                </a:lnTo>
                <a:lnTo>
                  <a:pt x="0" y="4891277"/>
                </a:lnTo>
                <a:close/>
              </a:path>
            </a:pathLst>
          </a:custGeom>
          <a:solidFill>
            <a:srgbClr val="EAEDEA"/>
          </a:solidFill>
        </p:spPr>
        <p:txBody>
          <a:bodyPr wrap="square" lIns="0" tIns="0" rIns="0" bIns="0" rtlCol="0"/>
          <a:lstStyle/>
          <a:p>
            <a:endParaRPr dirty="0"/>
          </a:p>
        </p:txBody>
      </p:sp>
      <p:sp>
        <p:nvSpPr>
          <p:cNvPr id="5" name="object 5"/>
          <p:cNvSpPr txBox="1">
            <a:spLocks noChangeAspect="1"/>
          </p:cNvSpPr>
          <p:nvPr/>
        </p:nvSpPr>
        <p:spPr>
          <a:xfrm>
            <a:off x="0" y="6869430"/>
            <a:ext cx="7772399" cy="3188969"/>
          </a:xfrm>
          <a:prstGeom prst="rect">
            <a:avLst/>
          </a:prstGeom>
          <a:solidFill>
            <a:schemeClr val="accent6"/>
          </a:solidFill>
        </p:spPr>
        <p:txBody>
          <a:bodyPr vert="horz" wrap="square" lIns="0" tIns="12700" rIns="0" bIns="0" rtlCol="0">
            <a:noAutofit/>
          </a:bodyPr>
          <a:lstStyle/>
          <a:p>
            <a:pPr marL="12700" marR="5080">
              <a:lnSpc>
                <a:spcPct val="119900"/>
              </a:lnSpc>
              <a:spcBef>
                <a:spcPts val="100"/>
              </a:spcBef>
            </a:pPr>
            <a:endParaRPr lang="en-US" sz="850" dirty="0">
              <a:solidFill>
                <a:srgbClr val="FFFFFF"/>
              </a:solidFill>
              <a:latin typeface="Arial"/>
              <a:cs typeface="Arial"/>
            </a:endParaRPr>
          </a:p>
          <a:p>
            <a:pPr marL="12700" marR="5080">
              <a:lnSpc>
                <a:spcPct val="119900"/>
              </a:lnSpc>
              <a:spcBef>
                <a:spcPts val="100"/>
              </a:spcBef>
            </a:pPr>
            <a:endParaRPr lang="en-US" sz="850" dirty="0">
              <a:solidFill>
                <a:srgbClr val="FFFFFF"/>
              </a:solidFill>
              <a:latin typeface="Arial"/>
              <a:cs typeface="Arial"/>
            </a:endParaRPr>
          </a:p>
          <a:p>
            <a:pPr marL="12700" marR="5080">
              <a:lnSpc>
                <a:spcPct val="119900"/>
              </a:lnSpc>
              <a:spcBef>
                <a:spcPts val="100"/>
              </a:spcBef>
            </a:pPr>
            <a:endParaRPr lang="en-US" sz="850" dirty="0">
              <a:solidFill>
                <a:srgbClr val="FFFFFF"/>
              </a:solidFill>
              <a:latin typeface="Arial"/>
              <a:cs typeface="Arial"/>
            </a:endParaRPr>
          </a:p>
          <a:p>
            <a:pPr marL="274320" marR="5080">
              <a:lnSpc>
                <a:spcPct val="119900"/>
              </a:lnSpc>
              <a:spcBef>
                <a:spcPts val="100"/>
              </a:spcBef>
            </a:pPr>
            <a:r>
              <a:rPr sz="850" dirty="0">
                <a:solidFill>
                  <a:srgbClr val="FFFFFF"/>
                </a:solidFill>
                <a:latin typeface="Arial"/>
                <a:cs typeface="Arial"/>
              </a:rPr>
              <a:t>This </a:t>
            </a:r>
            <a:r>
              <a:rPr sz="850" spc="-5" dirty="0">
                <a:solidFill>
                  <a:srgbClr val="FFFFFF"/>
                </a:solidFill>
                <a:latin typeface="Arial"/>
                <a:cs typeface="Arial"/>
              </a:rPr>
              <a:t>guide is intended </a:t>
            </a:r>
            <a:r>
              <a:rPr sz="850" dirty="0">
                <a:solidFill>
                  <a:srgbClr val="FFFFFF"/>
                </a:solidFill>
                <a:latin typeface="Arial"/>
                <a:cs typeface="Arial"/>
              </a:rPr>
              <a:t>to </a:t>
            </a:r>
            <a:r>
              <a:rPr sz="850" spc="-5" dirty="0">
                <a:solidFill>
                  <a:srgbClr val="FFFFFF"/>
                </a:solidFill>
                <a:latin typeface="Arial"/>
                <a:cs typeface="Arial"/>
              </a:rPr>
              <a:t>describe </a:t>
            </a:r>
            <a:r>
              <a:rPr sz="850" dirty="0">
                <a:solidFill>
                  <a:srgbClr val="FFFFFF"/>
                </a:solidFill>
                <a:latin typeface="Arial"/>
                <a:cs typeface="Arial"/>
              </a:rPr>
              <a:t>the </a:t>
            </a:r>
            <a:r>
              <a:rPr sz="850" spc="-5" dirty="0">
                <a:solidFill>
                  <a:srgbClr val="FFFFFF"/>
                </a:solidFill>
                <a:latin typeface="Arial"/>
                <a:cs typeface="Arial"/>
              </a:rPr>
              <a:t>eligibility </a:t>
            </a:r>
            <a:r>
              <a:rPr sz="850" dirty="0">
                <a:solidFill>
                  <a:srgbClr val="FFFFFF"/>
                </a:solidFill>
                <a:latin typeface="Arial"/>
                <a:cs typeface="Arial"/>
              </a:rPr>
              <a:t>requirements, </a:t>
            </a:r>
            <a:r>
              <a:rPr sz="850" spc="-5" dirty="0">
                <a:solidFill>
                  <a:srgbClr val="FFFFFF"/>
                </a:solidFill>
                <a:latin typeface="Arial"/>
                <a:cs typeface="Arial"/>
              </a:rPr>
              <a:t>enrollment procedures, plan highlights, and coverage effective dates for the  benefits</a:t>
            </a:r>
            <a:br>
              <a:rPr lang="en-US" sz="850" spc="-5" dirty="0">
                <a:solidFill>
                  <a:srgbClr val="FFFFFF"/>
                </a:solidFill>
                <a:latin typeface="Arial"/>
                <a:cs typeface="Arial"/>
              </a:rPr>
            </a:br>
            <a:r>
              <a:rPr sz="850" spc="-5" dirty="0">
                <a:solidFill>
                  <a:srgbClr val="FFFFFF"/>
                </a:solidFill>
                <a:latin typeface="Arial"/>
                <a:cs typeface="Arial"/>
              </a:rPr>
              <a:t>offered </a:t>
            </a:r>
            <a:r>
              <a:rPr sz="850" dirty="0">
                <a:solidFill>
                  <a:srgbClr val="FFFFFF"/>
                </a:solidFill>
                <a:latin typeface="Arial"/>
                <a:cs typeface="Arial"/>
              </a:rPr>
              <a:t>by </a:t>
            </a:r>
            <a:r>
              <a:rPr sz="850" spc="-5" dirty="0">
                <a:solidFill>
                  <a:srgbClr val="FFFFFF"/>
                </a:solidFill>
                <a:latin typeface="Arial"/>
                <a:cs typeface="Arial"/>
              </a:rPr>
              <a:t>[client]. </a:t>
            </a:r>
            <a:r>
              <a:rPr sz="850" dirty="0">
                <a:solidFill>
                  <a:srgbClr val="FFFFFF"/>
                </a:solidFill>
                <a:latin typeface="Arial"/>
                <a:cs typeface="Arial"/>
              </a:rPr>
              <a:t>It is not a </a:t>
            </a:r>
            <a:r>
              <a:rPr sz="850" spc="-5" dirty="0">
                <a:solidFill>
                  <a:srgbClr val="FFFFFF"/>
                </a:solidFill>
                <a:latin typeface="Arial"/>
                <a:cs typeface="Arial"/>
              </a:rPr>
              <a:t>legal plan document </a:t>
            </a:r>
            <a:r>
              <a:rPr sz="850" dirty="0">
                <a:solidFill>
                  <a:srgbClr val="FFFFFF"/>
                </a:solidFill>
                <a:latin typeface="Arial"/>
                <a:cs typeface="Arial"/>
              </a:rPr>
              <a:t>and </a:t>
            </a:r>
            <a:r>
              <a:rPr sz="850" spc="-5" dirty="0">
                <a:solidFill>
                  <a:srgbClr val="FFFFFF"/>
                </a:solidFill>
                <a:latin typeface="Arial"/>
                <a:cs typeface="Arial"/>
              </a:rPr>
              <a:t>does not imply </a:t>
            </a:r>
            <a:r>
              <a:rPr sz="850" dirty="0">
                <a:solidFill>
                  <a:srgbClr val="FFFFFF"/>
                </a:solidFill>
                <a:latin typeface="Arial"/>
                <a:cs typeface="Arial"/>
              </a:rPr>
              <a:t>a </a:t>
            </a:r>
            <a:r>
              <a:rPr sz="850" spc="-5" dirty="0">
                <a:solidFill>
                  <a:srgbClr val="FFFFFF"/>
                </a:solidFill>
                <a:latin typeface="Arial"/>
                <a:cs typeface="Arial"/>
              </a:rPr>
              <a:t>guarantee of employment or continuation of benefits. </a:t>
            </a:r>
            <a:r>
              <a:rPr sz="850" dirty="0">
                <a:solidFill>
                  <a:srgbClr val="FFFFFF"/>
                </a:solidFill>
                <a:latin typeface="Arial"/>
                <a:cs typeface="Arial"/>
              </a:rPr>
              <a:t>While  </a:t>
            </a:r>
            <a:r>
              <a:rPr sz="850" spc="-5" dirty="0">
                <a:solidFill>
                  <a:srgbClr val="FFFFFF"/>
                </a:solidFill>
                <a:latin typeface="Arial"/>
                <a:cs typeface="Arial"/>
              </a:rPr>
              <a:t>this guide is </a:t>
            </a:r>
            <a:r>
              <a:rPr sz="850" dirty="0">
                <a:solidFill>
                  <a:srgbClr val="FFFFFF"/>
                </a:solidFill>
                <a:latin typeface="Arial"/>
                <a:cs typeface="Arial"/>
              </a:rPr>
              <a:t>a </a:t>
            </a:r>
            <a:r>
              <a:rPr sz="850" spc="-5" dirty="0">
                <a:solidFill>
                  <a:srgbClr val="FFFFFF"/>
                </a:solidFill>
                <a:latin typeface="Arial"/>
                <a:cs typeface="Arial"/>
              </a:rPr>
              <a:t>tool to answer many of your benefit questions, full details of the plans are contained in the Summary Plan Descriptions (SPDs),  which govern each plan’s </a:t>
            </a:r>
            <a:br>
              <a:rPr lang="en-US" sz="850" spc="-5" dirty="0">
                <a:solidFill>
                  <a:srgbClr val="FFFFFF"/>
                </a:solidFill>
                <a:latin typeface="Arial"/>
                <a:cs typeface="Arial"/>
              </a:rPr>
            </a:br>
            <a:r>
              <a:rPr sz="850" spc="-5" dirty="0">
                <a:solidFill>
                  <a:srgbClr val="FFFFFF"/>
                </a:solidFill>
                <a:latin typeface="Arial"/>
                <a:cs typeface="Arial"/>
              </a:rPr>
              <a:t>operation. </a:t>
            </a:r>
            <a:r>
              <a:rPr sz="850" dirty="0">
                <a:solidFill>
                  <a:srgbClr val="FFFFFF"/>
                </a:solidFill>
                <a:latin typeface="Arial"/>
                <a:cs typeface="Arial"/>
              </a:rPr>
              <a:t>The </a:t>
            </a:r>
            <a:r>
              <a:rPr sz="850" spc="-5" dirty="0">
                <a:solidFill>
                  <a:srgbClr val="FFFFFF"/>
                </a:solidFill>
                <a:latin typeface="Arial"/>
                <a:cs typeface="Arial"/>
              </a:rPr>
              <a:t>noted plan changes </a:t>
            </a:r>
            <a:r>
              <a:rPr sz="850" dirty="0">
                <a:solidFill>
                  <a:srgbClr val="FFFFFF"/>
                </a:solidFill>
                <a:latin typeface="Arial"/>
                <a:cs typeface="Arial"/>
              </a:rPr>
              <a:t>in </a:t>
            </a:r>
            <a:r>
              <a:rPr sz="850" spc="-5" dirty="0">
                <a:solidFill>
                  <a:srgbClr val="FFFFFF"/>
                </a:solidFill>
                <a:latin typeface="Arial"/>
                <a:cs typeface="Arial"/>
              </a:rPr>
              <a:t>this guide may service as </a:t>
            </a:r>
            <a:r>
              <a:rPr sz="850" dirty="0">
                <a:solidFill>
                  <a:srgbClr val="FFFFFF"/>
                </a:solidFill>
                <a:latin typeface="Arial"/>
                <a:cs typeface="Arial"/>
              </a:rPr>
              <a:t>a </a:t>
            </a:r>
            <a:r>
              <a:rPr sz="850" spc="-5" dirty="0">
                <a:solidFill>
                  <a:srgbClr val="FFFFFF"/>
                </a:solidFill>
                <a:latin typeface="Arial"/>
                <a:cs typeface="Arial"/>
              </a:rPr>
              <a:t>Summary of Material Modifications (SMM) to the  SPD. Whenever an interpretation </a:t>
            </a:r>
            <a:br>
              <a:rPr lang="en-US" sz="850" spc="-5" dirty="0">
                <a:solidFill>
                  <a:srgbClr val="FFFFFF"/>
                </a:solidFill>
                <a:latin typeface="Arial"/>
                <a:cs typeface="Arial"/>
              </a:rPr>
            </a:br>
            <a:r>
              <a:rPr sz="850" spc="-5" dirty="0">
                <a:solidFill>
                  <a:srgbClr val="FFFFFF"/>
                </a:solidFill>
                <a:latin typeface="Arial"/>
                <a:cs typeface="Arial"/>
              </a:rPr>
              <a:t>of </a:t>
            </a:r>
            <a:r>
              <a:rPr sz="850" dirty="0">
                <a:solidFill>
                  <a:srgbClr val="FFFFFF"/>
                </a:solidFill>
                <a:latin typeface="Arial"/>
                <a:cs typeface="Arial"/>
              </a:rPr>
              <a:t>a </a:t>
            </a:r>
            <a:r>
              <a:rPr sz="850" spc="-5" dirty="0">
                <a:solidFill>
                  <a:srgbClr val="FFFFFF"/>
                </a:solidFill>
                <a:latin typeface="Arial"/>
                <a:cs typeface="Arial"/>
              </a:rPr>
              <a:t>plan benefit is necessary, the </a:t>
            </a:r>
            <a:r>
              <a:rPr sz="850" dirty="0">
                <a:solidFill>
                  <a:srgbClr val="FFFFFF"/>
                </a:solidFill>
                <a:latin typeface="Arial"/>
                <a:cs typeface="Arial"/>
              </a:rPr>
              <a:t>actual </a:t>
            </a:r>
            <a:r>
              <a:rPr sz="850" spc="-5" dirty="0">
                <a:solidFill>
                  <a:srgbClr val="FFFFFF"/>
                </a:solidFill>
                <a:latin typeface="Arial"/>
                <a:cs typeface="Arial"/>
              </a:rPr>
              <a:t>plan </a:t>
            </a:r>
            <a:r>
              <a:rPr sz="850" dirty="0">
                <a:solidFill>
                  <a:srgbClr val="FFFFFF"/>
                </a:solidFill>
                <a:latin typeface="Arial"/>
                <a:cs typeface="Arial"/>
              </a:rPr>
              <a:t>documents </a:t>
            </a:r>
            <a:r>
              <a:rPr sz="850" spc="-5" dirty="0">
                <a:solidFill>
                  <a:srgbClr val="FFFFFF"/>
                </a:solidFill>
                <a:latin typeface="Arial"/>
                <a:cs typeface="Arial"/>
              </a:rPr>
              <a:t>will</a:t>
            </a:r>
            <a:r>
              <a:rPr sz="850" spc="-10" dirty="0">
                <a:solidFill>
                  <a:srgbClr val="FFFFFF"/>
                </a:solidFill>
                <a:latin typeface="Arial"/>
                <a:cs typeface="Arial"/>
              </a:rPr>
              <a:t> </a:t>
            </a:r>
            <a:r>
              <a:rPr sz="850" spc="-5" dirty="0">
                <a:solidFill>
                  <a:srgbClr val="FFFFFF"/>
                </a:solidFill>
                <a:latin typeface="Arial"/>
                <a:cs typeface="Arial"/>
              </a:rPr>
              <a:t>prevail.</a:t>
            </a: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endParaRPr lang="en-US" sz="850" spc="-5" dirty="0">
              <a:solidFill>
                <a:srgbClr val="FFFFFF"/>
              </a:solidFill>
              <a:latin typeface="Arial"/>
              <a:cs typeface="Arial"/>
            </a:endParaRPr>
          </a:p>
          <a:p>
            <a:pPr marL="274320" marR="5080">
              <a:lnSpc>
                <a:spcPct val="119900"/>
              </a:lnSpc>
              <a:spcBef>
                <a:spcPts val="100"/>
              </a:spcBef>
            </a:pPr>
            <a:r>
              <a:rPr lang="en-US" sz="850" spc="-5" dirty="0">
                <a:solidFill>
                  <a:srgbClr val="FFFFFF"/>
                </a:solidFill>
                <a:latin typeface="Arial"/>
                <a:cs typeface="Arial"/>
              </a:rPr>
              <a:t>Copyright 2025 Mercer LLC. All rights reserved. 					               410257</a:t>
            </a:r>
            <a:endParaRPr sz="850" dirty="0">
              <a:latin typeface="Arial"/>
              <a:cs typeface="Arial"/>
            </a:endParaRPr>
          </a:p>
        </p:txBody>
      </p:sp>
    </p:spTree>
    <p:custDataLst>
      <p:tags r:id="rId1"/>
    </p:custDataLst>
    <p:extLst>
      <p:ext uri="{BB962C8B-B14F-4D97-AF65-F5344CB8AC3E}">
        <p14:creationId xmlns:p14="http://schemas.microsoft.com/office/powerpoint/2010/main" val="429365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bk object 16"/>
          <p:cNvSpPr/>
          <p:nvPr/>
        </p:nvSpPr>
        <p:spPr>
          <a:xfrm>
            <a:off x="0" y="-22657"/>
            <a:ext cx="7772400" cy="10081057"/>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7" name="object 7"/>
          <p:cNvSpPr txBox="1"/>
          <p:nvPr/>
        </p:nvSpPr>
        <p:spPr>
          <a:xfrm>
            <a:off x="4204610" y="1785076"/>
            <a:ext cx="3174598" cy="2293769"/>
          </a:xfrm>
          <a:prstGeom prst="rect">
            <a:avLst/>
          </a:prstGeom>
        </p:spPr>
        <p:txBody>
          <a:bodyPr vert="horz" wrap="square" lIns="0" tIns="12065" rIns="0" bIns="0" rtlCol="0">
            <a:spAutoFit/>
          </a:bodyPr>
          <a:lstStyle/>
          <a:p>
            <a:pPr marL="12700" marR="5080">
              <a:lnSpc>
                <a:spcPct val="120400"/>
              </a:lnSpc>
              <a:spcBef>
                <a:spcPts val="95"/>
              </a:spcBef>
              <a:buClr>
                <a:srgbClr val="403F41"/>
              </a:buClr>
              <a:tabLst>
                <a:tab pos="194945" algn="l"/>
                <a:tab pos="195580" algn="l"/>
              </a:tabLst>
            </a:pPr>
            <a:r>
              <a:rPr lang="en-US" b="1" spc="75" dirty="0">
                <a:solidFill>
                  <a:srgbClr val="002D73"/>
                </a:solidFill>
                <a:latin typeface="Source Sans Pro" panose="020B0503030403020204" pitchFamily="34" charset="0"/>
                <a:cs typeface="Times New Roman"/>
              </a:rPr>
              <a:t>Important</a:t>
            </a:r>
            <a:r>
              <a:rPr lang="en-US" b="1" spc="-80" dirty="0">
                <a:solidFill>
                  <a:srgbClr val="002D73"/>
                </a:solidFill>
                <a:latin typeface="Source Sans Pro" panose="020B0503030403020204" pitchFamily="34" charset="0"/>
                <a:cs typeface="Times New Roman"/>
              </a:rPr>
              <a:t> </a:t>
            </a:r>
            <a:r>
              <a:rPr lang="en-US" b="1" spc="80" dirty="0">
                <a:solidFill>
                  <a:srgbClr val="002D73"/>
                </a:solidFill>
                <a:latin typeface="Source Sans Pro" panose="020B0503030403020204" pitchFamily="34" charset="0"/>
                <a:cs typeface="Times New Roman"/>
              </a:rPr>
              <a:t>reminders</a:t>
            </a:r>
            <a:endParaRPr lang="en-US" b="1" spc="-5" dirty="0">
              <a:solidFill>
                <a:srgbClr val="002D73"/>
              </a:solidFill>
              <a:latin typeface="Source Sans Pro" panose="020B0503030403020204" pitchFamily="34" charset="0"/>
              <a:cs typeface="Arial"/>
            </a:endParaRPr>
          </a:p>
          <a:p>
            <a:pPr marL="195580" marR="5080" indent="-182880">
              <a:lnSpc>
                <a:spcPct val="120400"/>
              </a:lnSpc>
              <a:spcBef>
                <a:spcPts val="95"/>
              </a:spcBef>
              <a:buClr>
                <a:srgbClr val="403F41"/>
              </a:buClr>
              <a:buFont typeface="Symbol"/>
              <a:buChar char=""/>
              <a:tabLst>
                <a:tab pos="194945" algn="l"/>
                <a:tab pos="195580" algn="l"/>
              </a:tabLst>
            </a:pPr>
            <a:r>
              <a:rPr lang="en-US" sz="1000" spc="-30" dirty="0">
                <a:latin typeface="Arial"/>
                <a:cs typeface="Arial"/>
              </a:rPr>
              <a:t>Open Enrollment is your opportunity to make your benefit elections without a qualified event. </a:t>
            </a:r>
          </a:p>
          <a:p>
            <a:pPr marL="12700" marR="5080">
              <a:lnSpc>
                <a:spcPct val="120400"/>
              </a:lnSpc>
              <a:spcBef>
                <a:spcPts val="95"/>
              </a:spcBef>
              <a:buClr>
                <a:srgbClr val="403F41"/>
              </a:buClr>
              <a:tabLst>
                <a:tab pos="194945" algn="l"/>
                <a:tab pos="195580" algn="l"/>
              </a:tabLst>
            </a:pPr>
            <a:r>
              <a:rPr lang="en-US" sz="1000" spc="-30" dirty="0">
                <a:latin typeface="Arial"/>
                <a:cs typeface="Arial"/>
              </a:rPr>
              <a:t>      It is recommended to review your elections carefully</a:t>
            </a:r>
            <a:r>
              <a:rPr lang="en-US" sz="900" spc="-30" dirty="0">
                <a:latin typeface="Arial"/>
                <a:cs typeface="Arial"/>
              </a:rPr>
              <a:t>.</a:t>
            </a:r>
            <a:endParaRPr lang="en-US" sz="900" dirty="0">
              <a:latin typeface="Arial"/>
              <a:cs typeface="Arial"/>
            </a:endParaRPr>
          </a:p>
          <a:p>
            <a:pPr marL="12700" marR="5080">
              <a:lnSpc>
                <a:spcPct val="120400"/>
              </a:lnSpc>
              <a:spcBef>
                <a:spcPts val="95"/>
              </a:spcBef>
              <a:buClr>
                <a:srgbClr val="403F41"/>
              </a:buClr>
              <a:tabLst>
                <a:tab pos="194945" algn="l"/>
                <a:tab pos="195580" algn="l"/>
              </a:tabLst>
            </a:pPr>
            <a:endParaRPr lang="en-US" sz="900" b="1" spc="-5" dirty="0">
              <a:solidFill>
                <a:srgbClr val="6F4366"/>
              </a:solidFill>
              <a:latin typeface="Arial"/>
              <a:cs typeface="Arial"/>
            </a:endParaRPr>
          </a:p>
          <a:p>
            <a:pPr marL="195580" marR="5080" indent="-182880">
              <a:lnSpc>
                <a:spcPct val="120400"/>
              </a:lnSpc>
              <a:spcBef>
                <a:spcPts val="95"/>
              </a:spcBef>
              <a:buClr>
                <a:srgbClr val="403F41"/>
              </a:buClr>
              <a:buFont typeface="Symbol"/>
              <a:buChar char=""/>
              <a:tabLst>
                <a:tab pos="194945" algn="l"/>
                <a:tab pos="195580" algn="l"/>
              </a:tabLst>
            </a:pPr>
            <a:r>
              <a:rPr sz="1200" b="1" spc="-5" dirty="0">
                <a:solidFill>
                  <a:srgbClr val="002D73"/>
                </a:solidFill>
                <a:latin typeface="Arial"/>
                <a:cs typeface="Arial"/>
              </a:rPr>
              <a:t>Open Enrollment: Enroll before the enrollment  deadline</a:t>
            </a:r>
            <a:r>
              <a:rPr lang="en-US" sz="1200" b="1" spc="-5" dirty="0">
                <a:solidFill>
                  <a:srgbClr val="002D73"/>
                </a:solidFill>
                <a:latin typeface="Arial"/>
                <a:cs typeface="Arial"/>
              </a:rPr>
              <a:t>, March 30, 2025</a:t>
            </a:r>
            <a:r>
              <a:rPr sz="1000" b="1" spc="-5" dirty="0">
                <a:latin typeface="Arial"/>
                <a:cs typeface="Arial"/>
              </a:rPr>
              <a:t>. </a:t>
            </a:r>
            <a:r>
              <a:rPr lang="en-US" sz="1000" b="1" spc="-5" dirty="0">
                <a:latin typeface="Arial"/>
                <a:cs typeface="Arial"/>
              </a:rPr>
              <a:t> </a:t>
            </a:r>
            <a:r>
              <a:rPr sz="1000" spc="-5" dirty="0">
                <a:latin typeface="Arial"/>
                <a:cs typeface="Arial"/>
              </a:rPr>
              <a:t>If </a:t>
            </a:r>
            <a:r>
              <a:rPr sz="1000" spc="-10" dirty="0">
                <a:latin typeface="Arial"/>
                <a:cs typeface="Arial"/>
              </a:rPr>
              <a:t>you </a:t>
            </a:r>
            <a:r>
              <a:rPr sz="1000" spc="-5" dirty="0">
                <a:latin typeface="Arial"/>
                <a:cs typeface="Arial"/>
              </a:rPr>
              <a:t>do not make changes to your coverage  within the enrollment time </a:t>
            </a:r>
            <a:r>
              <a:rPr sz="1000" dirty="0">
                <a:latin typeface="Arial"/>
                <a:cs typeface="Arial"/>
              </a:rPr>
              <a:t>period, </a:t>
            </a:r>
            <a:r>
              <a:rPr sz="1000" spc="-5" dirty="0">
                <a:latin typeface="Arial"/>
                <a:cs typeface="Arial"/>
              </a:rPr>
              <a:t>you</a:t>
            </a:r>
            <a:r>
              <a:rPr lang="en-US" sz="1000" spc="-5" dirty="0">
                <a:latin typeface="Arial"/>
                <a:cs typeface="Arial"/>
              </a:rPr>
              <a:t> will not have coverage for the remainder of the plan year.</a:t>
            </a:r>
          </a:p>
          <a:p>
            <a:pPr marL="12700" marR="5080">
              <a:lnSpc>
                <a:spcPct val="120400"/>
              </a:lnSpc>
              <a:spcBef>
                <a:spcPts val="95"/>
              </a:spcBef>
              <a:buClr>
                <a:srgbClr val="403F41"/>
              </a:buClr>
              <a:tabLst>
                <a:tab pos="194945" algn="l"/>
                <a:tab pos="195580" algn="l"/>
              </a:tabLst>
            </a:pPr>
            <a:r>
              <a:rPr lang="en-US" sz="1000" b="1" spc="-5" dirty="0">
                <a:latin typeface="Arial"/>
                <a:cs typeface="Arial"/>
              </a:rPr>
              <a:t>	</a:t>
            </a:r>
            <a:endParaRPr sz="1000" b="1" dirty="0">
              <a:latin typeface="Arial"/>
              <a:cs typeface="Arial"/>
            </a:endParaRPr>
          </a:p>
        </p:txBody>
      </p:sp>
      <p:sp>
        <p:nvSpPr>
          <p:cNvPr id="2" name="Slide Number Placeholder 1"/>
          <p:cNvSpPr>
            <a:spLocks noGrp="1"/>
          </p:cNvSpPr>
          <p:nvPr>
            <p:ph type="sldNum" sz="quarter" idx="7"/>
          </p:nvPr>
        </p:nvSpPr>
        <p:spPr/>
        <p:txBody>
          <a:bodyPr/>
          <a:lstStyle/>
          <a:p>
            <a:r>
              <a:rPr lang="en-US" dirty="0"/>
              <a:t>3</a:t>
            </a:r>
          </a:p>
        </p:txBody>
      </p:sp>
      <p:sp>
        <p:nvSpPr>
          <p:cNvPr id="4" name="TextBox 3"/>
          <p:cNvSpPr txBox="1">
            <a:spLocks noChangeAspect="1"/>
          </p:cNvSpPr>
          <p:nvPr/>
        </p:nvSpPr>
        <p:spPr>
          <a:xfrm>
            <a:off x="450838" y="8279978"/>
            <a:ext cx="6928369" cy="1574076"/>
          </a:xfrm>
          <a:prstGeom prst="rect">
            <a:avLst/>
          </a:prstGeom>
          <a:solidFill>
            <a:schemeClr val="accent6"/>
          </a:solidFill>
        </p:spPr>
        <p:txBody>
          <a:bodyPr wrap="square" rtlCol="0">
            <a:noAutofit/>
          </a:bodyPr>
          <a:lstStyle/>
          <a:p>
            <a:pPr marL="365760" marR="5080" lvl="0" algn="ctr">
              <a:lnSpc>
                <a:spcPct val="150000"/>
              </a:lnSpc>
              <a:spcBef>
                <a:spcPts val="600"/>
              </a:spcBef>
            </a:pPr>
            <a:r>
              <a:rPr lang="en-US" b="1" spc="-5" dirty="0">
                <a:solidFill>
                  <a:srgbClr val="FFFFFF"/>
                </a:solidFill>
                <a:latin typeface="Source Sans Pro" panose="020B0503030403020204" pitchFamily="34" charset="0"/>
                <a:cs typeface="Times New Roman" panose="02020603050405020304" pitchFamily="18" charset="0"/>
              </a:rPr>
              <a:t>Summary of Benefits and Coverage</a:t>
            </a:r>
          </a:p>
          <a:p>
            <a:pPr marR="5080" lvl="0" algn="ctr">
              <a:lnSpc>
                <a:spcPct val="150000"/>
              </a:lnSpc>
            </a:pPr>
            <a:r>
              <a:rPr lang="en-US" sz="1000" spc="-5" dirty="0">
                <a:solidFill>
                  <a:srgbClr val="FFFFFF"/>
                </a:solidFill>
                <a:latin typeface="Arial"/>
                <a:cs typeface="Arial"/>
              </a:rPr>
              <a:t>The Health section of this guide provides an overview of your medical plan options. You can </a:t>
            </a:r>
            <a:r>
              <a:rPr lang="en-US" sz="1000" dirty="0">
                <a:solidFill>
                  <a:srgbClr val="FFFFFF"/>
                </a:solidFill>
                <a:latin typeface="Arial"/>
                <a:cs typeface="Arial"/>
              </a:rPr>
              <a:t>find </a:t>
            </a:r>
            <a:r>
              <a:rPr lang="en-US" sz="1000" spc="-5" dirty="0">
                <a:solidFill>
                  <a:srgbClr val="FFFFFF"/>
                </a:solidFill>
                <a:latin typeface="Arial"/>
                <a:cs typeface="Arial"/>
              </a:rPr>
              <a:t>detailed information </a:t>
            </a:r>
            <a:br>
              <a:rPr lang="en-US" sz="1000" spc="-5" dirty="0">
                <a:solidFill>
                  <a:srgbClr val="FFFFFF"/>
                </a:solidFill>
                <a:latin typeface="Arial"/>
                <a:cs typeface="Arial"/>
              </a:rPr>
            </a:br>
            <a:r>
              <a:rPr lang="en-US" sz="1000" spc="-5" dirty="0">
                <a:solidFill>
                  <a:srgbClr val="FFFFFF"/>
                </a:solidFill>
                <a:latin typeface="Arial"/>
                <a:cs typeface="Arial"/>
              </a:rPr>
              <a:t>about each plan, including </a:t>
            </a:r>
            <a:r>
              <a:rPr lang="en-US" sz="1000" dirty="0">
                <a:solidFill>
                  <a:srgbClr val="FFFFFF"/>
                </a:solidFill>
                <a:latin typeface="Arial"/>
                <a:cs typeface="Arial"/>
              </a:rPr>
              <a:t>a </a:t>
            </a:r>
            <a:r>
              <a:rPr lang="en-US" sz="1000" spc="-5" dirty="0">
                <a:solidFill>
                  <a:srgbClr val="FFFFFF"/>
                </a:solidFill>
                <a:latin typeface="Arial"/>
                <a:cs typeface="Arial"/>
              </a:rPr>
              <a:t>breakdown of costs, in each plan’s Summary of Benefits and Coverage (SBC).  The SBCs </a:t>
            </a:r>
            <a:br>
              <a:rPr lang="en-US" sz="1000" spc="-5" dirty="0">
                <a:solidFill>
                  <a:srgbClr val="FFFFFF"/>
                </a:solidFill>
                <a:latin typeface="Arial"/>
                <a:cs typeface="Arial"/>
              </a:rPr>
            </a:br>
            <a:r>
              <a:rPr lang="en-US" sz="1000" spc="-5" dirty="0">
                <a:solidFill>
                  <a:srgbClr val="FFFFFF"/>
                </a:solidFill>
                <a:latin typeface="Arial"/>
                <a:cs typeface="Arial"/>
              </a:rPr>
              <a:t>summarize important information about </a:t>
            </a:r>
            <a:r>
              <a:rPr lang="en-US" sz="1000" spc="-10" dirty="0">
                <a:solidFill>
                  <a:srgbClr val="FFFFFF"/>
                </a:solidFill>
                <a:latin typeface="Arial"/>
                <a:cs typeface="Arial"/>
              </a:rPr>
              <a:t>your </a:t>
            </a:r>
            <a:r>
              <a:rPr lang="en-US" sz="1000" spc="-5" dirty="0">
                <a:solidFill>
                  <a:srgbClr val="FFFFFF"/>
                </a:solidFill>
                <a:latin typeface="Arial"/>
                <a:cs typeface="Arial"/>
              </a:rPr>
              <a:t>health coverage options in </a:t>
            </a:r>
            <a:r>
              <a:rPr lang="en-US" sz="1000" dirty="0">
                <a:solidFill>
                  <a:srgbClr val="FFFFFF"/>
                </a:solidFill>
                <a:latin typeface="Arial"/>
                <a:cs typeface="Arial"/>
              </a:rPr>
              <a:t>a </a:t>
            </a:r>
            <a:r>
              <a:rPr lang="en-US" sz="1000" spc="-5" dirty="0">
                <a:solidFill>
                  <a:srgbClr val="FFFFFF"/>
                </a:solidFill>
                <a:latin typeface="Arial"/>
                <a:cs typeface="Arial"/>
              </a:rPr>
              <a:t>standard format to help </a:t>
            </a:r>
            <a:r>
              <a:rPr lang="en-US" sz="1000" spc="-10" dirty="0">
                <a:solidFill>
                  <a:srgbClr val="FFFFFF"/>
                </a:solidFill>
                <a:latin typeface="Arial"/>
                <a:cs typeface="Arial"/>
              </a:rPr>
              <a:t>you </a:t>
            </a:r>
            <a:r>
              <a:rPr lang="en-US" sz="1000" spc="-5" dirty="0">
                <a:solidFill>
                  <a:srgbClr val="FFFFFF"/>
                </a:solidFill>
                <a:latin typeface="Arial"/>
                <a:cs typeface="Arial"/>
              </a:rPr>
              <a:t>compare costs </a:t>
            </a:r>
            <a:br>
              <a:rPr lang="en-US" sz="1000" spc="-5" dirty="0">
                <a:solidFill>
                  <a:srgbClr val="FFFFFF"/>
                </a:solidFill>
                <a:latin typeface="Arial"/>
                <a:cs typeface="Arial"/>
              </a:rPr>
            </a:br>
            <a:r>
              <a:rPr lang="en-US" sz="1000" spc="-5" dirty="0">
                <a:solidFill>
                  <a:srgbClr val="FFFFFF"/>
                </a:solidFill>
                <a:latin typeface="Arial"/>
                <a:cs typeface="Arial"/>
              </a:rPr>
              <a:t>and features across plans. The SBCs are available on UMR’s home page once you log in to your portal.</a:t>
            </a:r>
          </a:p>
          <a:p>
            <a:pPr marR="5080" lvl="0" algn="ctr">
              <a:lnSpc>
                <a:spcPct val="150000"/>
              </a:lnSpc>
            </a:pPr>
            <a:r>
              <a:rPr lang="en-US" sz="1000" spc="-5" dirty="0">
                <a:solidFill>
                  <a:srgbClr val="FFFFFF"/>
                </a:solidFill>
                <a:latin typeface="Arial"/>
                <a:cs typeface="Arial"/>
              </a:rPr>
              <a:t>www.umr.com </a:t>
            </a:r>
            <a:endParaRPr lang="en-US" sz="1000" dirty="0">
              <a:solidFill>
                <a:prstClr val="black"/>
              </a:solidFill>
              <a:latin typeface="Arial"/>
              <a:cs typeface="Arial"/>
            </a:endParaRPr>
          </a:p>
        </p:txBody>
      </p:sp>
      <p:sp>
        <p:nvSpPr>
          <p:cNvPr id="9" name="object 8">
            <a:extLst>
              <a:ext uri="{FF2B5EF4-FFF2-40B4-BE49-F238E27FC236}">
                <a16:creationId xmlns:a16="http://schemas.microsoft.com/office/drawing/2014/main" id="{72A77D6C-74F3-432E-9770-E56B5F092192}"/>
              </a:ext>
            </a:extLst>
          </p:cNvPr>
          <p:cNvSpPr txBox="1"/>
          <p:nvPr/>
        </p:nvSpPr>
        <p:spPr>
          <a:xfrm>
            <a:off x="450838" y="1659355"/>
            <a:ext cx="3493664" cy="6187463"/>
          </a:xfrm>
          <a:prstGeom prst="rect">
            <a:avLst/>
          </a:prstGeom>
          <a:solidFill>
            <a:srgbClr val="FFFFFF"/>
          </a:solidFill>
        </p:spPr>
        <p:txBody>
          <a:bodyPr vert="horz" wrap="square" lIns="0" tIns="28575" rIns="0" bIns="0" rtlCol="0" anchor="t">
            <a:spAutoFit/>
          </a:bodyPr>
          <a:lstStyle/>
          <a:p>
            <a:pPr marL="145415">
              <a:lnSpc>
                <a:spcPct val="100000"/>
              </a:lnSpc>
              <a:spcBef>
                <a:spcPts val="225"/>
              </a:spcBef>
            </a:pPr>
            <a:r>
              <a:rPr b="1" spc="80" dirty="0">
                <a:solidFill>
                  <a:srgbClr val="002D73"/>
                </a:solidFill>
                <a:latin typeface="Source Sans Pro" panose="020B0503030403020204" pitchFamily="34" charset="0"/>
                <a:cs typeface="Times New Roman"/>
              </a:rPr>
              <a:t>Inside </a:t>
            </a:r>
            <a:r>
              <a:rPr b="1" spc="75" dirty="0">
                <a:solidFill>
                  <a:srgbClr val="002D73"/>
                </a:solidFill>
                <a:latin typeface="Source Sans Pro" panose="020B0503030403020204" pitchFamily="34" charset="0"/>
                <a:cs typeface="Times New Roman"/>
              </a:rPr>
              <a:t>this</a:t>
            </a:r>
            <a:r>
              <a:rPr b="1" spc="10" dirty="0">
                <a:solidFill>
                  <a:srgbClr val="002D73"/>
                </a:solidFill>
                <a:latin typeface="Source Sans Pro" panose="020B0503030403020204" pitchFamily="34" charset="0"/>
                <a:cs typeface="Times New Roman"/>
              </a:rPr>
              <a:t> </a:t>
            </a:r>
            <a:r>
              <a:rPr b="1" spc="90" dirty="0">
                <a:solidFill>
                  <a:srgbClr val="002D73"/>
                </a:solidFill>
                <a:latin typeface="Source Sans Pro" panose="020B0503030403020204" pitchFamily="34" charset="0"/>
                <a:cs typeface="Times New Roman"/>
              </a:rPr>
              <a:t>guide</a:t>
            </a:r>
            <a:endParaRPr dirty="0">
              <a:solidFill>
                <a:srgbClr val="002D73"/>
              </a:solidFill>
              <a:latin typeface="Source Sans Pro" panose="020B0503030403020204" pitchFamily="34" charset="0"/>
              <a:cs typeface="Times New Roman"/>
            </a:endParaRPr>
          </a:p>
          <a:p>
            <a:pPr>
              <a:lnSpc>
                <a:spcPct val="100000"/>
              </a:lnSpc>
              <a:spcBef>
                <a:spcPts val="50"/>
              </a:spcBef>
            </a:pPr>
            <a:endParaRPr sz="900" dirty="0">
              <a:highlight>
                <a:srgbClr val="FFFF00"/>
              </a:highlight>
              <a:latin typeface="Times New Roman"/>
              <a:cs typeface="Times New Roman"/>
            </a:endParaRPr>
          </a:p>
          <a:p>
            <a:pPr marL="162560" lvl="0" algn="just">
              <a:tabLst>
                <a:tab pos="2914650" algn="l"/>
              </a:tabLst>
            </a:pPr>
            <a:r>
              <a:rPr lang="en-US" sz="1000" spc="-10" dirty="0">
                <a:latin typeface="Arial" panose="020B0604020202020204" pitchFamily="34" charset="0"/>
                <a:cs typeface="Arial" panose="020B0604020202020204" pitchFamily="34" charset="0"/>
              </a:rPr>
              <a:t>Welcome</a:t>
            </a:r>
            <a:r>
              <a:rPr lang="en-US" sz="1000" spc="-5" dirty="0">
                <a:latin typeface="Arial" panose="020B0604020202020204" pitchFamily="34" charset="0"/>
                <a:cs typeface="Arial" panose="020B0604020202020204" pitchFamily="34" charset="0"/>
              </a:rPr>
              <a:t>  .......................................................................2</a:t>
            </a:r>
          </a:p>
          <a:p>
            <a:pPr marL="162560" lvl="0" algn="just">
              <a:tabLst>
                <a:tab pos="2914650" algn="l"/>
              </a:tabLst>
            </a:pPr>
            <a:endParaRPr lang="en-US" sz="300" dirty="0">
              <a:latin typeface="Arial" panose="020B0604020202020204" pitchFamily="34" charset="0"/>
              <a:cs typeface="Arial" panose="020B0604020202020204" pitchFamily="34" charset="0"/>
            </a:endParaRPr>
          </a:p>
          <a:p>
            <a:pPr marL="162560" algn="just"/>
            <a:r>
              <a:rPr lang="en-US" sz="1000" spc="-10" dirty="0">
                <a:latin typeface="Arial"/>
                <a:cs typeface="Arial"/>
              </a:rPr>
              <a:t>Table of Contents</a:t>
            </a:r>
            <a:r>
              <a:rPr lang="en-US" sz="1000" spc="-5" dirty="0">
                <a:latin typeface="Arial"/>
                <a:cs typeface="Arial"/>
              </a:rPr>
              <a:t>  ......................................................... 3</a:t>
            </a:r>
          </a:p>
          <a:p>
            <a:pPr marL="162560" marR="220345" lvl="0" algn="just">
              <a:lnSpc>
                <a:spcPct val="142200"/>
              </a:lnSpc>
              <a:tabLst>
                <a:tab pos="2914650" algn="l"/>
              </a:tabLst>
            </a:pPr>
            <a:r>
              <a:rPr lang="en-US" sz="1000" spc="-5" dirty="0">
                <a:solidFill>
                  <a:prstClr val="black"/>
                </a:solidFill>
                <a:latin typeface="Arial"/>
                <a:cs typeface="Arial"/>
              </a:rPr>
              <a:t>Medical Plans &amp; Features ..............................................4</a:t>
            </a:r>
          </a:p>
          <a:p>
            <a:pPr marL="162560" marR="220345" lvl="0" algn="just">
              <a:lnSpc>
                <a:spcPct val="142200"/>
              </a:lnSpc>
            </a:pPr>
            <a:r>
              <a:rPr lang="en-US" sz="1000" spc="-5" dirty="0">
                <a:solidFill>
                  <a:prstClr val="black"/>
                </a:solidFill>
                <a:latin typeface="Arial"/>
                <a:cs typeface="Arial"/>
              </a:rPr>
              <a:t>Compare Medical Plans/Rates ......................................5</a:t>
            </a:r>
            <a:endParaRPr lang="en-US" sz="1000" dirty="0">
              <a:solidFill>
                <a:prstClr val="black"/>
              </a:solidFill>
              <a:latin typeface="Arial" panose="020B0604020202020204" pitchFamily="34" charset="0"/>
              <a:cs typeface="Arial" panose="020B0604020202020204" pitchFamily="34" charset="0"/>
            </a:endParaRPr>
          </a:p>
          <a:p>
            <a:pPr marL="162560" lvl="0" algn="just">
              <a:spcBef>
                <a:spcPts val="455"/>
              </a:spcBef>
              <a:tabLst>
                <a:tab pos="2914650" algn="l"/>
              </a:tabLst>
            </a:pPr>
            <a:r>
              <a:rPr lang="en-US" sz="1000" spc="-5" dirty="0">
                <a:solidFill>
                  <a:prstClr val="black"/>
                </a:solidFill>
                <a:latin typeface="Arial"/>
                <a:cs typeface="Arial"/>
              </a:rPr>
              <a:t>Flexible Spending Accounts (FSAs) .</a:t>
            </a:r>
            <a:r>
              <a:rPr lang="en-US" sz="1000" dirty="0">
                <a:solidFill>
                  <a:prstClr val="black"/>
                </a:solidFill>
                <a:latin typeface="Arial"/>
                <a:cs typeface="Arial"/>
              </a:rPr>
              <a:t>.............................6</a:t>
            </a:r>
          </a:p>
          <a:p>
            <a:pPr marL="162560" lvl="0" algn="just">
              <a:spcBef>
                <a:spcPts val="455"/>
              </a:spcBef>
              <a:tabLst>
                <a:tab pos="2914650" algn="l"/>
              </a:tabLst>
            </a:pPr>
            <a:r>
              <a:rPr lang="en-US" sz="1000" spc="-5" dirty="0">
                <a:solidFill>
                  <a:prstClr val="black"/>
                </a:solidFill>
                <a:latin typeface="Arial"/>
                <a:cs typeface="Arial"/>
              </a:rPr>
              <a:t>Dental Plans .............................................................</a:t>
            </a:r>
            <a:r>
              <a:rPr lang="en-US" sz="1000" spc="-175" dirty="0">
                <a:solidFill>
                  <a:prstClr val="black"/>
                </a:solidFill>
                <a:latin typeface="Arial"/>
                <a:cs typeface="Arial"/>
              </a:rPr>
              <a:t> ……7</a:t>
            </a:r>
            <a:endParaRPr lang="en-US" sz="1000" spc="-5" dirty="0">
              <a:solidFill>
                <a:prstClr val="black"/>
              </a:solidFill>
              <a:latin typeface="Arial"/>
              <a:cs typeface="Arial"/>
            </a:endParaRPr>
          </a:p>
          <a:p>
            <a:pPr marL="162560" lvl="0" algn="just">
              <a:spcBef>
                <a:spcPts val="445"/>
              </a:spcBef>
              <a:tabLst>
                <a:tab pos="2914650" algn="l"/>
              </a:tabLst>
            </a:pPr>
            <a:r>
              <a:rPr lang="en-US" sz="1000" spc="-5" dirty="0">
                <a:solidFill>
                  <a:prstClr val="black"/>
                </a:solidFill>
                <a:latin typeface="Arial"/>
                <a:cs typeface="Arial"/>
              </a:rPr>
              <a:t>Davis Vision Plan (MetLife) ......................................</a:t>
            </a:r>
            <a:r>
              <a:rPr lang="en-US" sz="1000" spc="-95" dirty="0">
                <a:solidFill>
                  <a:prstClr val="black"/>
                </a:solidFill>
                <a:latin typeface="Arial"/>
                <a:cs typeface="Arial"/>
              </a:rPr>
              <a:t>...........8</a:t>
            </a:r>
          </a:p>
          <a:p>
            <a:pPr marL="162560" algn="just">
              <a:spcBef>
                <a:spcPts val="445"/>
              </a:spcBef>
              <a:tabLst>
                <a:tab pos="2914650" algn="l"/>
              </a:tabLst>
            </a:pPr>
            <a:r>
              <a:rPr lang="en-US" sz="1000" spc="-5" dirty="0">
                <a:solidFill>
                  <a:prstClr val="black"/>
                </a:solidFill>
                <a:latin typeface="Arial"/>
                <a:cs typeface="Arial"/>
              </a:rPr>
              <a:t>VSP Vision Plan (MetLife)........................................</a:t>
            </a:r>
            <a:r>
              <a:rPr lang="en-US" sz="1000" spc="-95" dirty="0">
                <a:solidFill>
                  <a:prstClr val="black"/>
                </a:solidFill>
                <a:latin typeface="Arial"/>
                <a:cs typeface="Arial"/>
              </a:rPr>
              <a:t>............9</a:t>
            </a:r>
          </a:p>
          <a:p>
            <a:pPr marL="162560" algn="just">
              <a:spcBef>
                <a:spcPts val="445"/>
              </a:spcBef>
              <a:tabLst>
                <a:tab pos="2914650" algn="l"/>
              </a:tabLst>
            </a:pPr>
            <a:r>
              <a:rPr lang="en-US" sz="1000" spc="-5" dirty="0">
                <a:latin typeface="Arial"/>
                <a:cs typeface="Arial"/>
              </a:rPr>
              <a:t>ADP Enrollment Directions…........................................10</a:t>
            </a:r>
            <a:endParaRPr lang="en-US" sz="1000" spc="-5" dirty="0">
              <a:latin typeface="Arial" panose="020B0604020202020204" pitchFamily="34" charset="0"/>
              <a:cs typeface="Arial" panose="020B0604020202020204" pitchFamily="34" charset="0"/>
            </a:endParaRPr>
          </a:p>
          <a:p>
            <a:pPr marL="162560" lvl="0" algn="just">
              <a:spcBef>
                <a:spcPts val="445"/>
              </a:spcBef>
            </a:pPr>
            <a:r>
              <a:rPr lang="en-US" sz="1000" spc="-5" dirty="0">
                <a:solidFill>
                  <a:prstClr val="black"/>
                </a:solidFill>
                <a:latin typeface="Arial"/>
                <a:cs typeface="Arial"/>
              </a:rPr>
              <a:t>Basic Life &amp; Accident insurance.…...............................11</a:t>
            </a:r>
            <a:endParaRPr lang="en-US" sz="1000" spc="-5" dirty="0">
              <a:solidFill>
                <a:prstClr val="black"/>
              </a:solidFill>
              <a:latin typeface="Arial" panose="020B0604020202020204" pitchFamily="34" charset="0"/>
              <a:cs typeface="Arial" panose="020B0604020202020204" pitchFamily="34" charset="0"/>
            </a:endParaRPr>
          </a:p>
          <a:p>
            <a:pPr marL="162560" lvl="0" algn="just">
              <a:spcBef>
                <a:spcPts val="465"/>
              </a:spcBef>
            </a:pPr>
            <a:r>
              <a:rPr lang="en-US" sz="1000" dirty="0">
                <a:solidFill>
                  <a:prstClr val="black"/>
                </a:solidFill>
                <a:latin typeface="Arial"/>
                <a:cs typeface="Arial"/>
              </a:rPr>
              <a:t>STD &amp; LTD</a:t>
            </a:r>
            <a:r>
              <a:rPr lang="en-US" sz="1000" spc="-5" dirty="0">
                <a:solidFill>
                  <a:prstClr val="black"/>
                </a:solidFill>
                <a:latin typeface="Arial"/>
                <a:cs typeface="Arial"/>
              </a:rPr>
              <a:t> insurance ..…………………………………11</a:t>
            </a:r>
            <a:endParaRPr lang="en-US" sz="1000" dirty="0">
              <a:solidFill>
                <a:prstClr val="black"/>
              </a:solidFill>
              <a:latin typeface="Arial" panose="020B0604020202020204" pitchFamily="34" charset="0"/>
              <a:cs typeface="Arial" panose="020B0604020202020204" pitchFamily="34" charset="0"/>
            </a:endParaRPr>
          </a:p>
          <a:p>
            <a:pPr marL="162560" lvl="0" algn="just">
              <a:spcBef>
                <a:spcPts val="445"/>
              </a:spcBef>
            </a:pPr>
            <a:r>
              <a:rPr lang="en-US" sz="1000" spc="-5" dirty="0">
                <a:solidFill>
                  <a:prstClr val="black"/>
                </a:solidFill>
                <a:latin typeface="Arial"/>
                <a:cs typeface="Arial"/>
              </a:rPr>
              <a:t>401(k)…………………...................................................</a:t>
            </a:r>
            <a:r>
              <a:rPr lang="en-US" sz="1000" spc="-204" dirty="0">
                <a:solidFill>
                  <a:prstClr val="black"/>
                </a:solidFill>
                <a:latin typeface="Arial"/>
                <a:cs typeface="Arial"/>
              </a:rPr>
              <a:t> 12</a:t>
            </a:r>
          </a:p>
          <a:p>
            <a:pPr marL="162560" algn="just">
              <a:spcBef>
                <a:spcPts val="445"/>
              </a:spcBef>
            </a:pPr>
            <a:r>
              <a:rPr lang="en-US" sz="1000" spc="-5" dirty="0">
                <a:latin typeface="Arial"/>
                <a:cs typeface="Arial"/>
              </a:rPr>
              <a:t>Retirement Savings Plan………………………………..13</a:t>
            </a:r>
            <a:endParaRPr lang="en-US" sz="1000" dirty="0">
              <a:solidFill>
                <a:prstClr val="black"/>
              </a:solidFill>
              <a:latin typeface="Arial" panose="020B0604020202020204" pitchFamily="34" charset="0"/>
              <a:cs typeface="Arial" panose="020B0604020202020204" pitchFamily="34" charset="0"/>
            </a:endParaRPr>
          </a:p>
          <a:p>
            <a:pPr marL="162560" marR="222250">
              <a:lnSpc>
                <a:spcPct val="142200"/>
              </a:lnSpc>
              <a:spcBef>
                <a:spcPts val="5"/>
              </a:spcBef>
            </a:pPr>
            <a:r>
              <a:rPr lang="en-US" sz="1000" spc="-5" dirty="0">
                <a:latin typeface="Arial"/>
                <a:cs typeface="Arial"/>
              </a:rPr>
              <a:t>Wellness Benefits…………..</a:t>
            </a:r>
            <a:r>
              <a:rPr lang="en-US" sz="1000" spc="-5" dirty="0">
                <a:solidFill>
                  <a:prstClr val="black"/>
                </a:solidFill>
                <a:latin typeface="Arial"/>
                <a:cs typeface="Arial"/>
              </a:rPr>
              <a:t>.……..</a:t>
            </a:r>
            <a:r>
              <a:rPr lang="en-US" sz="1000" dirty="0">
                <a:solidFill>
                  <a:prstClr val="black"/>
                </a:solidFill>
                <a:latin typeface="Arial"/>
                <a:cs typeface="Arial"/>
              </a:rPr>
              <a:t>.............................</a:t>
            </a:r>
            <a:r>
              <a:rPr lang="en-US" sz="1000" spc="-135" dirty="0">
                <a:solidFill>
                  <a:prstClr val="black"/>
                </a:solidFill>
                <a:latin typeface="Arial"/>
                <a:cs typeface="Arial"/>
              </a:rPr>
              <a:t>..14</a:t>
            </a:r>
          </a:p>
          <a:p>
            <a:pPr marL="162560" marR="222250">
              <a:lnSpc>
                <a:spcPct val="142200"/>
              </a:lnSpc>
              <a:spcBef>
                <a:spcPts val="5"/>
              </a:spcBef>
            </a:pPr>
            <a:r>
              <a:rPr lang="en-US" sz="1000" spc="-5" dirty="0">
                <a:solidFill>
                  <a:prstClr val="black"/>
                </a:solidFill>
                <a:latin typeface="Arial"/>
                <a:cs typeface="Arial"/>
              </a:rPr>
              <a:t>MyAdvocate-Healthcare Assistant</a:t>
            </a:r>
            <a:r>
              <a:rPr lang="en-US" sz="1000" spc="-5" dirty="0">
                <a:latin typeface="Arial"/>
                <a:cs typeface="Arial"/>
              </a:rPr>
              <a:t>……………………..</a:t>
            </a:r>
            <a:r>
              <a:rPr lang="en-US" sz="1000" spc="-135" dirty="0">
                <a:solidFill>
                  <a:prstClr val="black"/>
                </a:solidFill>
                <a:latin typeface="Arial"/>
                <a:cs typeface="Arial"/>
              </a:rPr>
              <a:t>15</a:t>
            </a:r>
          </a:p>
          <a:p>
            <a:pPr marL="162560" marR="222250">
              <a:lnSpc>
                <a:spcPct val="142200"/>
              </a:lnSpc>
              <a:spcBef>
                <a:spcPts val="5"/>
              </a:spcBef>
            </a:pPr>
            <a:r>
              <a:rPr lang="en-US" sz="1000" spc="-5" dirty="0">
                <a:solidFill>
                  <a:prstClr val="black"/>
                </a:solidFill>
                <a:latin typeface="Arial"/>
                <a:cs typeface="Arial"/>
              </a:rPr>
              <a:t>Voluntary Life &amp; Disability………..................................16</a:t>
            </a:r>
          </a:p>
          <a:p>
            <a:pPr marL="162560" marR="222250">
              <a:lnSpc>
                <a:spcPct val="142200"/>
              </a:lnSpc>
              <a:spcBef>
                <a:spcPts val="5"/>
              </a:spcBef>
            </a:pPr>
            <a:r>
              <a:rPr lang="en-US" sz="1000" spc="-5" dirty="0">
                <a:solidFill>
                  <a:prstClr val="black"/>
                </a:solidFill>
                <a:latin typeface="Arial"/>
                <a:cs typeface="Arial"/>
              </a:rPr>
              <a:t>Critical Illness……....................................................</a:t>
            </a:r>
            <a:r>
              <a:rPr lang="en-US" sz="1000" spc="-100" dirty="0">
                <a:solidFill>
                  <a:prstClr val="black"/>
                </a:solidFill>
                <a:latin typeface="Arial"/>
                <a:cs typeface="Arial"/>
              </a:rPr>
              <a:t>…..17</a:t>
            </a:r>
            <a:endParaRPr lang="en-US" sz="1000" dirty="0">
              <a:solidFill>
                <a:prstClr val="black"/>
              </a:solidFill>
              <a:latin typeface="Arial"/>
              <a:cs typeface="Arial"/>
            </a:endParaRPr>
          </a:p>
          <a:p>
            <a:pPr marL="162560" lvl="0" algn="just">
              <a:spcBef>
                <a:spcPts val="450"/>
              </a:spcBef>
            </a:pPr>
            <a:r>
              <a:rPr lang="en-US" sz="1000" spc="-5" dirty="0">
                <a:solidFill>
                  <a:prstClr val="black"/>
                </a:solidFill>
                <a:latin typeface="Arial"/>
                <a:cs typeface="Arial"/>
              </a:rPr>
              <a:t>Accident Insurance.</a:t>
            </a:r>
            <a:r>
              <a:rPr lang="en-US" sz="1000" dirty="0">
                <a:solidFill>
                  <a:prstClr val="black"/>
                </a:solidFill>
                <a:latin typeface="Arial"/>
                <a:cs typeface="Arial"/>
              </a:rPr>
              <a:t>......................................................</a:t>
            </a:r>
            <a:r>
              <a:rPr lang="en-US" sz="1000" spc="-195" dirty="0">
                <a:solidFill>
                  <a:prstClr val="black"/>
                </a:solidFill>
                <a:latin typeface="Arial"/>
                <a:cs typeface="Arial"/>
              </a:rPr>
              <a:t>.18</a:t>
            </a:r>
            <a:endParaRPr lang="en-US" sz="1000" spc="-5" dirty="0">
              <a:solidFill>
                <a:prstClr val="black"/>
              </a:solidFill>
              <a:latin typeface="Arial" panose="020B0604020202020204" pitchFamily="34" charset="0"/>
              <a:cs typeface="Arial" panose="020B0604020202020204" pitchFamily="34" charset="0"/>
            </a:endParaRPr>
          </a:p>
          <a:p>
            <a:pPr marL="162560" lvl="0" algn="just">
              <a:spcBef>
                <a:spcPts val="450"/>
              </a:spcBef>
            </a:pPr>
            <a:r>
              <a:rPr lang="en-US" sz="1000" spc="-5" dirty="0">
                <a:solidFill>
                  <a:prstClr val="black"/>
                </a:solidFill>
                <a:latin typeface="Arial"/>
                <a:cs typeface="Arial"/>
              </a:rPr>
              <a:t>Hospital Indemnity…………………………………....….19</a:t>
            </a:r>
            <a:endParaRPr lang="en-US" sz="1000" dirty="0">
              <a:solidFill>
                <a:prstClr val="black"/>
              </a:solidFill>
              <a:latin typeface="Arial" panose="020B0604020202020204" pitchFamily="34" charset="0"/>
              <a:cs typeface="Arial" panose="020B0604020202020204" pitchFamily="34" charset="0"/>
            </a:endParaRPr>
          </a:p>
          <a:p>
            <a:pPr marL="162560" lvl="0" algn="just">
              <a:spcBef>
                <a:spcPts val="530"/>
              </a:spcBef>
            </a:pPr>
            <a:r>
              <a:rPr lang="en-US" sz="1000" spc="-5" dirty="0">
                <a:latin typeface="Arial"/>
                <a:cs typeface="Arial"/>
              </a:rPr>
              <a:t>BenSelect Hartford Enrollment Directions....................20</a:t>
            </a:r>
          </a:p>
          <a:p>
            <a:pPr marL="162560" algn="just">
              <a:spcBef>
                <a:spcPts val="530"/>
              </a:spcBef>
            </a:pPr>
            <a:r>
              <a:rPr lang="en-US" sz="1000" spc="-5" dirty="0">
                <a:latin typeface="Arial"/>
                <a:cs typeface="Arial"/>
              </a:rPr>
              <a:t>Farmers Auto and Home………………………………..21</a:t>
            </a:r>
          </a:p>
          <a:p>
            <a:pPr marL="162560" lvl="0" algn="just">
              <a:spcBef>
                <a:spcPts val="530"/>
              </a:spcBef>
            </a:pPr>
            <a:r>
              <a:rPr lang="en-US" sz="1000" spc="-5" dirty="0">
                <a:latin typeface="Arial"/>
                <a:cs typeface="Arial"/>
              </a:rPr>
              <a:t>One Pass Select .…………………………..……..……..22</a:t>
            </a:r>
          </a:p>
          <a:p>
            <a:pPr marL="162560" algn="just">
              <a:spcBef>
                <a:spcPts val="530"/>
              </a:spcBef>
            </a:pPr>
            <a:r>
              <a:rPr lang="en-US" sz="1000" spc="-5" dirty="0">
                <a:latin typeface="Arial"/>
                <a:cs typeface="Arial"/>
              </a:rPr>
              <a:t>Purchasing Power…..……………………………… …..23</a:t>
            </a:r>
            <a:endParaRPr lang="en-US" sz="1000" spc="-5" dirty="0">
              <a:latin typeface="Arial" panose="020B0604020202020204" pitchFamily="34" charset="0"/>
              <a:cs typeface="Arial" panose="020B0604020202020204" pitchFamily="34" charset="0"/>
            </a:endParaRPr>
          </a:p>
          <a:p>
            <a:pPr marL="162560" algn="just">
              <a:spcBef>
                <a:spcPts val="530"/>
              </a:spcBef>
            </a:pPr>
            <a:r>
              <a:rPr lang="en-US" sz="1000" spc="-5" dirty="0">
                <a:latin typeface="Arial"/>
                <a:cs typeface="Arial"/>
              </a:rPr>
              <a:t>Perk Spot………………………………………………....24</a:t>
            </a:r>
            <a:endParaRPr lang="en-US" sz="1000" spc="-5" dirty="0">
              <a:latin typeface="Arial" panose="020B0604020202020204" pitchFamily="34" charset="0"/>
              <a:cs typeface="Arial" panose="020B0604020202020204" pitchFamily="34" charset="0"/>
            </a:endParaRPr>
          </a:p>
          <a:p>
            <a:pPr marL="162560" algn="just">
              <a:spcBef>
                <a:spcPts val="530"/>
              </a:spcBef>
            </a:pPr>
            <a:r>
              <a:rPr lang="en-US" sz="1000" spc="-5" dirty="0">
                <a:latin typeface="Arial"/>
                <a:cs typeface="Arial"/>
              </a:rPr>
              <a:t>Contacts…………………………………………………..25</a:t>
            </a:r>
            <a:endParaRPr lang="en-US" sz="1000" spc="-5" dirty="0">
              <a:latin typeface="Arial" panose="020B0604020202020204" pitchFamily="34" charset="0"/>
              <a:cs typeface="Arial" panose="020B0604020202020204" pitchFamily="34" charset="0"/>
            </a:endParaRPr>
          </a:p>
          <a:p>
            <a:pPr marL="162560" algn="just">
              <a:spcBef>
                <a:spcPts val="459"/>
              </a:spcBef>
            </a:pPr>
            <a:r>
              <a:rPr lang="en-US" sz="1000" spc="-5" dirty="0">
                <a:solidFill>
                  <a:prstClr val="black"/>
                </a:solidFill>
                <a:latin typeface="Arial"/>
                <a:cs typeface="Arial"/>
              </a:rPr>
              <a:t>Legal Notices ……………………………….…..……26-32</a:t>
            </a:r>
          </a:p>
          <a:p>
            <a:pPr marL="162560">
              <a:spcBef>
                <a:spcPts val="459"/>
              </a:spcBef>
            </a:pPr>
            <a:endParaRPr lang="en-US" sz="1000" spc="-5"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4F63B00-2B70-7440-246B-9511C2EBE317}"/>
              </a:ext>
            </a:extLst>
          </p:cNvPr>
          <p:cNvPicPr>
            <a:picLocks noChangeAspect="1"/>
          </p:cNvPicPr>
          <p:nvPr/>
        </p:nvPicPr>
        <p:blipFill>
          <a:blip r:embed="rId3"/>
          <a:stretch>
            <a:fillRect/>
          </a:stretch>
        </p:blipFill>
        <p:spPr>
          <a:xfrm>
            <a:off x="1577406" y="-38391"/>
            <a:ext cx="4675232" cy="165421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bk object 16"/>
          <p:cNvSpPr/>
          <p:nvPr/>
        </p:nvSpPr>
        <p:spPr>
          <a:xfrm>
            <a:off x="0" y="164592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3" name="object 3"/>
          <p:cNvSpPr txBox="1">
            <a:spLocks noGrp="1"/>
          </p:cNvSpPr>
          <p:nvPr>
            <p:ph type="title" idx="4294967295"/>
          </p:nvPr>
        </p:nvSpPr>
        <p:spPr>
          <a:xfrm>
            <a:off x="376596" y="289875"/>
            <a:ext cx="1914654" cy="720710"/>
          </a:xfrm>
          <a:prstGeom prst="rect">
            <a:avLst/>
          </a:prstGeom>
        </p:spPr>
        <p:txBody>
          <a:bodyPr vert="horz" wrap="square" lIns="0" tIns="12700" rIns="0" bIns="0" rtlCol="0">
            <a:spAutoFit/>
          </a:bodyPr>
          <a:lstStyle/>
          <a:p>
            <a:pPr marL="12700">
              <a:lnSpc>
                <a:spcPct val="100000"/>
              </a:lnSpc>
              <a:spcBef>
                <a:spcPts val="100"/>
              </a:spcBef>
            </a:pPr>
            <a:r>
              <a:rPr lang="en-US" sz="4600" b="1" spc="195" dirty="0">
                <a:solidFill>
                  <a:srgbClr val="002D73"/>
                </a:solidFill>
                <a:latin typeface="Times New Roman" panose="02020603050405020304" pitchFamily="18" charset="0"/>
                <a:cs typeface="Times New Roman" panose="02020603050405020304" pitchFamily="18" charset="0"/>
              </a:rPr>
              <a:t>H</a:t>
            </a:r>
            <a:r>
              <a:rPr sz="4600" b="1" spc="195" dirty="0">
                <a:solidFill>
                  <a:srgbClr val="002D73"/>
                </a:solidFill>
                <a:latin typeface="Times New Roman" panose="02020603050405020304" pitchFamily="18" charset="0"/>
                <a:cs typeface="Times New Roman" panose="02020603050405020304" pitchFamily="18" charset="0"/>
              </a:rPr>
              <a:t>ealth</a:t>
            </a:r>
          </a:p>
        </p:txBody>
      </p:sp>
      <p:sp>
        <p:nvSpPr>
          <p:cNvPr id="4" name="object 4"/>
          <p:cNvSpPr txBox="1"/>
          <p:nvPr/>
        </p:nvSpPr>
        <p:spPr>
          <a:xfrm>
            <a:off x="3286980" y="218372"/>
            <a:ext cx="4079240" cy="1144905"/>
          </a:xfrm>
          <a:prstGeom prst="rect">
            <a:avLst/>
          </a:prstGeom>
        </p:spPr>
        <p:txBody>
          <a:bodyPr vert="horz" wrap="square" lIns="0" tIns="12700" rIns="0" bIns="0" rtlCol="0">
            <a:spAutoFit/>
          </a:bodyPr>
          <a:lstStyle/>
          <a:p>
            <a:pPr marL="12700" marR="5080">
              <a:lnSpc>
                <a:spcPct val="112999"/>
              </a:lnSpc>
              <a:spcBef>
                <a:spcPts val="100"/>
              </a:spcBef>
            </a:pPr>
            <a:r>
              <a:rPr sz="1300" spc="-15" dirty="0">
                <a:solidFill>
                  <a:schemeClr val="accent6"/>
                </a:solidFill>
                <a:latin typeface="Arial"/>
                <a:cs typeface="Arial"/>
              </a:rPr>
              <a:t>Quality </a:t>
            </a:r>
            <a:r>
              <a:rPr sz="1300" spc="-20" dirty="0">
                <a:solidFill>
                  <a:schemeClr val="accent6"/>
                </a:solidFill>
                <a:latin typeface="Arial"/>
                <a:cs typeface="Arial"/>
              </a:rPr>
              <a:t>health coverage </a:t>
            </a:r>
            <a:r>
              <a:rPr sz="1300" spc="-5" dirty="0">
                <a:solidFill>
                  <a:schemeClr val="accent6"/>
                </a:solidFill>
                <a:latin typeface="Arial"/>
                <a:cs typeface="Arial"/>
              </a:rPr>
              <a:t>is one of the </a:t>
            </a:r>
            <a:r>
              <a:rPr sz="1300" spc="-15" dirty="0">
                <a:solidFill>
                  <a:schemeClr val="accent6"/>
                </a:solidFill>
                <a:latin typeface="Arial"/>
                <a:cs typeface="Arial"/>
              </a:rPr>
              <a:t>most </a:t>
            </a:r>
            <a:r>
              <a:rPr sz="1300" spc="-20" dirty="0">
                <a:solidFill>
                  <a:schemeClr val="accent6"/>
                </a:solidFill>
                <a:latin typeface="Arial"/>
                <a:cs typeface="Arial"/>
              </a:rPr>
              <a:t>valuable  </a:t>
            </a:r>
            <a:r>
              <a:rPr sz="1300" spc="10" dirty="0">
                <a:solidFill>
                  <a:schemeClr val="accent6"/>
                </a:solidFill>
                <a:latin typeface="Arial"/>
                <a:cs typeface="Arial"/>
              </a:rPr>
              <a:t>benefits </a:t>
            </a:r>
            <a:r>
              <a:rPr sz="1300" spc="5" dirty="0">
                <a:solidFill>
                  <a:schemeClr val="accent6"/>
                </a:solidFill>
                <a:latin typeface="Arial"/>
                <a:cs typeface="Arial"/>
              </a:rPr>
              <a:t>you </a:t>
            </a:r>
            <a:r>
              <a:rPr sz="1300" spc="10" dirty="0">
                <a:solidFill>
                  <a:schemeClr val="accent6"/>
                </a:solidFill>
                <a:latin typeface="Arial"/>
                <a:cs typeface="Arial"/>
              </a:rPr>
              <a:t>enjoy </a:t>
            </a:r>
            <a:r>
              <a:rPr sz="1300" dirty="0">
                <a:solidFill>
                  <a:schemeClr val="accent6"/>
                </a:solidFill>
                <a:latin typeface="Arial"/>
                <a:cs typeface="Arial"/>
              </a:rPr>
              <a:t>a</a:t>
            </a:r>
            <a:r>
              <a:rPr lang="en-US" sz="1300" dirty="0">
                <a:solidFill>
                  <a:schemeClr val="accent6"/>
                </a:solidFill>
                <a:latin typeface="Arial"/>
                <a:cs typeface="Arial"/>
              </a:rPr>
              <a:t>s an SNF Holding Company</a:t>
            </a:r>
            <a:r>
              <a:rPr sz="1300" spc="10" dirty="0">
                <a:solidFill>
                  <a:srgbClr val="FF00FF"/>
                </a:solidFill>
                <a:latin typeface="Arial"/>
                <a:cs typeface="Arial"/>
              </a:rPr>
              <a:t> </a:t>
            </a:r>
            <a:r>
              <a:rPr sz="1300" spc="15" dirty="0">
                <a:solidFill>
                  <a:schemeClr val="accent6"/>
                </a:solidFill>
                <a:latin typeface="Arial"/>
                <a:cs typeface="Arial"/>
              </a:rPr>
              <a:t>employee. Our </a:t>
            </a:r>
            <a:r>
              <a:rPr sz="1300" spc="-20" dirty="0">
                <a:solidFill>
                  <a:schemeClr val="accent6"/>
                </a:solidFill>
                <a:latin typeface="Arial"/>
                <a:cs typeface="Arial"/>
              </a:rPr>
              <a:t>benefits program offers </a:t>
            </a:r>
            <a:r>
              <a:rPr sz="1300" spc="-15" dirty="0">
                <a:solidFill>
                  <a:schemeClr val="accent6"/>
                </a:solidFill>
                <a:latin typeface="Arial"/>
                <a:cs typeface="Arial"/>
              </a:rPr>
              <a:t>plans </a:t>
            </a:r>
            <a:r>
              <a:rPr sz="1300" spc="-5" dirty="0">
                <a:solidFill>
                  <a:schemeClr val="accent6"/>
                </a:solidFill>
                <a:latin typeface="Arial"/>
                <a:cs typeface="Arial"/>
              </a:rPr>
              <a:t>to </a:t>
            </a:r>
            <a:r>
              <a:rPr sz="1300" spc="-15" dirty="0">
                <a:solidFill>
                  <a:schemeClr val="accent6"/>
                </a:solidFill>
                <a:latin typeface="Arial"/>
                <a:cs typeface="Arial"/>
              </a:rPr>
              <a:t>help </a:t>
            </a:r>
            <a:r>
              <a:rPr sz="1300" spc="-20" dirty="0">
                <a:solidFill>
                  <a:schemeClr val="accent6"/>
                </a:solidFill>
                <a:latin typeface="Arial"/>
                <a:cs typeface="Arial"/>
              </a:rPr>
              <a:t>keep </a:t>
            </a:r>
            <a:r>
              <a:rPr sz="1300" spc="-5" dirty="0">
                <a:solidFill>
                  <a:schemeClr val="accent6"/>
                </a:solidFill>
                <a:latin typeface="Arial"/>
                <a:cs typeface="Arial"/>
              </a:rPr>
              <a:t>you </a:t>
            </a:r>
            <a:r>
              <a:rPr sz="1300" spc="-15" dirty="0">
                <a:solidFill>
                  <a:schemeClr val="accent6"/>
                </a:solidFill>
                <a:latin typeface="Arial"/>
                <a:cs typeface="Arial"/>
              </a:rPr>
              <a:t>and </a:t>
            </a:r>
            <a:r>
              <a:rPr sz="1300" spc="10" dirty="0">
                <a:solidFill>
                  <a:schemeClr val="accent6"/>
                </a:solidFill>
                <a:latin typeface="Arial"/>
                <a:cs typeface="Arial"/>
              </a:rPr>
              <a:t>your </a:t>
            </a:r>
            <a:r>
              <a:rPr sz="1300" spc="15" dirty="0">
                <a:solidFill>
                  <a:schemeClr val="accent6"/>
                </a:solidFill>
                <a:latin typeface="Arial"/>
                <a:cs typeface="Arial"/>
              </a:rPr>
              <a:t>family healthy </a:t>
            </a:r>
            <a:r>
              <a:rPr sz="1300" spc="10" dirty="0">
                <a:solidFill>
                  <a:schemeClr val="accent6"/>
                </a:solidFill>
                <a:latin typeface="Arial"/>
                <a:cs typeface="Arial"/>
              </a:rPr>
              <a:t>and </a:t>
            </a:r>
            <a:r>
              <a:rPr sz="1300" spc="5" dirty="0">
                <a:solidFill>
                  <a:schemeClr val="accent6"/>
                </a:solidFill>
                <a:latin typeface="Arial"/>
                <a:cs typeface="Arial"/>
              </a:rPr>
              <a:t>also </a:t>
            </a:r>
            <a:r>
              <a:rPr sz="1300" spc="15" dirty="0">
                <a:solidFill>
                  <a:schemeClr val="accent6"/>
                </a:solidFill>
                <a:latin typeface="Arial"/>
                <a:cs typeface="Arial"/>
              </a:rPr>
              <a:t>provide important </a:t>
            </a:r>
            <a:r>
              <a:rPr sz="1300" spc="-5" dirty="0">
                <a:solidFill>
                  <a:schemeClr val="accent6"/>
                </a:solidFill>
                <a:latin typeface="Arial"/>
                <a:cs typeface="Arial"/>
              </a:rPr>
              <a:t>protection in the event of illness or</a:t>
            </a:r>
            <a:r>
              <a:rPr sz="1300" dirty="0">
                <a:solidFill>
                  <a:schemeClr val="accent6"/>
                </a:solidFill>
                <a:latin typeface="Arial"/>
                <a:cs typeface="Arial"/>
              </a:rPr>
              <a:t> </a:t>
            </a:r>
            <a:r>
              <a:rPr sz="1300" spc="-5" dirty="0">
                <a:solidFill>
                  <a:schemeClr val="accent6"/>
                </a:solidFill>
                <a:latin typeface="Arial"/>
                <a:cs typeface="Arial"/>
              </a:rPr>
              <a:t>injury.</a:t>
            </a:r>
            <a:endParaRPr sz="1300" dirty="0">
              <a:solidFill>
                <a:schemeClr val="accent6"/>
              </a:solidFill>
              <a:latin typeface="Arial"/>
              <a:cs typeface="Arial"/>
            </a:endParaRPr>
          </a:p>
        </p:txBody>
      </p:sp>
      <p:sp>
        <p:nvSpPr>
          <p:cNvPr id="7" name="object 7"/>
          <p:cNvSpPr txBox="1"/>
          <p:nvPr/>
        </p:nvSpPr>
        <p:spPr>
          <a:xfrm>
            <a:off x="0" y="1928875"/>
            <a:ext cx="3785537" cy="7289175"/>
          </a:xfrm>
          <a:prstGeom prst="rect">
            <a:avLst/>
          </a:prstGeom>
        </p:spPr>
        <p:txBody>
          <a:bodyPr vert="horz" wrap="square" lIns="457200" tIns="12700" rIns="0" bIns="0" rtlCol="0">
            <a:spAutoFit/>
          </a:bodyPr>
          <a:lstStyle/>
          <a:p>
            <a:pPr marL="12700" lvl="0">
              <a:spcBef>
                <a:spcPts val="1005"/>
              </a:spcBef>
            </a:pPr>
            <a:r>
              <a:rPr lang="en-US" b="1" spc="80" dirty="0">
                <a:solidFill>
                  <a:srgbClr val="002D73"/>
                </a:solidFill>
                <a:latin typeface="Source Sans Pro" panose="020B0503030403020204" pitchFamily="34" charset="0"/>
                <a:cs typeface="Times New Roman"/>
              </a:rPr>
              <a:t>Medical</a:t>
            </a:r>
            <a:endParaRPr lang="en-US" dirty="0">
              <a:solidFill>
                <a:srgbClr val="002D73"/>
              </a:solidFill>
              <a:latin typeface="Source Sans Pro" panose="020B0503030403020204" pitchFamily="34" charset="0"/>
              <a:cs typeface="Times New Roman"/>
            </a:endParaRPr>
          </a:p>
          <a:p>
            <a:pPr marL="12700" marR="5080" lvl="0">
              <a:lnSpc>
                <a:spcPct val="120600"/>
              </a:lnSpc>
              <a:spcBef>
                <a:spcPts val="260"/>
              </a:spcBef>
            </a:pPr>
            <a:r>
              <a:rPr lang="en-US" sz="1000" spc="-5" dirty="0">
                <a:latin typeface="Arial"/>
                <a:cs typeface="Arial"/>
              </a:rPr>
              <a:t>You have a choice of medical plans with a range of coverage levels and costs. This gives you the flexibility to choose what’s best for your needs and</a:t>
            </a:r>
            <a:r>
              <a:rPr lang="en-US" sz="1000" spc="20" dirty="0">
                <a:latin typeface="Arial"/>
                <a:cs typeface="Arial"/>
              </a:rPr>
              <a:t> </a:t>
            </a:r>
            <a:r>
              <a:rPr lang="en-US" sz="1000" spc="-5" dirty="0">
                <a:latin typeface="Arial"/>
                <a:cs typeface="Arial"/>
              </a:rPr>
              <a:t>budget.</a:t>
            </a:r>
            <a:endParaRPr lang="en-US" sz="1000" dirty="0">
              <a:latin typeface="Arial"/>
              <a:cs typeface="Arial"/>
            </a:endParaRPr>
          </a:p>
          <a:p>
            <a:pPr marL="12700" lvl="0">
              <a:spcBef>
                <a:spcPts val="95"/>
              </a:spcBef>
            </a:pPr>
            <a:endParaRPr lang="en-US" sz="900" b="1" spc="80" dirty="0">
              <a:solidFill>
                <a:srgbClr val="704467"/>
              </a:solidFill>
              <a:latin typeface="Arial" panose="020B0604020202020204" pitchFamily="34" charset="0"/>
              <a:cs typeface="Arial" panose="020B0604020202020204" pitchFamily="34" charset="0"/>
            </a:endParaRPr>
          </a:p>
          <a:p>
            <a:pPr marL="12700" lvl="0">
              <a:spcBef>
                <a:spcPts val="95"/>
              </a:spcBef>
            </a:pPr>
            <a:r>
              <a:rPr lang="en-US" b="1" spc="80" dirty="0">
                <a:solidFill>
                  <a:srgbClr val="002D73"/>
                </a:solidFill>
                <a:latin typeface="Source Sans Pro" panose="020B0503030403020204" pitchFamily="34" charset="0"/>
                <a:cs typeface="Times New Roman"/>
              </a:rPr>
              <a:t>2025 </a:t>
            </a:r>
            <a:r>
              <a:rPr lang="en-US" b="1" spc="75" dirty="0">
                <a:solidFill>
                  <a:srgbClr val="002D73"/>
                </a:solidFill>
                <a:latin typeface="Source Sans Pro" panose="020B0503030403020204" pitchFamily="34" charset="0"/>
                <a:cs typeface="Times New Roman"/>
              </a:rPr>
              <a:t>Medical Plan</a:t>
            </a:r>
            <a:r>
              <a:rPr lang="en-US" b="1" spc="-100" dirty="0">
                <a:solidFill>
                  <a:srgbClr val="002D73"/>
                </a:solidFill>
                <a:latin typeface="Source Sans Pro" panose="020B0503030403020204" pitchFamily="34" charset="0"/>
                <a:cs typeface="Times New Roman"/>
              </a:rPr>
              <a:t> O</a:t>
            </a:r>
            <a:r>
              <a:rPr lang="en-US" b="1" spc="70" dirty="0">
                <a:solidFill>
                  <a:srgbClr val="002D73"/>
                </a:solidFill>
                <a:latin typeface="Source Sans Pro" panose="020B0503030403020204" pitchFamily="34" charset="0"/>
                <a:cs typeface="Times New Roman"/>
              </a:rPr>
              <a:t>ptions</a:t>
            </a:r>
          </a:p>
          <a:p>
            <a:pPr marL="12700" lvl="0">
              <a:spcBef>
                <a:spcPts val="95"/>
              </a:spcBef>
            </a:pPr>
            <a:endParaRPr lang="en-US" sz="800" b="1" spc="70" dirty="0">
              <a:solidFill>
                <a:srgbClr val="704467"/>
              </a:solidFill>
              <a:latin typeface="Times New Roman"/>
              <a:cs typeface="Times New Roman"/>
            </a:endParaRPr>
          </a:p>
          <a:p>
            <a:pPr marL="197485" lvl="0" indent="-184785">
              <a:spcBef>
                <a:spcPts val="100"/>
              </a:spcBef>
              <a:buFont typeface="Symbol"/>
              <a:buChar char=""/>
              <a:tabLst>
                <a:tab pos="194945" algn="l"/>
                <a:tab pos="195580" algn="l"/>
              </a:tabLst>
            </a:pPr>
            <a:r>
              <a:rPr lang="en-US" sz="1000" spc="-5" dirty="0">
                <a:latin typeface="Arial"/>
                <a:cs typeface="Arial"/>
              </a:rPr>
              <a:t>Plan A - $350 / $810 Deductible In-Network PPO</a:t>
            </a:r>
            <a:endParaRPr lang="en-US" sz="1000" dirty="0">
              <a:latin typeface="Arial"/>
              <a:cs typeface="Arial"/>
            </a:endParaRPr>
          </a:p>
          <a:p>
            <a:pPr marL="197485" indent="-184785">
              <a:spcBef>
                <a:spcPts val="815"/>
              </a:spcBef>
              <a:buFont typeface="Symbol"/>
              <a:buChar char=""/>
              <a:tabLst>
                <a:tab pos="194945" algn="l"/>
                <a:tab pos="195580" algn="l"/>
              </a:tabLst>
            </a:pPr>
            <a:r>
              <a:rPr lang="en-US" sz="1000" spc="-5" dirty="0">
                <a:latin typeface="Arial"/>
                <a:cs typeface="Arial"/>
              </a:rPr>
              <a:t>Plan B - $375 / $855 Deductible In-Network PPO</a:t>
            </a:r>
            <a:endParaRPr lang="en-US" sz="1000" dirty="0">
              <a:latin typeface="Arial"/>
              <a:cs typeface="Arial"/>
            </a:endParaRPr>
          </a:p>
          <a:p>
            <a:pPr marL="195580" indent="-182880">
              <a:spcBef>
                <a:spcPts val="819"/>
              </a:spcBef>
              <a:buFont typeface="Symbol"/>
              <a:buChar char=""/>
              <a:tabLst>
                <a:tab pos="194945" algn="l"/>
                <a:tab pos="196215" algn="l"/>
              </a:tabLst>
            </a:pPr>
            <a:r>
              <a:rPr lang="en-US" sz="1000" spc="-5" dirty="0">
                <a:latin typeface="Arial"/>
                <a:cs typeface="Arial"/>
              </a:rPr>
              <a:t>Plan C - $425 / $1,010 Deductible In-Network PPO</a:t>
            </a:r>
            <a:endParaRPr lang="en-US" sz="1000" dirty="0">
              <a:latin typeface="Arial"/>
              <a:cs typeface="Arial"/>
            </a:endParaRPr>
          </a:p>
          <a:p>
            <a:pPr marL="30480">
              <a:lnSpc>
                <a:spcPct val="100000"/>
              </a:lnSpc>
              <a:spcBef>
                <a:spcPts val="5"/>
              </a:spcBef>
            </a:pPr>
            <a:endParaRPr lang="en-US" sz="900" b="1" spc="95" dirty="0">
              <a:solidFill>
                <a:schemeClr val="accent2"/>
              </a:solidFill>
              <a:latin typeface="Arial" panose="020B0604020202020204" pitchFamily="34" charset="0"/>
              <a:cs typeface="Arial" panose="020B0604020202020204" pitchFamily="34" charset="0"/>
            </a:endParaRPr>
          </a:p>
          <a:p>
            <a:pPr marL="30480">
              <a:lnSpc>
                <a:spcPct val="100000"/>
              </a:lnSpc>
              <a:spcBef>
                <a:spcPts val="5"/>
              </a:spcBef>
            </a:pPr>
            <a:r>
              <a:rPr b="1" spc="95" dirty="0">
                <a:solidFill>
                  <a:srgbClr val="002D73"/>
                </a:solidFill>
                <a:latin typeface="Source Sans Pro" panose="020B0503030403020204" pitchFamily="34" charset="0"/>
                <a:cs typeface="Times New Roman"/>
              </a:rPr>
              <a:t>Key</a:t>
            </a:r>
            <a:r>
              <a:rPr b="1" spc="35" dirty="0">
                <a:solidFill>
                  <a:srgbClr val="002D73"/>
                </a:solidFill>
                <a:latin typeface="Source Sans Pro" panose="020B0503030403020204" pitchFamily="34" charset="0"/>
                <a:cs typeface="Times New Roman"/>
              </a:rPr>
              <a:t> </a:t>
            </a:r>
            <a:r>
              <a:rPr lang="en-US" b="1" spc="65" dirty="0">
                <a:solidFill>
                  <a:srgbClr val="002D73"/>
                </a:solidFill>
                <a:latin typeface="Source Sans Pro" panose="020B0503030403020204" pitchFamily="34" charset="0"/>
                <a:cs typeface="Times New Roman"/>
              </a:rPr>
              <a:t>F</a:t>
            </a:r>
            <a:r>
              <a:rPr b="1" spc="65" dirty="0">
                <a:solidFill>
                  <a:srgbClr val="002D73"/>
                </a:solidFill>
                <a:latin typeface="Source Sans Pro" panose="020B0503030403020204" pitchFamily="34" charset="0"/>
                <a:cs typeface="Times New Roman"/>
              </a:rPr>
              <a:t>eatures</a:t>
            </a:r>
            <a:endParaRPr dirty="0">
              <a:solidFill>
                <a:srgbClr val="002D73"/>
              </a:solidFill>
              <a:latin typeface="Source Sans Pro" panose="020B0503030403020204" pitchFamily="34" charset="0"/>
              <a:cs typeface="Times New Roman"/>
            </a:endParaRPr>
          </a:p>
          <a:p>
            <a:pPr marL="26034">
              <a:lnSpc>
                <a:spcPct val="100000"/>
              </a:lnSpc>
              <a:spcBef>
                <a:spcPts val="490"/>
              </a:spcBef>
            </a:pPr>
            <a:r>
              <a:rPr sz="1000" spc="-5" dirty="0">
                <a:latin typeface="Arial"/>
                <a:cs typeface="Arial"/>
              </a:rPr>
              <a:t>All of </a:t>
            </a:r>
            <a:r>
              <a:rPr sz="1000" spc="-10" dirty="0">
                <a:latin typeface="Arial"/>
                <a:cs typeface="Arial"/>
              </a:rPr>
              <a:t>your </a:t>
            </a:r>
            <a:r>
              <a:rPr sz="1000" spc="-5" dirty="0">
                <a:latin typeface="Arial"/>
                <a:cs typeface="Arial"/>
              </a:rPr>
              <a:t>medical plan options</a:t>
            </a:r>
            <a:r>
              <a:rPr sz="1000" spc="10" dirty="0">
                <a:latin typeface="Arial"/>
                <a:cs typeface="Arial"/>
              </a:rPr>
              <a:t> </a:t>
            </a:r>
            <a:r>
              <a:rPr sz="1000" spc="-10" dirty="0">
                <a:latin typeface="Arial"/>
                <a:cs typeface="Arial"/>
              </a:rPr>
              <a:t>offer:</a:t>
            </a:r>
            <a:endParaRPr sz="1000" dirty="0">
              <a:latin typeface="Arial"/>
              <a:cs typeface="Arial"/>
            </a:endParaRPr>
          </a:p>
          <a:p>
            <a:pPr marL="197485" marR="182245" indent="-182880">
              <a:lnSpc>
                <a:spcPct val="120600"/>
              </a:lnSpc>
              <a:spcBef>
                <a:spcPts val="595"/>
              </a:spcBef>
              <a:buFont typeface="Symbol"/>
              <a:buChar char=""/>
              <a:tabLst>
                <a:tab pos="197485" algn="l"/>
                <a:tab pos="198120" algn="l"/>
              </a:tabLst>
            </a:pPr>
            <a:r>
              <a:rPr sz="1000" spc="-5" dirty="0">
                <a:latin typeface="Arial"/>
                <a:cs typeface="Arial"/>
              </a:rPr>
              <a:t>Comprehensive, affordable coverage for a wide range </a:t>
            </a:r>
            <a:r>
              <a:rPr sz="1000" spc="-10" dirty="0">
                <a:latin typeface="Arial"/>
                <a:cs typeface="Arial"/>
              </a:rPr>
              <a:t>of </a:t>
            </a:r>
            <a:r>
              <a:rPr sz="1000" spc="-5" dirty="0">
                <a:latin typeface="Arial"/>
                <a:cs typeface="Arial"/>
              </a:rPr>
              <a:t>health care services.</a:t>
            </a:r>
            <a:endParaRPr sz="1000" dirty="0">
              <a:latin typeface="Arial"/>
              <a:cs typeface="Arial"/>
            </a:endParaRPr>
          </a:p>
          <a:p>
            <a:pPr marL="197485" marR="5080" indent="-182880">
              <a:lnSpc>
                <a:spcPct val="120600"/>
              </a:lnSpc>
              <a:spcBef>
                <a:spcPts val="595"/>
              </a:spcBef>
              <a:buFont typeface="Symbol"/>
              <a:buChar char=""/>
              <a:tabLst>
                <a:tab pos="197485" algn="l"/>
                <a:tab pos="198120" algn="l"/>
              </a:tabLst>
            </a:pPr>
            <a:r>
              <a:rPr sz="1000" spc="-5" dirty="0">
                <a:latin typeface="Arial"/>
                <a:cs typeface="Arial"/>
              </a:rPr>
              <a:t>Flexibility </a:t>
            </a:r>
            <a:r>
              <a:rPr sz="1000" dirty="0">
                <a:latin typeface="Arial"/>
                <a:cs typeface="Arial"/>
              </a:rPr>
              <a:t>to </a:t>
            </a:r>
            <a:r>
              <a:rPr sz="1000" spc="-5" dirty="0">
                <a:latin typeface="Arial"/>
                <a:cs typeface="Arial"/>
              </a:rPr>
              <a:t>see any provider you </a:t>
            </a:r>
            <a:r>
              <a:rPr sz="1000" spc="-10" dirty="0">
                <a:latin typeface="Arial"/>
                <a:cs typeface="Arial"/>
              </a:rPr>
              <a:t>want, although </a:t>
            </a:r>
            <a:r>
              <a:rPr sz="1000" spc="-5" dirty="0">
                <a:latin typeface="Arial"/>
                <a:cs typeface="Arial"/>
              </a:rPr>
              <a:t>you’ll save money </a:t>
            </a:r>
            <a:r>
              <a:rPr sz="1000" spc="-10" dirty="0">
                <a:latin typeface="Arial"/>
                <a:cs typeface="Arial"/>
              </a:rPr>
              <a:t>when </a:t>
            </a:r>
            <a:r>
              <a:rPr sz="1000" spc="-5" dirty="0">
                <a:latin typeface="Arial"/>
                <a:cs typeface="Arial"/>
              </a:rPr>
              <a:t>you stay in-network. </a:t>
            </a:r>
            <a:endParaRPr lang="en-US" sz="1000" spc="-5" dirty="0">
              <a:latin typeface="Arial"/>
              <a:cs typeface="Arial"/>
            </a:endParaRPr>
          </a:p>
          <a:p>
            <a:pPr marL="197485" marR="5080" indent="-182880">
              <a:lnSpc>
                <a:spcPct val="120600"/>
              </a:lnSpc>
              <a:spcBef>
                <a:spcPts val="595"/>
              </a:spcBef>
              <a:buFont typeface="Symbol"/>
              <a:buChar char=""/>
              <a:tabLst>
                <a:tab pos="197485" algn="l"/>
                <a:tab pos="198120" algn="l"/>
              </a:tabLst>
            </a:pPr>
            <a:r>
              <a:rPr lang="en-US" sz="1000" spc="-5" dirty="0">
                <a:latin typeface="Arial"/>
                <a:cs typeface="Arial"/>
              </a:rPr>
              <a:t>Free in-network preventive care, </a:t>
            </a:r>
            <a:r>
              <a:rPr lang="en-US" sz="1000" spc="-10" dirty="0">
                <a:latin typeface="Arial"/>
                <a:cs typeface="Arial"/>
              </a:rPr>
              <a:t>with </a:t>
            </a:r>
            <a:r>
              <a:rPr lang="en-US" sz="1000" spc="-5" dirty="0">
                <a:latin typeface="Arial"/>
                <a:cs typeface="Arial"/>
              </a:rPr>
              <a:t>services such as  annual physicals, recommended immunizations, </a:t>
            </a:r>
            <a:r>
              <a:rPr lang="en-US" sz="1000" spc="-10" dirty="0">
                <a:latin typeface="Arial"/>
                <a:cs typeface="Arial"/>
              </a:rPr>
              <a:t>well- </a:t>
            </a:r>
            <a:r>
              <a:rPr lang="en-US" sz="1000" spc="-5" dirty="0">
                <a:latin typeface="Arial"/>
                <a:cs typeface="Arial"/>
              </a:rPr>
              <a:t>woman and well-child </a:t>
            </a:r>
            <a:r>
              <a:rPr lang="en-US" sz="1000" spc="-10" dirty="0">
                <a:latin typeface="Arial"/>
                <a:cs typeface="Arial"/>
              </a:rPr>
              <a:t>exams, </a:t>
            </a:r>
            <a:r>
              <a:rPr lang="en-US" sz="1000" spc="-5" dirty="0">
                <a:latin typeface="Arial"/>
                <a:cs typeface="Arial"/>
              </a:rPr>
              <a:t>flu shots, and routine </a:t>
            </a:r>
            <a:r>
              <a:rPr lang="en-US" sz="1000" spc="-10" dirty="0">
                <a:latin typeface="Arial"/>
                <a:cs typeface="Arial"/>
              </a:rPr>
              <a:t>cancer </a:t>
            </a:r>
            <a:r>
              <a:rPr lang="en-US" sz="1000" spc="-5" dirty="0">
                <a:latin typeface="Arial"/>
                <a:cs typeface="Arial"/>
              </a:rPr>
              <a:t>screenings covered at</a:t>
            </a:r>
            <a:r>
              <a:rPr lang="en-US" sz="1000" spc="-10" dirty="0">
                <a:latin typeface="Arial"/>
                <a:cs typeface="Arial"/>
              </a:rPr>
              <a:t> </a:t>
            </a:r>
            <a:r>
              <a:rPr lang="en-US" sz="1000" spc="-5" dirty="0">
                <a:latin typeface="Arial"/>
                <a:cs typeface="Arial"/>
              </a:rPr>
              <a:t>100%.</a:t>
            </a:r>
          </a:p>
          <a:p>
            <a:pPr marL="195580" indent="-182880">
              <a:lnSpc>
                <a:spcPct val="100000"/>
              </a:lnSpc>
              <a:spcBef>
                <a:spcPts val="100"/>
              </a:spcBef>
              <a:buFont typeface="Symbol"/>
              <a:buChar char=""/>
              <a:tabLst>
                <a:tab pos="194945" algn="l"/>
                <a:tab pos="196215" algn="l"/>
              </a:tabLst>
            </a:pPr>
            <a:r>
              <a:rPr lang="en-US" sz="1000" spc="-5" dirty="0">
                <a:latin typeface="Arial"/>
                <a:cs typeface="Arial"/>
              </a:rPr>
              <a:t>Prescription drug coverage included </a:t>
            </a:r>
            <a:r>
              <a:rPr lang="en-US" sz="1000" spc="-10" dirty="0">
                <a:latin typeface="Arial"/>
                <a:cs typeface="Arial"/>
              </a:rPr>
              <a:t>with </a:t>
            </a:r>
            <a:r>
              <a:rPr lang="en-US" sz="1000" spc="-5" dirty="0">
                <a:latin typeface="Arial"/>
                <a:cs typeface="Arial"/>
              </a:rPr>
              <a:t>each medical</a:t>
            </a:r>
            <a:r>
              <a:rPr lang="en-US" sz="1000" spc="15" dirty="0">
                <a:latin typeface="Arial"/>
                <a:cs typeface="Arial"/>
              </a:rPr>
              <a:t> </a:t>
            </a:r>
            <a:r>
              <a:rPr lang="en-US" sz="1000" spc="-5" dirty="0">
                <a:latin typeface="Arial"/>
                <a:cs typeface="Arial"/>
              </a:rPr>
              <a:t>plan.</a:t>
            </a:r>
            <a:endParaRPr lang="en-US" sz="1000" dirty="0">
              <a:latin typeface="Arial"/>
              <a:cs typeface="Arial"/>
            </a:endParaRPr>
          </a:p>
          <a:p>
            <a:pPr marL="195580" marR="5080" indent="-182880">
              <a:lnSpc>
                <a:spcPct val="120600"/>
              </a:lnSpc>
              <a:spcBef>
                <a:spcPts val="600"/>
              </a:spcBef>
              <a:buFont typeface="Symbol"/>
              <a:buChar char=""/>
              <a:tabLst>
                <a:tab pos="194945" algn="l"/>
                <a:tab pos="196215" algn="l"/>
              </a:tabLst>
            </a:pPr>
            <a:r>
              <a:rPr lang="en-US" sz="1000" spc="-5" dirty="0">
                <a:latin typeface="Arial"/>
                <a:cs typeface="Arial"/>
              </a:rPr>
              <a:t>Financial protection through annual out-of-pocket maximums that limit the amount you’ll pay each</a:t>
            </a:r>
            <a:r>
              <a:rPr lang="en-US" sz="1000" spc="45" dirty="0">
                <a:latin typeface="Arial"/>
                <a:cs typeface="Arial"/>
              </a:rPr>
              <a:t> </a:t>
            </a:r>
            <a:r>
              <a:rPr lang="en-US" sz="1000" spc="-40" dirty="0">
                <a:latin typeface="Arial"/>
                <a:cs typeface="Arial"/>
              </a:rPr>
              <a:t>year.</a:t>
            </a:r>
          </a:p>
          <a:p>
            <a:pPr marL="195580" marR="5080" indent="-182880">
              <a:lnSpc>
                <a:spcPct val="120600"/>
              </a:lnSpc>
              <a:spcBef>
                <a:spcPts val="600"/>
              </a:spcBef>
              <a:buFont typeface="Symbol"/>
              <a:buChar char=""/>
              <a:tabLst>
                <a:tab pos="194945" algn="l"/>
                <a:tab pos="196215" algn="l"/>
              </a:tabLst>
            </a:pPr>
            <a:r>
              <a:rPr lang="en-US" sz="1000" spc="-5" dirty="0">
                <a:latin typeface="Arial"/>
                <a:cs typeface="Arial"/>
              </a:rPr>
              <a:t>Choice of five coverage levels:</a:t>
            </a:r>
          </a:p>
          <a:p>
            <a:pPr marL="652780" marR="5080" lvl="1" indent="-182880">
              <a:lnSpc>
                <a:spcPct val="120600"/>
              </a:lnSpc>
              <a:spcBef>
                <a:spcPts val="600"/>
              </a:spcBef>
              <a:buFont typeface="Symbol"/>
              <a:buChar char=""/>
              <a:tabLst>
                <a:tab pos="194945" algn="l"/>
                <a:tab pos="196215" algn="l"/>
              </a:tabLst>
            </a:pPr>
            <a:r>
              <a:rPr lang="en-US" sz="1000" spc="-5" dirty="0">
                <a:latin typeface="Arial"/>
                <a:cs typeface="Arial"/>
              </a:rPr>
              <a:t>Employee</a:t>
            </a:r>
          </a:p>
          <a:p>
            <a:pPr marL="652780" marR="5080" lvl="1" indent="-182880">
              <a:lnSpc>
                <a:spcPct val="120600"/>
              </a:lnSpc>
              <a:spcBef>
                <a:spcPts val="600"/>
              </a:spcBef>
              <a:buFont typeface="Symbol"/>
              <a:buChar char=""/>
              <a:tabLst>
                <a:tab pos="194945" algn="l"/>
                <a:tab pos="196215" algn="l"/>
              </a:tabLst>
            </a:pPr>
            <a:r>
              <a:rPr lang="en-US" sz="1000" spc="-5" dirty="0">
                <a:latin typeface="Arial"/>
                <a:cs typeface="Arial"/>
              </a:rPr>
              <a:t>Employee + Spouse</a:t>
            </a:r>
          </a:p>
          <a:p>
            <a:pPr marL="652780" marR="5080" lvl="1" indent="-182880">
              <a:lnSpc>
                <a:spcPct val="120600"/>
              </a:lnSpc>
              <a:spcBef>
                <a:spcPts val="600"/>
              </a:spcBef>
              <a:buFont typeface="Symbol"/>
              <a:buChar char=""/>
              <a:tabLst>
                <a:tab pos="194945" algn="l"/>
                <a:tab pos="196215" algn="l"/>
              </a:tabLst>
            </a:pPr>
            <a:r>
              <a:rPr lang="en-US" sz="1000" spc="-5" dirty="0">
                <a:latin typeface="Arial"/>
                <a:cs typeface="Arial"/>
              </a:rPr>
              <a:t>Employee + Child(ren)</a:t>
            </a:r>
          </a:p>
          <a:p>
            <a:pPr marL="652780" marR="5080" lvl="1" indent="-182880">
              <a:lnSpc>
                <a:spcPct val="120600"/>
              </a:lnSpc>
              <a:spcBef>
                <a:spcPts val="600"/>
              </a:spcBef>
              <a:buFont typeface="Symbol"/>
              <a:buChar char=""/>
              <a:tabLst>
                <a:tab pos="194945" algn="l"/>
                <a:tab pos="196215" algn="l"/>
              </a:tabLst>
            </a:pPr>
            <a:r>
              <a:rPr lang="en-US" sz="1000" spc="-5" dirty="0">
                <a:latin typeface="Arial"/>
                <a:cs typeface="Arial"/>
              </a:rPr>
              <a:t>Family (Employee + Spouse + up to 2 children)</a:t>
            </a:r>
          </a:p>
          <a:p>
            <a:pPr marL="652780" marR="5080" lvl="1" indent="-182880">
              <a:lnSpc>
                <a:spcPct val="120600"/>
              </a:lnSpc>
              <a:spcBef>
                <a:spcPts val="600"/>
              </a:spcBef>
              <a:buFont typeface="Symbol"/>
              <a:buChar char=""/>
              <a:tabLst>
                <a:tab pos="194945" algn="l"/>
                <a:tab pos="196215" algn="l"/>
              </a:tabLst>
            </a:pPr>
            <a:r>
              <a:rPr lang="en-US" sz="1000" spc="-5" dirty="0">
                <a:latin typeface="Arial"/>
                <a:cs typeface="Arial"/>
              </a:rPr>
              <a:t>Family (Employee + Spouse + more than 3 children)</a:t>
            </a:r>
          </a:p>
        </p:txBody>
      </p:sp>
      <p:sp>
        <p:nvSpPr>
          <p:cNvPr id="11" name="object 11"/>
          <p:cNvSpPr txBox="1"/>
          <p:nvPr/>
        </p:nvSpPr>
        <p:spPr>
          <a:xfrm>
            <a:off x="4225544" y="1928875"/>
            <a:ext cx="3059112" cy="289182"/>
          </a:xfrm>
          <a:prstGeom prst="rect">
            <a:avLst/>
          </a:prstGeom>
        </p:spPr>
        <p:txBody>
          <a:bodyPr vert="horz" wrap="square" lIns="0" tIns="12065" rIns="0" bIns="0" rtlCol="0">
            <a:spAutoFit/>
          </a:bodyPr>
          <a:lstStyle/>
          <a:p>
            <a:pPr marL="12700">
              <a:lnSpc>
                <a:spcPct val="100000"/>
              </a:lnSpc>
              <a:spcBef>
                <a:spcPts val="95"/>
              </a:spcBef>
            </a:pPr>
            <a:r>
              <a:rPr b="1" spc="40" dirty="0">
                <a:solidFill>
                  <a:srgbClr val="002D73"/>
                </a:solidFill>
                <a:latin typeface="Source Sans Pro" panose="020B0503030403020204" pitchFamily="34" charset="0"/>
                <a:cs typeface="Times New Roman"/>
              </a:rPr>
              <a:t>Which </a:t>
            </a:r>
            <a:r>
              <a:rPr b="1" spc="35" dirty="0">
                <a:solidFill>
                  <a:srgbClr val="002D73"/>
                </a:solidFill>
                <a:latin typeface="Source Sans Pro" panose="020B0503030403020204" pitchFamily="34" charset="0"/>
                <a:cs typeface="Times New Roman"/>
              </a:rPr>
              <a:t>plan </a:t>
            </a:r>
            <a:r>
              <a:rPr b="1" spc="25" dirty="0">
                <a:solidFill>
                  <a:srgbClr val="002D73"/>
                </a:solidFill>
                <a:latin typeface="Source Sans Pro" panose="020B0503030403020204" pitchFamily="34" charset="0"/>
                <a:cs typeface="Times New Roman"/>
              </a:rPr>
              <a:t>is </a:t>
            </a:r>
            <a:r>
              <a:rPr b="1" spc="30" dirty="0">
                <a:solidFill>
                  <a:srgbClr val="002D73"/>
                </a:solidFill>
                <a:latin typeface="Source Sans Pro" panose="020B0503030403020204" pitchFamily="34" charset="0"/>
                <a:cs typeface="Times New Roman"/>
              </a:rPr>
              <a:t>right for</a:t>
            </a:r>
            <a:r>
              <a:rPr lang="en-US" b="1" spc="30" dirty="0">
                <a:solidFill>
                  <a:srgbClr val="002D73"/>
                </a:solidFill>
                <a:latin typeface="Source Sans Pro" panose="020B0503030403020204" pitchFamily="34" charset="0"/>
                <a:cs typeface="Times New Roman"/>
              </a:rPr>
              <a:t> y</a:t>
            </a:r>
            <a:r>
              <a:rPr b="1" spc="35" dirty="0">
                <a:solidFill>
                  <a:srgbClr val="002D73"/>
                </a:solidFill>
                <a:latin typeface="Source Sans Pro" panose="020B0503030403020204" pitchFamily="34" charset="0"/>
                <a:cs typeface="Times New Roman"/>
              </a:rPr>
              <a:t>ou?</a:t>
            </a:r>
            <a:endParaRPr dirty="0">
              <a:solidFill>
                <a:srgbClr val="002D73"/>
              </a:solidFill>
              <a:latin typeface="Source Sans Pro" panose="020B0503030403020204" pitchFamily="34" charset="0"/>
              <a:cs typeface="Times New Roman"/>
            </a:endParaRPr>
          </a:p>
        </p:txBody>
      </p:sp>
      <p:graphicFrame>
        <p:nvGraphicFramePr>
          <p:cNvPr id="36" name="object 36"/>
          <p:cNvGraphicFramePr>
            <a:graphicFrameLocks noGrp="1"/>
          </p:cNvGraphicFramePr>
          <p:nvPr>
            <p:extLst>
              <p:ext uri="{D42A27DB-BD31-4B8C-83A1-F6EECF244321}">
                <p14:modId xmlns:p14="http://schemas.microsoft.com/office/powerpoint/2010/main" val="175496664"/>
              </p:ext>
            </p:extLst>
          </p:nvPr>
        </p:nvGraphicFramePr>
        <p:xfrm>
          <a:off x="4227576" y="2269072"/>
          <a:ext cx="3316224" cy="2788031"/>
        </p:xfrm>
        <a:graphic>
          <a:graphicData uri="http://schemas.openxmlformats.org/drawingml/2006/table">
            <a:tbl>
              <a:tblPr firstRow="1" bandRow="1">
                <a:tableStyleId>{2D5ABB26-0587-4C30-8999-92F81FD0307C}</a:tableStyleId>
              </a:tblPr>
              <a:tblGrid>
                <a:gridCol w="1563624">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597822">
                <a:tc>
                  <a:txBody>
                    <a:bodyPr/>
                    <a:lstStyle/>
                    <a:p>
                      <a:pPr marL="73025" marR="203835">
                        <a:lnSpc>
                          <a:spcPts val="919"/>
                        </a:lnSpc>
                        <a:spcBef>
                          <a:spcPts val="409"/>
                        </a:spcBef>
                      </a:pPr>
                      <a:r>
                        <a:rPr sz="1000" b="1" spc="-5" dirty="0">
                          <a:solidFill>
                            <a:srgbClr val="FFFFFF"/>
                          </a:solidFill>
                          <a:latin typeface="Arial"/>
                          <a:cs typeface="Arial"/>
                        </a:rPr>
                        <a:t>Consider </a:t>
                      </a:r>
                      <a:r>
                        <a:rPr sz="1000" b="1" dirty="0">
                          <a:solidFill>
                            <a:srgbClr val="FFFFFF"/>
                          </a:solidFill>
                          <a:latin typeface="Arial"/>
                          <a:cs typeface="Arial"/>
                        </a:rPr>
                        <a:t>which </a:t>
                      </a:r>
                      <a:r>
                        <a:rPr sz="1000" b="1" spc="-5" dirty="0">
                          <a:solidFill>
                            <a:srgbClr val="FFFFFF"/>
                          </a:solidFill>
                          <a:latin typeface="Arial"/>
                          <a:cs typeface="Arial"/>
                        </a:rPr>
                        <a:t>plan  features are </a:t>
                      </a:r>
                      <a:r>
                        <a:rPr sz="1000" b="1" dirty="0">
                          <a:solidFill>
                            <a:srgbClr val="FFFFFF"/>
                          </a:solidFill>
                          <a:latin typeface="Arial"/>
                          <a:cs typeface="Arial"/>
                        </a:rPr>
                        <a:t>most  </a:t>
                      </a:r>
                      <a:r>
                        <a:rPr sz="1000" b="1" spc="-5" dirty="0">
                          <a:solidFill>
                            <a:srgbClr val="FFFFFF"/>
                          </a:solidFill>
                          <a:latin typeface="Arial"/>
                          <a:cs typeface="Arial"/>
                        </a:rPr>
                        <a:t>important to </a:t>
                      </a:r>
                      <a:r>
                        <a:rPr sz="1000" b="1" spc="-10" dirty="0">
                          <a:solidFill>
                            <a:srgbClr val="FFFFFF"/>
                          </a:solidFill>
                          <a:latin typeface="Arial"/>
                          <a:cs typeface="Arial"/>
                        </a:rPr>
                        <a:t>you. </a:t>
                      </a:r>
                      <a:endParaRPr lang="en-US" sz="1000" b="1" spc="-10" dirty="0">
                        <a:solidFill>
                          <a:srgbClr val="FFFFFF"/>
                        </a:solidFill>
                        <a:latin typeface="Arial"/>
                        <a:cs typeface="Arial"/>
                      </a:endParaRPr>
                    </a:p>
                    <a:p>
                      <a:pPr marL="73025" marR="203835">
                        <a:lnSpc>
                          <a:spcPts val="919"/>
                        </a:lnSpc>
                        <a:spcBef>
                          <a:spcPts val="409"/>
                        </a:spcBef>
                      </a:pPr>
                      <a:r>
                        <a:rPr sz="1000" b="1" spc="-5" dirty="0">
                          <a:solidFill>
                            <a:srgbClr val="FFFFFF"/>
                          </a:solidFill>
                          <a:latin typeface="Arial"/>
                          <a:cs typeface="Arial"/>
                        </a:rPr>
                        <a:t>Do </a:t>
                      </a:r>
                      <a:r>
                        <a:rPr sz="1000" b="1" spc="-10" dirty="0">
                          <a:solidFill>
                            <a:srgbClr val="FFFFFF"/>
                          </a:solidFill>
                          <a:latin typeface="Arial"/>
                          <a:cs typeface="Arial"/>
                        </a:rPr>
                        <a:t>you </a:t>
                      </a:r>
                      <a:r>
                        <a:rPr sz="1000" b="1" spc="-5" dirty="0">
                          <a:solidFill>
                            <a:srgbClr val="FFFFFF"/>
                          </a:solidFill>
                          <a:latin typeface="Arial"/>
                          <a:cs typeface="Arial"/>
                        </a:rPr>
                        <a:t>want</a:t>
                      </a:r>
                      <a:r>
                        <a:rPr sz="1000" b="1" spc="-10" dirty="0">
                          <a:solidFill>
                            <a:srgbClr val="FFFFFF"/>
                          </a:solidFill>
                          <a:latin typeface="Arial"/>
                          <a:cs typeface="Arial"/>
                        </a:rPr>
                        <a:t> to:</a:t>
                      </a:r>
                      <a:endParaRPr sz="1000" dirty="0">
                        <a:latin typeface="Arial"/>
                        <a:cs typeface="Arial"/>
                      </a:endParaRPr>
                    </a:p>
                  </a:txBody>
                  <a:tcPr marL="0" marR="0" marT="52069" marB="0">
                    <a:lnL w="6350">
                      <a:solidFill>
                        <a:srgbClr val="403F41"/>
                      </a:solidFill>
                      <a:prstDash val="solid"/>
                    </a:lnL>
                    <a:lnT w="6350">
                      <a:solidFill>
                        <a:srgbClr val="403F41"/>
                      </a:solidFill>
                      <a:prstDash val="solid"/>
                    </a:lnT>
                    <a:lnB w="6350">
                      <a:solidFill>
                        <a:srgbClr val="403F41"/>
                      </a:solidFill>
                      <a:prstDash val="solid"/>
                    </a:lnB>
                    <a:solidFill>
                      <a:srgbClr val="002D73"/>
                    </a:solidFill>
                  </a:tcPr>
                </a:tc>
                <a:tc>
                  <a:txBody>
                    <a:bodyPr/>
                    <a:lstStyle/>
                    <a:p>
                      <a:pPr marL="110489" marR="104139" indent="50800" algn="ctr">
                        <a:lnSpc>
                          <a:spcPct val="106200"/>
                        </a:lnSpc>
                      </a:pPr>
                      <a:r>
                        <a:rPr lang="en-US" sz="1000" b="1" spc="-5" dirty="0">
                          <a:solidFill>
                            <a:schemeClr val="bg1"/>
                          </a:solidFill>
                          <a:latin typeface="Arial"/>
                          <a:cs typeface="Arial"/>
                        </a:rPr>
                        <a:t>Plan A</a:t>
                      </a:r>
                      <a:endParaRPr sz="1000" dirty="0">
                        <a:solidFill>
                          <a:schemeClr val="bg1"/>
                        </a:solidFill>
                        <a:latin typeface="Arial"/>
                        <a:cs typeface="Arial"/>
                      </a:endParaRPr>
                    </a:p>
                  </a:txBody>
                  <a:tcPr marL="0" marR="0" marT="4445" marB="0" anchor="ctr">
                    <a:lnT w="6350">
                      <a:solidFill>
                        <a:srgbClr val="403F41"/>
                      </a:solidFill>
                      <a:prstDash val="solid"/>
                    </a:lnT>
                    <a:lnB w="6350">
                      <a:solidFill>
                        <a:srgbClr val="403F41"/>
                      </a:solidFill>
                      <a:prstDash val="solid"/>
                    </a:lnB>
                    <a:solidFill>
                      <a:srgbClr val="002D73"/>
                    </a:solidFill>
                  </a:tcPr>
                </a:tc>
                <a:tc>
                  <a:txBody>
                    <a:bodyPr/>
                    <a:lstStyle/>
                    <a:p>
                      <a:pPr marL="0" algn="ctr">
                        <a:lnSpc>
                          <a:spcPct val="100000"/>
                        </a:lnSpc>
                        <a:spcBef>
                          <a:spcPts val="35"/>
                        </a:spcBef>
                      </a:pPr>
                      <a:r>
                        <a:rPr lang="en-US" sz="1000" b="1" spc="-5" dirty="0">
                          <a:solidFill>
                            <a:schemeClr val="bg1"/>
                          </a:solidFill>
                          <a:latin typeface="Arial"/>
                          <a:ea typeface="+mn-ea"/>
                          <a:cs typeface="Arial"/>
                        </a:rPr>
                        <a:t>Plan B</a:t>
                      </a:r>
                      <a:endParaRPr sz="1000" b="1" spc="-5" dirty="0">
                        <a:solidFill>
                          <a:schemeClr val="bg1"/>
                        </a:solidFill>
                        <a:latin typeface="Arial"/>
                        <a:ea typeface="+mn-ea"/>
                        <a:cs typeface="Arial"/>
                      </a:endParaRPr>
                    </a:p>
                  </a:txBody>
                  <a:tcPr marL="0" marR="0" marT="4445" marB="0" anchor="ctr">
                    <a:lnT w="6350">
                      <a:solidFill>
                        <a:srgbClr val="403F41"/>
                      </a:solidFill>
                      <a:prstDash val="solid"/>
                    </a:lnT>
                    <a:lnB w="6350">
                      <a:solidFill>
                        <a:srgbClr val="403F41"/>
                      </a:solidFill>
                      <a:prstDash val="solid"/>
                    </a:lnB>
                    <a:solidFill>
                      <a:srgbClr val="002D73"/>
                    </a:solidFill>
                  </a:tcPr>
                </a:tc>
                <a:tc>
                  <a:txBody>
                    <a:bodyPr/>
                    <a:lstStyle/>
                    <a:p>
                      <a:pPr marL="0" algn="ctr">
                        <a:lnSpc>
                          <a:spcPct val="100000"/>
                        </a:lnSpc>
                        <a:spcBef>
                          <a:spcPts val="35"/>
                        </a:spcBef>
                      </a:pPr>
                      <a:r>
                        <a:rPr lang="en-US" sz="1000" b="1" spc="-5" dirty="0">
                          <a:solidFill>
                            <a:schemeClr val="bg1"/>
                          </a:solidFill>
                          <a:latin typeface="Arial"/>
                          <a:ea typeface="+mn-ea"/>
                          <a:cs typeface="Arial"/>
                        </a:rPr>
                        <a:t>Plan C</a:t>
                      </a:r>
                      <a:endParaRPr sz="1000" b="1" spc="-5" dirty="0">
                        <a:solidFill>
                          <a:schemeClr val="bg1"/>
                        </a:solidFill>
                        <a:latin typeface="Arial"/>
                        <a:ea typeface="+mn-ea"/>
                        <a:cs typeface="Arial"/>
                      </a:endParaRPr>
                    </a:p>
                  </a:txBody>
                  <a:tcPr marL="0" marR="0" marT="0" marB="0" anchor="ctr">
                    <a:lnR w="6350">
                      <a:solidFill>
                        <a:srgbClr val="403F41"/>
                      </a:solidFill>
                      <a:prstDash val="solid"/>
                    </a:lnR>
                    <a:lnT w="6350">
                      <a:solidFill>
                        <a:srgbClr val="403F41"/>
                      </a:solidFill>
                      <a:prstDash val="solid"/>
                    </a:lnT>
                    <a:lnB w="6350">
                      <a:solidFill>
                        <a:srgbClr val="403F41"/>
                      </a:solidFill>
                      <a:prstDash val="solid"/>
                    </a:lnB>
                    <a:solidFill>
                      <a:srgbClr val="002D73"/>
                    </a:solidFill>
                  </a:tcPr>
                </a:tc>
                <a:extLst>
                  <a:ext uri="{0D108BD9-81ED-4DB2-BD59-A6C34878D82A}">
                    <a16:rowId xmlns:a16="http://schemas.microsoft.com/office/drawing/2014/main" val="10000"/>
                  </a:ext>
                </a:extLst>
              </a:tr>
              <a:tr h="676369">
                <a:tc>
                  <a:txBody>
                    <a:bodyPr/>
                    <a:lstStyle/>
                    <a:p>
                      <a:pPr marL="73025" marR="142875">
                        <a:lnSpc>
                          <a:spcPct val="95900"/>
                        </a:lnSpc>
                      </a:pPr>
                      <a:r>
                        <a:rPr lang="en-US" sz="1000" spc="-15" dirty="0">
                          <a:solidFill>
                            <a:schemeClr val="tx1"/>
                          </a:solidFill>
                          <a:latin typeface="Arial"/>
                          <a:cs typeface="Arial"/>
                        </a:rPr>
                        <a:t>Pay the lowest premium cost, which may lead to</a:t>
                      </a:r>
                      <a:r>
                        <a:rPr lang="en-US" sz="1000" spc="-15" baseline="0" dirty="0">
                          <a:solidFill>
                            <a:schemeClr val="tx1"/>
                          </a:solidFill>
                          <a:latin typeface="Arial"/>
                          <a:cs typeface="Arial"/>
                        </a:rPr>
                        <a:t> higher cost when you use the plan?</a:t>
                      </a:r>
                      <a:endParaRPr sz="1000" dirty="0">
                        <a:solidFill>
                          <a:schemeClr val="tx1"/>
                        </a:solidFill>
                        <a:latin typeface="Arial"/>
                        <a:cs typeface="Arial"/>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Times New Roman"/>
                          <a:cs typeface="Times New Roman"/>
                          <a:sym typeface="Wingdings" panose="05000000000000000000" pitchFamily="2" charset="2"/>
                        </a:rPr>
                        <a:t></a:t>
                      </a:r>
                      <a:endParaRPr sz="1000" dirty="0">
                        <a:solidFill>
                          <a:schemeClr val="tx1"/>
                        </a:solidFill>
                        <a:latin typeface="Times New Roman"/>
                        <a:cs typeface="Times New Roman"/>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2"/>
                  </a:ext>
                </a:extLst>
              </a:tr>
              <a:tr h="656296">
                <a:tc>
                  <a:txBody>
                    <a:bodyPr/>
                    <a:lstStyle/>
                    <a:p>
                      <a:pPr marL="73025" marR="191135">
                        <a:lnSpc>
                          <a:spcPct val="95800"/>
                        </a:lnSpc>
                        <a:spcBef>
                          <a:spcPts val="395"/>
                        </a:spcBef>
                      </a:pPr>
                      <a:r>
                        <a:rPr sz="1000" spc="-5" dirty="0">
                          <a:solidFill>
                            <a:schemeClr val="tx1"/>
                          </a:solidFill>
                          <a:latin typeface="Arial"/>
                          <a:cs typeface="Arial"/>
                        </a:rPr>
                        <a:t>Balance your out-of-pocket  and paycheck costs with a  moderate deductible and  premium cost?</a:t>
                      </a:r>
                      <a:endParaRPr sz="1000" dirty="0">
                        <a:solidFill>
                          <a:schemeClr val="tx1"/>
                        </a:solidFill>
                        <a:latin typeface="Arial"/>
                        <a:cs typeface="Arial"/>
                      </a:endParaRPr>
                    </a:p>
                  </a:txBody>
                  <a:tcPr marL="0" marR="0" marT="5016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imes New Roman"/>
                          <a:cs typeface="Times New Roman"/>
                          <a:sym typeface="Wingdings" panose="05000000000000000000" pitchFamily="2" charset="2"/>
                        </a:rPr>
                        <a:t></a:t>
                      </a:r>
                      <a:endParaRPr lang="en-US" sz="1000" dirty="0">
                        <a:solidFill>
                          <a:schemeClr val="tx1"/>
                        </a:solidFill>
                        <a:latin typeface="Times New Roman"/>
                        <a:cs typeface="Times New Roman"/>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03"/>
                  </a:ext>
                </a:extLst>
              </a:tr>
              <a:tr h="677241">
                <a:tc>
                  <a:txBody>
                    <a:bodyPr/>
                    <a:lstStyle/>
                    <a:p>
                      <a:pPr marL="73025" marR="66675">
                        <a:lnSpc>
                          <a:spcPct val="95800"/>
                        </a:lnSpc>
                        <a:spcBef>
                          <a:spcPts val="5"/>
                        </a:spcBef>
                      </a:pPr>
                      <a:r>
                        <a:rPr sz="1000" spc="-5" dirty="0">
                          <a:solidFill>
                            <a:schemeClr val="tx1"/>
                          </a:solidFill>
                          <a:latin typeface="Arial"/>
                          <a:cs typeface="Arial"/>
                        </a:rPr>
                        <a:t>Pay the highest premium cost  in order to keep your out-of-  pocket costs as low as  possible when you need  care?</a:t>
                      </a:r>
                      <a:endParaRPr sz="1000" dirty="0">
                        <a:solidFill>
                          <a:schemeClr val="tx1"/>
                        </a:solidFill>
                        <a:latin typeface="Arial"/>
                        <a:cs typeface="Arial"/>
                      </a:endParaRPr>
                    </a:p>
                  </a:txBody>
                  <a:tcPr marL="0" marR="0" marT="63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Times New Roman"/>
                          <a:cs typeface="Times New Roman"/>
                          <a:sym typeface="Wingdings" panose="05000000000000000000" pitchFamily="2" charset="2"/>
                        </a:rPr>
                        <a:t></a:t>
                      </a:r>
                      <a:endParaRPr lang="en-US" sz="1000" dirty="0">
                        <a:solidFill>
                          <a:schemeClr val="tx1"/>
                        </a:solidFill>
                        <a:latin typeface="Times New Roman"/>
                        <a:cs typeface="Times New Roman"/>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nSpc>
                          <a:spcPct val="100000"/>
                        </a:lnSpc>
                      </a:pPr>
                      <a:endParaRPr sz="1000" dirty="0">
                        <a:solidFill>
                          <a:schemeClr val="tx1"/>
                        </a:solidFill>
                        <a:latin typeface="Times New Roman"/>
                        <a:cs typeface="Times New Roman"/>
                      </a:endParaRPr>
                    </a:p>
                  </a:txBody>
                  <a:tcPr marL="0" marR="0" marT="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37" name="object 37"/>
          <p:cNvSpPr txBox="1"/>
          <p:nvPr/>
        </p:nvSpPr>
        <p:spPr>
          <a:xfrm>
            <a:off x="4232945" y="6939108"/>
            <a:ext cx="2926715" cy="542455"/>
          </a:xfrm>
          <a:prstGeom prst="rect">
            <a:avLst/>
          </a:prstGeom>
        </p:spPr>
        <p:txBody>
          <a:bodyPr vert="horz" wrap="square" lIns="0" tIns="29209" rIns="0" bIns="0" rtlCol="0">
            <a:spAutoFit/>
          </a:bodyPr>
          <a:lstStyle/>
          <a:p>
            <a:pPr marL="12700" marR="5080">
              <a:lnSpc>
                <a:spcPts val="1960"/>
              </a:lnSpc>
              <a:spcBef>
                <a:spcPts val="229"/>
              </a:spcBef>
            </a:pPr>
            <a:r>
              <a:rPr lang="en-US" b="1" spc="35" dirty="0">
                <a:solidFill>
                  <a:srgbClr val="002D73"/>
                </a:solidFill>
                <a:latin typeface="Source Sans Pro" panose="020B0503030403020204" pitchFamily="34" charset="0"/>
                <a:cs typeface="Times New Roman"/>
              </a:rPr>
              <a:t>2025</a:t>
            </a:r>
            <a:r>
              <a:rPr b="1" spc="35" dirty="0">
                <a:solidFill>
                  <a:srgbClr val="002D73"/>
                </a:solidFill>
                <a:latin typeface="Source Sans Pro" panose="020B0503030403020204" pitchFamily="34" charset="0"/>
                <a:cs typeface="Times New Roman"/>
              </a:rPr>
              <a:t> paycheck deductions</a:t>
            </a:r>
            <a:r>
              <a:rPr b="1" spc="-40" dirty="0">
                <a:solidFill>
                  <a:srgbClr val="002D73"/>
                </a:solidFill>
                <a:latin typeface="Source Sans Pro" panose="020B0503030403020204" pitchFamily="34" charset="0"/>
                <a:cs typeface="Times New Roman"/>
              </a:rPr>
              <a:t> </a:t>
            </a:r>
            <a:r>
              <a:rPr b="1" spc="35" dirty="0">
                <a:solidFill>
                  <a:srgbClr val="002D73"/>
                </a:solidFill>
                <a:latin typeface="Source Sans Pro" panose="020B0503030403020204" pitchFamily="34" charset="0"/>
                <a:cs typeface="Times New Roman"/>
              </a:rPr>
              <a:t>per  pay period </a:t>
            </a:r>
            <a:r>
              <a:rPr b="1" spc="20" dirty="0">
                <a:solidFill>
                  <a:srgbClr val="002D73"/>
                </a:solidFill>
                <a:latin typeface="Source Sans Pro" panose="020B0503030403020204" pitchFamily="34" charset="0"/>
                <a:cs typeface="Times New Roman"/>
              </a:rPr>
              <a:t>(before</a:t>
            </a:r>
            <a:r>
              <a:rPr lang="en-US" b="1" spc="20" dirty="0">
                <a:solidFill>
                  <a:srgbClr val="002D73"/>
                </a:solidFill>
                <a:latin typeface="Source Sans Pro" panose="020B0503030403020204" pitchFamily="34" charset="0"/>
                <a:cs typeface="Times New Roman"/>
              </a:rPr>
              <a:t> </a:t>
            </a:r>
            <a:r>
              <a:rPr b="1" spc="-250" dirty="0">
                <a:solidFill>
                  <a:srgbClr val="002D73"/>
                </a:solidFill>
                <a:latin typeface="Source Sans Pro" panose="020B0503030403020204" pitchFamily="34" charset="0"/>
                <a:cs typeface="Times New Roman"/>
              </a:rPr>
              <a:t> </a:t>
            </a:r>
            <a:r>
              <a:rPr b="1" spc="20" dirty="0">
                <a:solidFill>
                  <a:srgbClr val="002D73"/>
                </a:solidFill>
                <a:latin typeface="Source Sans Pro" panose="020B0503030403020204" pitchFamily="34" charset="0"/>
                <a:cs typeface="Times New Roman"/>
              </a:rPr>
              <a:t>tax)</a:t>
            </a:r>
            <a:endParaRPr dirty="0">
              <a:solidFill>
                <a:srgbClr val="002D73"/>
              </a:solidFill>
              <a:latin typeface="Source Sans Pro" panose="020B0503030403020204" pitchFamily="34" charset="0"/>
              <a:cs typeface="Times New Roman"/>
            </a:endParaRPr>
          </a:p>
        </p:txBody>
      </p:sp>
      <p:sp>
        <p:nvSpPr>
          <p:cNvPr id="2" name="TextBox 1"/>
          <p:cNvSpPr txBox="1">
            <a:spLocks noChangeAspect="1"/>
          </p:cNvSpPr>
          <p:nvPr/>
        </p:nvSpPr>
        <p:spPr>
          <a:xfrm>
            <a:off x="4225544" y="5170924"/>
            <a:ext cx="3318256" cy="1539175"/>
          </a:xfrm>
          <a:prstGeom prst="rect">
            <a:avLst/>
          </a:prstGeom>
          <a:solidFill>
            <a:schemeClr val="accent6"/>
          </a:solidFill>
        </p:spPr>
        <p:txBody>
          <a:bodyPr wrap="square" rtlCol="0">
            <a:noAutofit/>
          </a:bodyPr>
          <a:lstStyle/>
          <a:p>
            <a:pPr marL="12700" marR="5080" lvl="0"/>
            <a:r>
              <a:rPr lang="en-US" sz="1200" b="1" spc="-5" dirty="0">
                <a:solidFill>
                  <a:srgbClr val="FFFFFF"/>
                </a:solidFill>
                <a:latin typeface="Arial"/>
                <a:cs typeface="Arial"/>
              </a:rPr>
              <a:t>Medical Plan Costs</a:t>
            </a:r>
          </a:p>
          <a:p>
            <a:pPr marL="12700" marR="5080" lvl="0">
              <a:lnSpc>
                <a:spcPct val="119900"/>
              </a:lnSpc>
              <a:spcBef>
                <a:spcPts val="105"/>
              </a:spcBef>
            </a:pPr>
            <a:r>
              <a:rPr lang="en-US" sz="1000" spc="-5" dirty="0">
                <a:solidFill>
                  <a:srgbClr val="FFFFFF"/>
                </a:solidFill>
                <a:latin typeface="Arial"/>
                <a:cs typeface="Arial"/>
              </a:rPr>
              <a:t>You and SNF share the cost of </a:t>
            </a:r>
            <a:r>
              <a:rPr lang="en-US" sz="1000" spc="-10" dirty="0">
                <a:solidFill>
                  <a:srgbClr val="FFFFFF"/>
                </a:solidFill>
                <a:latin typeface="Arial"/>
                <a:cs typeface="Arial"/>
              </a:rPr>
              <a:t>your </a:t>
            </a:r>
            <a:br>
              <a:rPr lang="en-US" sz="1000" spc="-10" dirty="0">
                <a:solidFill>
                  <a:srgbClr val="FFFFFF"/>
                </a:solidFill>
                <a:latin typeface="Arial"/>
                <a:cs typeface="Arial"/>
              </a:rPr>
            </a:br>
            <a:r>
              <a:rPr lang="en-US" sz="1000" spc="-5" dirty="0">
                <a:solidFill>
                  <a:srgbClr val="FFFFFF"/>
                </a:solidFill>
                <a:latin typeface="Arial"/>
                <a:cs typeface="Arial"/>
              </a:rPr>
              <a:t>medical benefits </a:t>
            </a:r>
            <a:r>
              <a:rPr lang="en-US" sz="1000" dirty="0">
                <a:solidFill>
                  <a:srgbClr val="FFFFFF"/>
                </a:solidFill>
                <a:latin typeface="Arial"/>
                <a:cs typeface="Arial"/>
              </a:rPr>
              <a:t>— SNF </a:t>
            </a:r>
            <a:r>
              <a:rPr lang="en-US" sz="1000" spc="-5" dirty="0">
                <a:solidFill>
                  <a:srgbClr val="FFFFFF"/>
                </a:solidFill>
                <a:latin typeface="Arial"/>
                <a:cs typeface="Arial"/>
              </a:rPr>
              <a:t>pays </a:t>
            </a:r>
            <a:r>
              <a:rPr lang="en-US" sz="1000" dirty="0">
                <a:solidFill>
                  <a:srgbClr val="FFFFFF"/>
                </a:solidFill>
                <a:latin typeface="Arial"/>
                <a:cs typeface="Arial"/>
              </a:rPr>
              <a:t>a </a:t>
            </a:r>
            <a:r>
              <a:rPr lang="en-US" sz="1000" spc="-5" dirty="0">
                <a:solidFill>
                  <a:srgbClr val="FFFFFF"/>
                </a:solidFill>
                <a:latin typeface="Arial"/>
                <a:cs typeface="Arial"/>
              </a:rPr>
              <a:t>generous </a:t>
            </a:r>
          </a:p>
          <a:p>
            <a:pPr marL="12700" marR="5080" lvl="0">
              <a:lnSpc>
                <a:spcPct val="119900"/>
              </a:lnSpc>
              <a:spcBef>
                <a:spcPts val="105"/>
              </a:spcBef>
            </a:pPr>
            <a:r>
              <a:rPr lang="en-US" sz="1000" spc="-5" dirty="0">
                <a:solidFill>
                  <a:srgbClr val="FFFFFF"/>
                </a:solidFill>
                <a:latin typeface="Arial"/>
                <a:cs typeface="Arial"/>
              </a:rPr>
              <a:t>portion of the total cost and you pay the remainder.</a:t>
            </a:r>
          </a:p>
          <a:p>
            <a:pPr marL="12700" marR="5080" lvl="0">
              <a:lnSpc>
                <a:spcPct val="119900"/>
              </a:lnSpc>
              <a:spcBef>
                <a:spcPts val="105"/>
              </a:spcBef>
            </a:pPr>
            <a:r>
              <a:rPr lang="en-US" sz="1000" dirty="0">
                <a:solidFill>
                  <a:srgbClr val="FFFFFF"/>
                </a:solidFill>
                <a:latin typeface="Arial"/>
                <a:cs typeface="Arial"/>
              </a:rPr>
              <a:t>The </a:t>
            </a:r>
            <a:r>
              <a:rPr lang="en-US" sz="1000" spc="-5" dirty="0">
                <a:solidFill>
                  <a:srgbClr val="FFFFFF"/>
                </a:solidFill>
                <a:latin typeface="Arial"/>
                <a:cs typeface="Arial"/>
              </a:rPr>
              <a:t>amount you </a:t>
            </a:r>
            <a:r>
              <a:rPr lang="en-US" sz="1000" dirty="0">
                <a:solidFill>
                  <a:srgbClr val="FFFFFF"/>
                </a:solidFill>
                <a:latin typeface="Arial"/>
                <a:cs typeface="Arial"/>
              </a:rPr>
              <a:t>pay </a:t>
            </a:r>
            <a:r>
              <a:rPr lang="en-US" sz="1000" spc="-5" dirty="0">
                <a:solidFill>
                  <a:srgbClr val="FFFFFF"/>
                </a:solidFill>
                <a:latin typeface="Arial"/>
                <a:cs typeface="Arial"/>
              </a:rPr>
              <a:t>is deducted from your paycheck.</a:t>
            </a:r>
            <a:br>
              <a:rPr lang="en-US" sz="1000" spc="-5" dirty="0">
                <a:solidFill>
                  <a:srgbClr val="FFFFFF"/>
                </a:solidFill>
                <a:latin typeface="Arial"/>
                <a:cs typeface="Arial"/>
              </a:rPr>
            </a:br>
            <a:r>
              <a:rPr lang="en-US" sz="1000" spc="-5" dirty="0">
                <a:solidFill>
                  <a:srgbClr val="FFFFFF"/>
                </a:solidFill>
                <a:latin typeface="Arial"/>
                <a:cs typeface="Arial"/>
              </a:rPr>
              <a:t>Your specific cost is determined by the plan </a:t>
            </a:r>
            <a:r>
              <a:rPr lang="en-US" sz="1000" spc="-10" dirty="0">
                <a:solidFill>
                  <a:srgbClr val="FFFFFF"/>
                </a:solidFill>
                <a:latin typeface="Arial"/>
                <a:cs typeface="Arial"/>
              </a:rPr>
              <a:t>you</a:t>
            </a:r>
            <a:br>
              <a:rPr lang="en-US" sz="1000" spc="-10" dirty="0">
                <a:solidFill>
                  <a:srgbClr val="FFFFFF"/>
                </a:solidFill>
                <a:latin typeface="Arial"/>
                <a:cs typeface="Arial"/>
              </a:rPr>
            </a:br>
            <a:r>
              <a:rPr lang="en-US" sz="1000" spc="-5" dirty="0">
                <a:solidFill>
                  <a:srgbClr val="FFFFFF"/>
                </a:solidFill>
                <a:latin typeface="Arial"/>
                <a:cs typeface="Arial"/>
              </a:rPr>
              <a:t>choose and </a:t>
            </a:r>
            <a:r>
              <a:rPr lang="en-US" sz="1000" dirty="0">
                <a:solidFill>
                  <a:srgbClr val="FFFFFF"/>
                </a:solidFill>
                <a:latin typeface="Arial"/>
                <a:cs typeface="Arial"/>
              </a:rPr>
              <a:t>the </a:t>
            </a:r>
            <a:r>
              <a:rPr lang="en-US" sz="1000" spc="-5" dirty="0">
                <a:solidFill>
                  <a:srgbClr val="FFFFFF"/>
                </a:solidFill>
                <a:latin typeface="Arial"/>
                <a:cs typeface="Arial"/>
              </a:rPr>
              <a:t>coverage level </a:t>
            </a:r>
            <a:r>
              <a:rPr lang="en-US" sz="1000" spc="-10" dirty="0">
                <a:solidFill>
                  <a:srgbClr val="FFFFFF"/>
                </a:solidFill>
                <a:latin typeface="Arial"/>
                <a:cs typeface="Arial"/>
              </a:rPr>
              <a:t>you</a:t>
            </a:r>
            <a:r>
              <a:rPr lang="en-US" sz="1000" spc="15" dirty="0">
                <a:solidFill>
                  <a:srgbClr val="FFFFFF"/>
                </a:solidFill>
                <a:latin typeface="Arial"/>
                <a:cs typeface="Arial"/>
              </a:rPr>
              <a:t> </a:t>
            </a:r>
            <a:r>
              <a:rPr lang="en-US" sz="1000" spc="-5" dirty="0">
                <a:solidFill>
                  <a:srgbClr val="FFFFFF"/>
                </a:solidFill>
                <a:latin typeface="Arial"/>
                <a:cs typeface="Arial"/>
              </a:rPr>
              <a:t>select.</a:t>
            </a:r>
            <a:endParaRPr lang="en-US" sz="1000" dirty="0">
              <a:solidFill>
                <a:prstClr val="black"/>
              </a:solidFill>
              <a:latin typeface="Arial"/>
              <a:cs typeface="Arial"/>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931" y="5294590"/>
            <a:ext cx="593725" cy="408940"/>
          </a:xfrm>
          <a:prstGeom prst="rect">
            <a:avLst/>
          </a:prstGeom>
        </p:spPr>
      </p:pic>
      <p:sp>
        <p:nvSpPr>
          <p:cNvPr id="5" name="Slide Number Placeholder 4"/>
          <p:cNvSpPr>
            <a:spLocks noGrp="1"/>
          </p:cNvSpPr>
          <p:nvPr>
            <p:ph type="sldNum" sz="quarter" idx="7"/>
          </p:nvPr>
        </p:nvSpPr>
        <p:spPr/>
        <p:txBody>
          <a:bodyPr/>
          <a:lstStyle/>
          <a:p>
            <a:r>
              <a:rPr lang="en-US" dirty="0"/>
              <a:t>4</a:t>
            </a:r>
          </a:p>
        </p:txBody>
      </p:sp>
      <p:graphicFrame>
        <p:nvGraphicFramePr>
          <p:cNvPr id="13" name="object 54"/>
          <p:cNvGraphicFramePr>
            <a:graphicFrameLocks noGrp="1"/>
          </p:cNvGraphicFramePr>
          <p:nvPr>
            <p:extLst>
              <p:ext uri="{D42A27DB-BD31-4B8C-83A1-F6EECF244321}">
                <p14:modId xmlns:p14="http://schemas.microsoft.com/office/powerpoint/2010/main" val="1817360339"/>
              </p:ext>
            </p:extLst>
          </p:nvPr>
        </p:nvGraphicFramePr>
        <p:xfrm>
          <a:off x="4232945" y="7596410"/>
          <a:ext cx="3310855" cy="2002534"/>
        </p:xfrm>
        <a:graphic>
          <a:graphicData uri="http://schemas.openxmlformats.org/drawingml/2006/table">
            <a:tbl>
              <a:tblPr firstRow="1" bandRow="1">
                <a:tableStyleId>{2D5ABB26-0587-4C30-8999-92F81FD0307C}</a:tableStyleId>
              </a:tblPr>
              <a:tblGrid>
                <a:gridCol w="148205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80415">
                <a:tc>
                  <a:txBody>
                    <a:bodyPr/>
                    <a:lstStyle/>
                    <a:p>
                      <a:pPr algn="l">
                        <a:lnSpc>
                          <a:spcPct val="100000"/>
                        </a:lnSpc>
                        <a:spcBef>
                          <a:spcPts val="35"/>
                        </a:spcBef>
                      </a:pPr>
                      <a:r>
                        <a:rPr lang="en-US" sz="1000" b="1" dirty="0">
                          <a:solidFill>
                            <a:schemeClr val="bg1"/>
                          </a:solidFill>
                          <a:latin typeface="Arial" panose="020B0604020202020204" pitchFamily="34" charset="0"/>
                          <a:cs typeface="Arial" panose="020B0604020202020204" pitchFamily="34" charset="0"/>
                        </a:rPr>
                        <a:t>   Coverage Level</a:t>
                      </a:r>
                      <a:endParaRPr sz="1000" b="1" dirty="0">
                        <a:solidFill>
                          <a:schemeClr val="bg1"/>
                        </a:solidFill>
                        <a:latin typeface="Arial" panose="020B0604020202020204" pitchFamily="34" charset="0"/>
                        <a:cs typeface="Arial" panose="020B0604020202020204" pitchFamily="34" charset="0"/>
                      </a:endParaRPr>
                    </a:p>
                  </a:txBody>
                  <a:tcPr marL="0" marR="0" marT="444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a:noFill/>
                      <a:prstDash val="solid"/>
                    </a:lnB>
                    <a:lnTlToBr w="12700" cmpd="sng">
                      <a:noFill/>
                      <a:prstDash val="solid"/>
                    </a:lnTlToBr>
                    <a:lnBlToTr w="12700" cmpd="sng">
                      <a:noFill/>
                      <a:prstDash val="solid"/>
                    </a:lnBlToTr>
                    <a:solidFill>
                      <a:srgbClr val="002D73"/>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Plan A</a:t>
                      </a:r>
                      <a:endParaRPr sz="10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Plan B</a:t>
                      </a:r>
                      <a:endParaRPr sz="10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Plan C</a:t>
                      </a:r>
                      <a:endParaRPr sz="1000" b="1" dirty="0">
                        <a:solidFill>
                          <a:schemeClr val="bg1"/>
                        </a:solidFill>
                        <a:latin typeface="Arial" panose="020B0604020202020204" pitchFamily="34" charset="0"/>
                        <a:cs typeface="Arial" panose="020B0604020202020204" pitchFamily="34" charset="0"/>
                      </a:endParaRPr>
                    </a:p>
                  </a:txBody>
                  <a:tcPr marL="0" marR="0" marT="444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235458">
                <a:tc>
                  <a:txBody>
                    <a:bodyPr/>
                    <a:lstStyle/>
                    <a:p>
                      <a:pPr marL="67945">
                        <a:lnSpc>
                          <a:spcPct val="100000"/>
                        </a:lnSpc>
                        <a:spcBef>
                          <a:spcPts val="405"/>
                        </a:spcBef>
                      </a:pPr>
                      <a:r>
                        <a:rPr lang="en-US" sz="1000" spc="-5" dirty="0">
                          <a:solidFill>
                            <a:schemeClr val="tx1"/>
                          </a:solidFill>
                          <a:latin typeface="Arial" panose="020B0604020202020204" pitchFamily="34" charset="0"/>
                          <a:cs typeface="Arial" panose="020B0604020202020204" pitchFamily="34" charset="0"/>
                        </a:rPr>
                        <a:t>Employee</a:t>
                      </a:r>
                      <a:endParaRPr sz="1000" dirty="0">
                        <a:solidFill>
                          <a:schemeClr val="tx1"/>
                        </a:solidFill>
                        <a:latin typeface="Arial" panose="020B0604020202020204" pitchFamily="34" charset="0"/>
                        <a:cs typeface="Arial" panose="020B0604020202020204" pitchFamily="34" charset="0"/>
                      </a:endParaRPr>
                    </a:p>
                  </a:txBody>
                  <a:tcPr marL="0" marR="0" marT="51435" marB="0">
                    <a:lnL w="6350">
                      <a:solidFill>
                        <a:srgbClr val="403F41"/>
                      </a:solidFill>
                      <a:prstDash val="solid"/>
                    </a:lnL>
                    <a:lnR w="6350">
                      <a:solidFill>
                        <a:srgbClr val="403F41"/>
                      </a:solidFill>
                      <a:prstDash val="solid"/>
                    </a:lnR>
                    <a:lnT w="6350">
                      <a:no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$75.69</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$58.54 </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$30.65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696">
                <a:tc>
                  <a:txBody>
                    <a:bodyPr/>
                    <a:lstStyle/>
                    <a:p>
                      <a:pPr marL="67945">
                        <a:lnSpc>
                          <a:spcPct val="100000"/>
                        </a:lnSpc>
                        <a:spcBef>
                          <a:spcPts val="400"/>
                        </a:spcBef>
                      </a:pPr>
                      <a:r>
                        <a:rPr lang="en-US" sz="1000" spc="-5" dirty="0">
                          <a:solidFill>
                            <a:schemeClr val="tx1"/>
                          </a:solidFill>
                          <a:latin typeface="Arial" panose="020B0604020202020204" pitchFamily="34" charset="0"/>
                          <a:cs typeface="Arial" panose="020B0604020202020204" pitchFamily="34" charset="0"/>
                        </a:rPr>
                        <a:t>Employee + Spouse</a:t>
                      </a:r>
                      <a:endParaRPr sz="1000" dirty="0">
                        <a:solidFill>
                          <a:schemeClr val="tx1"/>
                        </a:solidFill>
                        <a:latin typeface="Arial" panose="020B0604020202020204" pitchFamily="34" charset="0"/>
                        <a:cs typeface="Arial" panose="020B0604020202020204" pitchFamily="34" charset="0"/>
                      </a:endParaRPr>
                    </a:p>
                  </a:txBody>
                  <a:tcPr marL="0" marR="0" marT="5080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$101.46</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$82.85 </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$50.88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34695">
                <a:tc>
                  <a:txBody>
                    <a:bodyPr/>
                    <a:lstStyle/>
                    <a:p>
                      <a:pPr marL="67945">
                        <a:lnSpc>
                          <a:spcPct val="100000"/>
                        </a:lnSpc>
                        <a:spcBef>
                          <a:spcPts val="405"/>
                        </a:spcBef>
                      </a:pPr>
                      <a:r>
                        <a:rPr lang="en-US" sz="1000" spc="-5" dirty="0">
                          <a:solidFill>
                            <a:schemeClr val="tx1"/>
                          </a:solidFill>
                          <a:latin typeface="Arial" panose="020B0604020202020204" pitchFamily="34" charset="0"/>
                          <a:cs typeface="Arial" panose="020B0604020202020204" pitchFamily="34" charset="0"/>
                        </a:rPr>
                        <a:t>Employee + Child(ren)</a:t>
                      </a:r>
                      <a:endParaRPr sz="1000" dirty="0">
                        <a:solidFill>
                          <a:schemeClr val="tx1"/>
                        </a:solidFill>
                        <a:latin typeface="Arial" panose="020B0604020202020204" pitchFamily="34" charset="0"/>
                        <a:cs typeface="Arial" panose="020B0604020202020204" pitchFamily="34" charset="0"/>
                      </a:endParaRPr>
                    </a:p>
                  </a:txBody>
                  <a:tcPr marL="0" marR="0" marT="51435"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$101.46</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$82.85 </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$50.88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3726">
                <a:tc>
                  <a:txBody>
                    <a:bodyPr/>
                    <a:lstStyle/>
                    <a:p>
                      <a:pPr marL="67945">
                        <a:lnSpc>
                          <a:spcPct val="100000"/>
                        </a:lnSpc>
                        <a:spcBef>
                          <a:spcPts val="405"/>
                        </a:spcBef>
                      </a:pPr>
                      <a:r>
                        <a:rPr lang="en-US" sz="1000" spc="-5" dirty="0">
                          <a:solidFill>
                            <a:schemeClr val="tx1"/>
                          </a:solidFill>
                          <a:latin typeface="Arial" panose="020B0604020202020204" pitchFamily="34" charset="0"/>
                          <a:cs typeface="Arial" panose="020B0604020202020204" pitchFamily="34" charset="0"/>
                        </a:rPr>
                        <a:t>Family (Employee + Spouse + up to 2 children)</a:t>
                      </a:r>
                      <a:endParaRPr sz="1000" dirty="0">
                        <a:solidFill>
                          <a:schemeClr val="tx1"/>
                        </a:solidFill>
                        <a:latin typeface="Arial" panose="020B0604020202020204" pitchFamily="34" charset="0"/>
                        <a:cs typeface="Arial" panose="020B0604020202020204" pitchFamily="34" charset="0"/>
                      </a:endParaRPr>
                    </a:p>
                  </a:txBody>
                  <a:tcPr marL="0" marR="0" marT="51435" marB="0">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$125.47</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$102.04 </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$74.86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343251">
                <a:tc>
                  <a:txBody>
                    <a:bodyPr/>
                    <a:lstStyle/>
                    <a:p>
                      <a:pPr marL="67945">
                        <a:lnSpc>
                          <a:spcPct val="100000"/>
                        </a:lnSpc>
                        <a:spcBef>
                          <a:spcPts val="405"/>
                        </a:spcBef>
                      </a:pPr>
                      <a:r>
                        <a:rPr lang="en-US" sz="1000" dirty="0">
                          <a:solidFill>
                            <a:schemeClr val="tx1"/>
                          </a:solidFill>
                          <a:latin typeface="Arial" panose="020B0604020202020204" pitchFamily="34" charset="0"/>
                          <a:cs typeface="Arial" panose="020B0604020202020204" pitchFamily="34" charset="0"/>
                        </a:rPr>
                        <a:t>Family (Employee +</a:t>
                      </a:r>
                      <a:r>
                        <a:rPr lang="en-US" sz="1000" baseline="0" dirty="0">
                          <a:solidFill>
                            <a:schemeClr val="tx1"/>
                          </a:solidFill>
                          <a:latin typeface="Arial" panose="020B0604020202020204" pitchFamily="34" charset="0"/>
                          <a:cs typeface="Arial" panose="020B0604020202020204" pitchFamily="34" charset="0"/>
                        </a:rPr>
                        <a:t> Spouse + more than 3 children)</a:t>
                      </a:r>
                      <a:endParaRPr sz="1000" dirty="0">
                        <a:solidFill>
                          <a:schemeClr val="tx1"/>
                        </a:solidFill>
                        <a:latin typeface="Arial" panose="020B0604020202020204" pitchFamily="34" charset="0"/>
                        <a:cs typeface="Arial" panose="020B0604020202020204" pitchFamily="34" charset="0"/>
                      </a:endParaRPr>
                    </a:p>
                  </a:txBody>
                  <a:tcPr marL="0" marR="0" marT="51435"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$131.79</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$111.00 </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panose="020B0604020202020204" pitchFamily="34" charset="0"/>
                          <a:cs typeface="Arial" panose="020B0604020202020204" pitchFamily="34" charset="0"/>
                        </a:rPr>
                        <a:t>$83.76 </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713010883"/>
                  </a:ext>
                </a:extLst>
              </a:tr>
            </a:tbl>
          </a:graphicData>
        </a:graphic>
      </p:graphicFrame>
      <p:pic>
        <p:nvPicPr>
          <p:cNvPr id="14" name="Picture 13" descr="A picture containing text, clipart&#10;&#10;Description automatically generated">
            <a:extLst>
              <a:ext uri="{FF2B5EF4-FFF2-40B4-BE49-F238E27FC236}">
                <a16:creationId xmlns:a16="http://schemas.microsoft.com/office/drawing/2014/main" id="{F212BA20-4143-4D65-BD0B-4EC77FAF6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72" y="1062202"/>
            <a:ext cx="1047750" cy="55245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bk object 16"/>
          <p:cNvSpPr/>
          <p:nvPr/>
        </p:nvSpPr>
        <p:spPr>
          <a:xfrm>
            <a:off x="0" y="1"/>
            <a:ext cx="7772400" cy="1005840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4" name="object 4"/>
          <p:cNvSpPr txBox="1"/>
          <p:nvPr/>
        </p:nvSpPr>
        <p:spPr>
          <a:xfrm>
            <a:off x="1049336" y="1211649"/>
            <a:ext cx="5787390" cy="407804"/>
          </a:xfrm>
          <a:prstGeom prst="rect">
            <a:avLst/>
          </a:prstGeom>
        </p:spPr>
        <p:txBody>
          <a:bodyPr vert="horz" wrap="square" lIns="0" tIns="129540" rIns="0" bIns="0" rtlCol="0">
            <a:spAutoFit/>
          </a:bodyPr>
          <a:lstStyle/>
          <a:p>
            <a:pPr marL="17145" algn="ctr">
              <a:lnSpc>
                <a:spcPct val="100000"/>
              </a:lnSpc>
              <a:spcBef>
                <a:spcPts val="1020"/>
              </a:spcBef>
            </a:pPr>
            <a:r>
              <a:rPr b="1" spc="90" dirty="0">
                <a:solidFill>
                  <a:srgbClr val="002D73"/>
                </a:solidFill>
                <a:latin typeface="Source Sans Pro" panose="020B0503030403020204" pitchFamily="34" charset="0"/>
                <a:cs typeface="Times New Roman"/>
              </a:rPr>
              <a:t>Compare </a:t>
            </a:r>
            <a:r>
              <a:rPr lang="en-US" b="1" spc="75" dirty="0">
                <a:solidFill>
                  <a:srgbClr val="002D73"/>
                </a:solidFill>
                <a:latin typeface="Source Sans Pro" panose="020B0503030403020204" pitchFamily="34" charset="0"/>
                <a:cs typeface="Times New Roman"/>
              </a:rPr>
              <a:t>M</a:t>
            </a:r>
            <a:r>
              <a:rPr b="1" spc="75" dirty="0">
                <a:solidFill>
                  <a:srgbClr val="002D73"/>
                </a:solidFill>
                <a:latin typeface="Source Sans Pro" panose="020B0503030403020204" pitchFamily="34" charset="0"/>
                <a:cs typeface="Times New Roman"/>
              </a:rPr>
              <a:t>edical</a:t>
            </a:r>
            <a:r>
              <a:rPr b="1" spc="-15" dirty="0">
                <a:solidFill>
                  <a:srgbClr val="002D73"/>
                </a:solidFill>
                <a:latin typeface="Source Sans Pro" panose="020B0503030403020204" pitchFamily="34" charset="0"/>
                <a:cs typeface="Times New Roman"/>
              </a:rPr>
              <a:t> </a:t>
            </a:r>
            <a:r>
              <a:rPr lang="en-US" b="1" spc="70" dirty="0">
                <a:solidFill>
                  <a:srgbClr val="002D73"/>
                </a:solidFill>
                <a:latin typeface="Source Sans Pro" panose="020B0503030403020204" pitchFamily="34" charset="0"/>
                <a:cs typeface="Times New Roman"/>
              </a:rPr>
              <a:t>P</a:t>
            </a:r>
            <a:r>
              <a:rPr b="1" spc="70" dirty="0">
                <a:solidFill>
                  <a:srgbClr val="002D73"/>
                </a:solidFill>
                <a:latin typeface="Source Sans Pro" panose="020B0503030403020204" pitchFamily="34" charset="0"/>
                <a:cs typeface="Times New Roman"/>
              </a:rPr>
              <a:t>lans</a:t>
            </a:r>
            <a:endParaRPr dirty="0">
              <a:solidFill>
                <a:srgbClr val="002D73"/>
              </a:solidFill>
              <a:latin typeface="Source Sans Pro" panose="020B0503030403020204" pitchFamily="34" charset="0"/>
              <a:cs typeface="Times New Roman"/>
            </a:endParaRPr>
          </a:p>
        </p:txBody>
      </p:sp>
      <p:sp>
        <p:nvSpPr>
          <p:cNvPr id="139" name="Slide Number Placeholder 138"/>
          <p:cNvSpPr>
            <a:spLocks noGrp="1"/>
          </p:cNvSpPr>
          <p:nvPr>
            <p:ph type="sldNum" sz="quarter" idx="7"/>
          </p:nvPr>
        </p:nvSpPr>
        <p:spPr/>
        <p:txBody>
          <a:bodyPr/>
          <a:lstStyle/>
          <a:p>
            <a:r>
              <a:rPr lang="en-US" dirty="0"/>
              <a:t>5</a:t>
            </a:r>
          </a:p>
        </p:txBody>
      </p:sp>
      <p:sp>
        <p:nvSpPr>
          <p:cNvPr id="2" name="TextBox 1"/>
          <p:cNvSpPr txBox="1">
            <a:spLocks noChangeAspect="1"/>
          </p:cNvSpPr>
          <p:nvPr/>
        </p:nvSpPr>
        <p:spPr>
          <a:xfrm>
            <a:off x="457200" y="8693626"/>
            <a:ext cx="6971664" cy="1212374"/>
          </a:xfrm>
          <a:prstGeom prst="rect">
            <a:avLst/>
          </a:prstGeom>
          <a:solidFill>
            <a:schemeClr val="accent6"/>
          </a:solidFill>
        </p:spPr>
        <p:txBody>
          <a:bodyPr wrap="square" rtlCol="0">
            <a:noAutofit/>
          </a:bodyPr>
          <a:lstStyle/>
          <a:p>
            <a:pPr marL="12700" lvl="0" algn="ctr">
              <a:spcBef>
                <a:spcPts val="600"/>
              </a:spcBef>
            </a:pPr>
            <a:r>
              <a:rPr lang="en-US" sz="1400" b="1" dirty="0">
                <a:solidFill>
                  <a:srgbClr val="FFFFFF"/>
                </a:solidFill>
                <a:latin typeface="Arial"/>
                <a:cs typeface="Arial"/>
              </a:rPr>
              <a:t>Money-Saving Tips</a:t>
            </a:r>
          </a:p>
          <a:p>
            <a:pPr marL="12700" lvl="0" algn="ctr">
              <a:lnSpc>
                <a:spcPct val="120000"/>
              </a:lnSpc>
              <a:spcBef>
                <a:spcPts val="100"/>
              </a:spcBef>
            </a:pPr>
            <a:r>
              <a:rPr lang="en-US" sz="900" dirty="0">
                <a:solidFill>
                  <a:srgbClr val="FFFFFF"/>
                </a:solidFill>
                <a:latin typeface="Arial"/>
                <a:cs typeface="Arial"/>
              </a:rPr>
              <a:t>To stretch </a:t>
            </a:r>
            <a:r>
              <a:rPr lang="en-US" sz="900" spc="-10" dirty="0">
                <a:solidFill>
                  <a:srgbClr val="FFFFFF"/>
                </a:solidFill>
                <a:latin typeface="Arial"/>
                <a:cs typeface="Arial"/>
              </a:rPr>
              <a:t>your </a:t>
            </a:r>
            <a:r>
              <a:rPr lang="en-US" sz="900" spc="-5" dirty="0">
                <a:solidFill>
                  <a:srgbClr val="FFFFFF"/>
                </a:solidFill>
                <a:latin typeface="Arial"/>
                <a:cs typeface="Arial"/>
              </a:rPr>
              <a:t>health care dollars, remember</a:t>
            </a:r>
            <a:r>
              <a:rPr lang="en-US" sz="900" spc="5" dirty="0">
                <a:solidFill>
                  <a:srgbClr val="FFFFFF"/>
                </a:solidFill>
                <a:latin typeface="Arial"/>
                <a:cs typeface="Arial"/>
              </a:rPr>
              <a:t> </a:t>
            </a:r>
            <a:r>
              <a:rPr lang="en-US" sz="900" spc="-5" dirty="0">
                <a:solidFill>
                  <a:srgbClr val="FFFFFF"/>
                </a:solidFill>
                <a:latin typeface="Arial"/>
                <a:cs typeface="Arial"/>
              </a:rPr>
              <a:t>to:</a:t>
            </a:r>
            <a:br>
              <a:rPr lang="en-US" sz="900" dirty="0">
                <a:solidFill>
                  <a:prstClr val="black"/>
                </a:solidFill>
                <a:latin typeface="Arial"/>
                <a:cs typeface="Arial"/>
              </a:rPr>
            </a:br>
            <a:r>
              <a:rPr lang="en-US" sz="900" b="1" spc="-5" dirty="0">
                <a:solidFill>
                  <a:srgbClr val="FFFFFF"/>
                </a:solidFill>
                <a:latin typeface="Arial"/>
                <a:cs typeface="Arial"/>
                <a:sym typeface="Symbol" panose="05050102010706020507" pitchFamily="18" charset="2"/>
              </a:rPr>
              <a:t> </a:t>
            </a:r>
            <a:r>
              <a:rPr lang="en-US" sz="900" b="1" spc="-5" dirty="0">
                <a:solidFill>
                  <a:srgbClr val="FFFFFF"/>
                </a:solidFill>
                <a:latin typeface="Arial"/>
                <a:cs typeface="Arial"/>
              </a:rPr>
              <a:t>See in-network providers </a:t>
            </a:r>
            <a:r>
              <a:rPr lang="en-US" sz="900" dirty="0">
                <a:solidFill>
                  <a:srgbClr val="FFFFFF"/>
                </a:solidFill>
                <a:latin typeface="Arial"/>
                <a:cs typeface="Arial"/>
              </a:rPr>
              <a:t>– </a:t>
            </a:r>
            <a:r>
              <a:rPr lang="en-US" sz="900" spc="-5" dirty="0">
                <a:solidFill>
                  <a:srgbClr val="FFFFFF"/>
                </a:solidFill>
                <a:latin typeface="Arial"/>
                <a:cs typeface="Arial"/>
              </a:rPr>
              <a:t>They’ve agreed to the plan’s negotiated </a:t>
            </a:r>
            <a:r>
              <a:rPr lang="en-US" sz="900" dirty="0">
                <a:solidFill>
                  <a:srgbClr val="FFFFFF"/>
                </a:solidFill>
                <a:latin typeface="Arial"/>
                <a:cs typeface="Arial"/>
              </a:rPr>
              <a:t>rates. </a:t>
            </a:r>
          </a:p>
          <a:p>
            <a:pPr marL="12700" lvl="0" algn="ctr">
              <a:lnSpc>
                <a:spcPct val="120000"/>
              </a:lnSpc>
              <a:spcBef>
                <a:spcPts val="100"/>
              </a:spcBef>
            </a:pPr>
            <a:r>
              <a:rPr lang="en-US" sz="900" spc="-5" dirty="0">
                <a:solidFill>
                  <a:srgbClr val="FFFFFF"/>
                </a:solidFill>
                <a:latin typeface="Arial"/>
                <a:cs typeface="Arial"/>
              </a:rPr>
              <a:t>Visit </a:t>
            </a:r>
            <a:r>
              <a:rPr lang="en-US" sz="900" spc="-10" dirty="0">
                <a:solidFill>
                  <a:srgbClr val="FFFFFF"/>
                </a:solidFill>
                <a:latin typeface="Arial"/>
                <a:cs typeface="Arial"/>
              </a:rPr>
              <a:t>your </a:t>
            </a:r>
            <a:r>
              <a:rPr lang="en-US" sz="900" spc="-5" dirty="0">
                <a:solidFill>
                  <a:srgbClr val="FFFFFF"/>
                </a:solidFill>
                <a:latin typeface="Arial"/>
                <a:cs typeface="Arial"/>
              </a:rPr>
              <a:t>plan website to search for in-network providers near</a:t>
            </a:r>
            <a:r>
              <a:rPr lang="en-US" sz="900" dirty="0">
                <a:solidFill>
                  <a:srgbClr val="FFFFFF"/>
                </a:solidFill>
                <a:latin typeface="Arial"/>
                <a:cs typeface="Arial"/>
              </a:rPr>
              <a:t> </a:t>
            </a:r>
            <a:r>
              <a:rPr lang="en-US" sz="900" spc="-5" dirty="0">
                <a:solidFill>
                  <a:srgbClr val="FFFFFF"/>
                </a:solidFill>
                <a:latin typeface="Arial"/>
                <a:cs typeface="Arial"/>
              </a:rPr>
              <a:t>you.</a:t>
            </a:r>
            <a:br>
              <a:rPr lang="en-US" sz="900" dirty="0">
                <a:solidFill>
                  <a:prstClr val="black"/>
                </a:solidFill>
                <a:latin typeface="Arial"/>
                <a:cs typeface="Arial"/>
              </a:rPr>
            </a:br>
            <a:r>
              <a:rPr lang="en-US" sz="900" dirty="0">
                <a:solidFill>
                  <a:schemeClr val="bg1"/>
                </a:solidFill>
                <a:latin typeface="Arial"/>
                <a:cs typeface="Arial"/>
                <a:sym typeface="Symbol" panose="05050102010706020507" pitchFamily="18" charset="2"/>
              </a:rPr>
              <a:t></a:t>
            </a:r>
            <a:r>
              <a:rPr lang="en-US" sz="900" dirty="0">
                <a:solidFill>
                  <a:prstClr val="black"/>
                </a:solidFill>
                <a:latin typeface="Arial"/>
                <a:cs typeface="Arial"/>
                <a:sym typeface="Symbol" panose="05050102010706020507" pitchFamily="18" charset="2"/>
              </a:rPr>
              <a:t> </a:t>
            </a:r>
            <a:r>
              <a:rPr lang="en-US" sz="900" b="1" spc="-5" dirty="0">
                <a:solidFill>
                  <a:srgbClr val="FFFFFF"/>
                </a:solidFill>
                <a:latin typeface="Arial"/>
                <a:cs typeface="Arial"/>
              </a:rPr>
              <a:t>Use the mail-order pharmacy </a:t>
            </a:r>
            <a:r>
              <a:rPr lang="en-US" sz="900" dirty="0">
                <a:solidFill>
                  <a:srgbClr val="FFFFFF"/>
                </a:solidFill>
                <a:latin typeface="Arial"/>
                <a:cs typeface="Arial"/>
              </a:rPr>
              <a:t>– It </a:t>
            </a:r>
            <a:r>
              <a:rPr lang="en-US" sz="900" spc="-5" dirty="0">
                <a:solidFill>
                  <a:srgbClr val="FFFFFF"/>
                </a:solidFill>
                <a:latin typeface="Arial"/>
                <a:cs typeface="Arial"/>
              </a:rPr>
              <a:t>will </a:t>
            </a:r>
            <a:r>
              <a:rPr lang="en-US" sz="900" dirty="0">
                <a:solidFill>
                  <a:srgbClr val="FFFFFF"/>
                </a:solidFill>
                <a:latin typeface="Arial"/>
                <a:cs typeface="Arial"/>
              </a:rPr>
              <a:t>save </a:t>
            </a:r>
            <a:r>
              <a:rPr lang="en-US" sz="900" spc="-5" dirty="0">
                <a:solidFill>
                  <a:srgbClr val="FFFFFF"/>
                </a:solidFill>
                <a:latin typeface="Arial"/>
                <a:cs typeface="Arial"/>
              </a:rPr>
              <a:t>you </a:t>
            </a:r>
            <a:r>
              <a:rPr lang="en-US" sz="900" dirty="0">
                <a:solidFill>
                  <a:srgbClr val="FFFFFF"/>
                </a:solidFill>
                <a:latin typeface="Arial"/>
                <a:cs typeface="Arial"/>
              </a:rPr>
              <a:t>time </a:t>
            </a:r>
            <a:r>
              <a:rPr lang="en-US" sz="900" spc="-5" dirty="0">
                <a:solidFill>
                  <a:srgbClr val="FFFFFF"/>
                </a:solidFill>
                <a:latin typeface="Arial"/>
                <a:cs typeface="Arial"/>
              </a:rPr>
              <a:t>and </a:t>
            </a:r>
            <a:r>
              <a:rPr lang="en-US" sz="900" dirty="0">
                <a:solidFill>
                  <a:srgbClr val="FFFFFF"/>
                </a:solidFill>
                <a:latin typeface="Arial"/>
                <a:cs typeface="Arial"/>
              </a:rPr>
              <a:t>money </a:t>
            </a:r>
            <a:r>
              <a:rPr lang="en-US" sz="900" spc="-5" dirty="0">
                <a:solidFill>
                  <a:srgbClr val="FFFFFF"/>
                </a:solidFill>
                <a:latin typeface="Arial"/>
                <a:cs typeface="Arial"/>
              </a:rPr>
              <a:t>when refilling long-term</a:t>
            </a:r>
            <a:r>
              <a:rPr lang="en-US" sz="900" spc="20" dirty="0">
                <a:solidFill>
                  <a:srgbClr val="FFFFFF"/>
                </a:solidFill>
                <a:latin typeface="Arial"/>
                <a:cs typeface="Arial"/>
              </a:rPr>
              <a:t> </a:t>
            </a:r>
            <a:r>
              <a:rPr lang="en-US" sz="900" spc="-5" dirty="0">
                <a:solidFill>
                  <a:srgbClr val="FFFFFF"/>
                </a:solidFill>
                <a:latin typeface="Arial"/>
                <a:cs typeface="Arial"/>
              </a:rPr>
              <a:t>prescriptions.</a:t>
            </a:r>
          </a:p>
          <a:p>
            <a:pPr marL="57150" marR="790575" lvl="0" algn="ctr">
              <a:spcBef>
                <a:spcPts val="600"/>
              </a:spcBef>
              <a:spcAft>
                <a:spcPts val="600"/>
              </a:spcAft>
            </a:pPr>
            <a:r>
              <a:rPr lang="en-US" sz="850" b="1" spc="-5" dirty="0">
                <a:solidFill>
                  <a:srgbClr val="FFFFFF"/>
                </a:solidFill>
                <a:latin typeface="Arial"/>
                <a:cs typeface="Arial"/>
              </a:rPr>
              <a:t>Find a health care provider: </a:t>
            </a:r>
            <a:r>
              <a:rPr lang="en-US" sz="850" u="sng" dirty="0">
                <a:ln>
                  <a:solidFill>
                    <a:schemeClr val="bg1"/>
                  </a:solidFill>
                </a:ln>
                <a:solidFill>
                  <a:schemeClr val="bg1"/>
                </a:solidFill>
                <a:latin typeface="Verdana" panose="020B0604030504040204" pitchFamily="34" charset="0"/>
                <a:ea typeface="Verdana" panose="020B0604030504040204" pitchFamily="34" charset="0"/>
                <a:cs typeface="Arial" panose="020B0604020202020204" pitchFamily="34" charset="0"/>
                <a:hlinkClick r:id="rId3"/>
              </a:rPr>
              <a:t>https://connect.werally.com/medicalProvider/root</a:t>
            </a:r>
            <a:endParaRPr lang="en-US" sz="850" u="sng" dirty="0">
              <a:ln>
                <a:solidFill>
                  <a:schemeClr val="bg1"/>
                </a:solidFill>
              </a:ln>
              <a:solidFill>
                <a:schemeClr val="bg1"/>
              </a:solidFill>
              <a:latin typeface="Verdana" panose="020B0604030504040204" pitchFamily="34" charset="0"/>
              <a:ea typeface="Verdana" panose="020B0604030504040204" pitchFamily="34" charset="0"/>
              <a:cs typeface="Arial" panose="020B0604020202020204" pitchFamily="34" charset="0"/>
            </a:endParaRPr>
          </a:p>
          <a:p>
            <a:pPr marL="12700" lvl="0">
              <a:spcBef>
                <a:spcPts val="100"/>
              </a:spcBef>
            </a:pPr>
            <a:endParaRPr lang="en-US" sz="850" dirty="0">
              <a:solidFill>
                <a:prstClr val="black"/>
              </a:solidFill>
              <a:latin typeface="Arial"/>
              <a:cs typeface="Arial"/>
            </a:endParaRPr>
          </a:p>
        </p:txBody>
      </p:sp>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12" y="8839200"/>
            <a:ext cx="744520" cy="533400"/>
          </a:xfrm>
          <a:prstGeom prst="rect">
            <a:avLst/>
          </a:prstGeom>
        </p:spPr>
      </p:pic>
      <p:graphicFrame>
        <p:nvGraphicFramePr>
          <p:cNvPr id="9" name="object 131"/>
          <p:cNvGraphicFramePr>
            <a:graphicFrameLocks noGrp="1"/>
          </p:cNvGraphicFramePr>
          <p:nvPr>
            <p:extLst>
              <p:ext uri="{D42A27DB-BD31-4B8C-83A1-F6EECF244321}">
                <p14:modId xmlns:p14="http://schemas.microsoft.com/office/powerpoint/2010/main" val="1156401437"/>
              </p:ext>
            </p:extLst>
          </p:nvPr>
        </p:nvGraphicFramePr>
        <p:xfrm>
          <a:off x="457200" y="1686202"/>
          <a:ext cx="6971664" cy="7007424"/>
        </p:xfrm>
        <a:graphic>
          <a:graphicData uri="http://schemas.openxmlformats.org/drawingml/2006/table">
            <a:tbl>
              <a:tblPr firstRow="1" bandRow="1">
                <a:tableStyleId>{2D5ABB26-0587-4C30-8999-92F81FD0307C}</a:tableStyleId>
              </a:tblPr>
              <a:tblGrid>
                <a:gridCol w="1393825">
                  <a:extLst>
                    <a:ext uri="{9D8B030D-6E8A-4147-A177-3AD203B41FA5}">
                      <a16:colId xmlns:a16="http://schemas.microsoft.com/office/drawing/2014/main" val="20000"/>
                    </a:ext>
                  </a:extLst>
                </a:gridCol>
                <a:gridCol w="929639">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gridCol w="930275">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tblGrid>
              <a:tr h="279654">
                <a:tc gridSpan="7">
                  <a:txBody>
                    <a:bodyPr/>
                    <a:lstStyle/>
                    <a:p>
                      <a:pPr marL="2082800">
                        <a:lnSpc>
                          <a:spcPct val="100000"/>
                        </a:lnSpc>
                        <a:spcBef>
                          <a:spcPts val="580"/>
                        </a:spcBef>
                        <a:tabLst>
                          <a:tab pos="3942715" algn="l"/>
                          <a:tab pos="5803265" algn="l"/>
                        </a:tabLst>
                      </a:pPr>
                      <a:r>
                        <a:rPr lang="en-US" sz="1000" b="1" spc="-5" dirty="0">
                          <a:solidFill>
                            <a:schemeClr val="bg1"/>
                          </a:solidFill>
                          <a:latin typeface="Arial"/>
                          <a:cs typeface="Arial"/>
                        </a:rPr>
                        <a:t>  </a:t>
                      </a:r>
                      <a:r>
                        <a:rPr sz="1000" b="1" spc="-5" dirty="0">
                          <a:solidFill>
                            <a:schemeClr val="bg1"/>
                          </a:solidFill>
                          <a:latin typeface="Arial"/>
                          <a:cs typeface="Arial"/>
                        </a:rPr>
                        <a:t>Pla</a:t>
                      </a:r>
                      <a:r>
                        <a:rPr lang="en-US" sz="1000" b="1" spc="-5" dirty="0">
                          <a:solidFill>
                            <a:schemeClr val="bg1"/>
                          </a:solidFill>
                          <a:latin typeface="Arial"/>
                          <a:cs typeface="Arial"/>
                        </a:rPr>
                        <a:t>n</a:t>
                      </a:r>
                      <a:r>
                        <a:rPr lang="en-US" sz="1000" b="1" spc="-5" baseline="0" dirty="0">
                          <a:solidFill>
                            <a:schemeClr val="bg1"/>
                          </a:solidFill>
                          <a:latin typeface="Arial"/>
                          <a:cs typeface="Arial"/>
                        </a:rPr>
                        <a:t> A</a:t>
                      </a:r>
                      <a:r>
                        <a:rPr sz="1000" b="1" spc="-5" dirty="0">
                          <a:solidFill>
                            <a:schemeClr val="bg1"/>
                          </a:solidFill>
                          <a:latin typeface="Arial"/>
                          <a:cs typeface="Arial"/>
                        </a:rPr>
                        <a:t>	</a:t>
                      </a:r>
                      <a:r>
                        <a:rPr lang="en-US" sz="1000" b="1" spc="-5" dirty="0">
                          <a:solidFill>
                            <a:schemeClr val="bg1"/>
                          </a:solidFill>
                          <a:latin typeface="Arial"/>
                          <a:cs typeface="Arial"/>
                        </a:rPr>
                        <a:t>  </a:t>
                      </a:r>
                      <a:r>
                        <a:rPr sz="1000" b="1" spc="-5" dirty="0">
                          <a:solidFill>
                            <a:schemeClr val="bg1"/>
                          </a:solidFill>
                          <a:latin typeface="Arial"/>
                          <a:cs typeface="Arial"/>
                        </a:rPr>
                        <a:t>Plan</a:t>
                      </a:r>
                      <a:r>
                        <a:rPr sz="1000" b="1" spc="5" dirty="0">
                          <a:solidFill>
                            <a:schemeClr val="bg1"/>
                          </a:solidFill>
                          <a:latin typeface="Arial"/>
                          <a:cs typeface="Arial"/>
                        </a:rPr>
                        <a:t> </a:t>
                      </a:r>
                      <a:r>
                        <a:rPr lang="en-US" sz="1000" b="1" spc="-5" dirty="0">
                          <a:solidFill>
                            <a:schemeClr val="bg1"/>
                          </a:solidFill>
                          <a:latin typeface="Arial"/>
                          <a:cs typeface="Arial"/>
                        </a:rPr>
                        <a:t>B</a:t>
                      </a:r>
                      <a:r>
                        <a:rPr sz="1000" b="1" spc="-5" dirty="0">
                          <a:solidFill>
                            <a:schemeClr val="bg1"/>
                          </a:solidFill>
                          <a:latin typeface="Arial"/>
                          <a:cs typeface="Arial"/>
                        </a:rPr>
                        <a:t>	</a:t>
                      </a:r>
                      <a:r>
                        <a:rPr lang="en-US" sz="1000" b="1" spc="-5" dirty="0">
                          <a:solidFill>
                            <a:schemeClr val="bg1"/>
                          </a:solidFill>
                          <a:latin typeface="Arial"/>
                          <a:cs typeface="Arial"/>
                        </a:rPr>
                        <a:t>  </a:t>
                      </a:r>
                      <a:r>
                        <a:rPr sz="1000" b="1" spc="-5" dirty="0">
                          <a:solidFill>
                            <a:schemeClr val="bg1"/>
                          </a:solidFill>
                          <a:latin typeface="Arial"/>
                          <a:cs typeface="Arial"/>
                        </a:rPr>
                        <a:t>Plan </a:t>
                      </a:r>
                      <a:r>
                        <a:rPr lang="en-US" sz="1000" b="1" spc="-5" dirty="0">
                          <a:solidFill>
                            <a:schemeClr val="bg1"/>
                          </a:solidFill>
                          <a:latin typeface="Arial"/>
                          <a:cs typeface="Arial"/>
                        </a:rPr>
                        <a:t>C</a:t>
                      </a:r>
                      <a:endParaRPr sz="1000" dirty="0">
                        <a:solidFill>
                          <a:schemeClr val="bg1"/>
                        </a:solidFill>
                        <a:latin typeface="Arial"/>
                        <a:cs typeface="Arial"/>
                      </a:endParaRPr>
                    </a:p>
                  </a:txBody>
                  <a:tcPr marL="0" marR="0" marT="73660"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002D7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003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accent6"/>
                    </a:solidFill>
                  </a:tcPr>
                </a:tc>
                <a:tc>
                  <a:txBody>
                    <a:bodyPr/>
                    <a:lstStyle/>
                    <a:p>
                      <a:pPr marL="264795" algn="l">
                        <a:lnSpc>
                          <a:spcPct val="100000"/>
                        </a:lnSpc>
                        <a:spcBef>
                          <a:spcPts val="420"/>
                        </a:spcBef>
                      </a:pPr>
                      <a:r>
                        <a:rPr lang="en-US" sz="750" b="1" dirty="0">
                          <a:solidFill>
                            <a:schemeClr val="bg1"/>
                          </a:solidFill>
                          <a:latin typeface="Arial" panose="020B0604020202020204" pitchFamily="34" charset="0"/>
                          <a:ea typeface="+mn-ea"/>
                          <a:cs typeface="Arial" panose="020B0604020202020204" pitchFamily="34" charset="0"/>
                        </a:rPr>
                        <a:t>In-Network</a:t>
                      </a:r>
                      <a:endParaRPr sz="750" b="1" dirty="0">
                        <a:solidFill>
                          <a:schemeClr val="bg1"/>
                        </a:solidFill>
                        <a:latin typeface="Arial" panose="020B0604020202020204" pitchFamily="34" charset="0"/>
                        <a:ea typeface="+mn-ea"/>
                        <a:cs typeface="Arial" panose="020B0604020202020204" pitchFamily="34" charset="0"/>
                      </a:endParaRPr>
                    </a:p>
                  </a:txBody>
                  <a:tcPr marL="0" marR="0" marT="5334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accent6"/>
                    </a:solidFill>
                  </a:tcPr>
                </a:tc>
                <a:tc>
                  <a:txBody>
                    <a:bodyPr/>
                    <a:lstStyle/>
                    <a:p>
                      <a:pPr marL="328930" marR="206375" indent="24765" algn="l">
                        <a:lnSpc>
                          <a:spcPts val="919"/>
                        </a:lnSpc>
                        <a:spcBef>
                          <a:spcPts val="30"/>
                        </a:spcBef>
                      </a:pPr>
                      <a:r>
                        <a:rPr lang="en-US" sz="750" b="1" dirty="0">
                          <a:solidFill>
                            <a:schemeClr val="bg1"/>
                          </a:solidFill>
                          <a:latin typeface="Arial"/>
                          <a:ea typeface="+mn-ea"/>
                          <a:cs typeface="Arial"/>
                        </a:rPr>
                        <a:t>Out-of-</a:t>
                      </a:r>
                      <a:r>
                        <a:rPr lang="en-US" sz="750" b="1" baseline="0" dirty="0">
                          <a:solidFill>
                            <a:schemeClr val="bg1"/>
                          </a:solidFill>
                          <a:latin typeface="Arial"/>
                          <a:ea typeface="+mn-ea"/>
                          <a:cs typeface="Arial"/>
                        </a:rPr>
                        <a:t> </a:t>
                      </a:r>
                      <a:r>
                        <a:rPr lang="en-US" sz="750" b="1" dirty="0">
                          <a:solidFill>
                            <a:schemeClr val="bg1"/>
                          </a:solidFill>
                          <a:latin typeface="Arial"/>
                          <a:ea typeface="+mn-ea"/>
                          <a:cs typeface="Arial"/>
                        </a:rPr>
                        <a:t>Network</a:t>
                      </a:r>
                      <a:endParaRPr sz="750" b="1" dirty="0">
                        <a:solidFill>
                          <a:schemeClr val="bg1"/>
                        </a:solidFill>
                        <a:latin typeface="Arial"/>
                        <a:ea typeface="+mn-ea"/>
                        <a:cs typeface="Arial"/>
                      </a:endParaRPr>
                    </a:p>
                  </a:txBody>
                  <a:tcPr marL="0" marR="0" marT="381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accent6"/>
                    </a:solidFill>
                  </a:tcPr>
                </a:tc>
                <a:tc>
                  <a:txBody>
                    <a:bodyPr/>
                    <a:lstStyle/>
                    <a:p>
                      <a:pPr marL="264795" algn="l">
                        <a:lnSpc>
                          <a:spcPct val="100000"/>
                        </a:lnSpc>
                        <a:spcBef>
                          <a:spcPts val="420"/>
                        </a:spcBef>
                      </a:pPr>
                      <a:r>
                        <a:rPr lang="en-US" sz="750" b="1" dirty="0">
                          <a:solidFill>
                            <a:schemeClr val="bg1"/>
                          </a:solidFill>
                          <a:latin typeface="Arial" panose="020B0604020202020204" pitchFamily="34" charset="0"/>
                          <a:ea typeface="+mn-ea"/>
                          <a:cs typeface="Arial" panose="020B0604020202020204" pitchFamily="34" charset="0"/>
                        </a:rPr>
                        <a:t>In-Network</a:t>
                      </a:r>
                      <a:endParaRPr sz="750" b="1" dirty="0">
                        <a:solidFill>
                          <a:schemeClr val="bg1"/>
                        </a:solidFill>
                        <a:latin typeface="Arial" panose="020B0604020202020204" pitchFamily="34" charset="0"/>
                        <a:ea typeface="+mn-ea"/>
                        <a:cs typeface="Arial" panose="020B0604020202020204" pitchFamily="34" charset="0"/>
                      </a:endParaRPr>
                    </a:p>
                  </a:txBody>
                  <a:tcPr marL="0" marR="0" marT="5334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accent6"/>
                    </a:solidFill>
                  </a:tcPr>
                </a:tc>
                <a:tc>
                  <a:txBody>
                    <a:bodyPr/>
                    <a:lstStyle/>
                    <a:p>
                      <a:pPr marL="328930" marR="206375" indent="24765" algn="ctr">
                        <a:lnSpc>
                          <a:spcPts val="919"/>
                        </a:lnSpc>
                        <a:spcBef>
                          <a:spcPts val="30"/>
                        </a:spcBef>
                      </a:pPr>
                      <a:r>
                        <a:rPr lang="en-US" sz="750" b="1" dirty="0">
                          <a:solidFill>
                            <a:schemeClr val="bg1"/>
                          </a:solidFill>
                          <a:latin typeface="Arial" panose="020B0604020202020204" pitchFamily="34" charset="0"/>
                          <a:ea typeface="+mn-ea"/>
                          <a:cs typeface="Arial" panose="020B0604020202020204" pitchFamily="34" charset="0"/>
                        </a:rPr>
                        <a:t>Out-of-Network</a:t>
                      </a:r>
                      <a:endParaRPr sz="750" b="1" dirty="0">
                        <a:solidFill>
                          <a:schemeClr val="bg1"/>
                        </a:solidFill>
                        <a:latin typeface="Arial" panose="020B0604020202020204" pitchFamily="34" charset="0"/>
                        <a:ea typeface="+mn-ea"/>
                        <a:cs typeface="Arial" panose="020B0604020202020204" pitchFamily="34" charset="0"/>
                      </a:endParaRPr>
                    </a:p>
                  </a:txBody>
                  <a:tcPr marL="0" marR="0" marT="381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accent6"/>
                    </a:solidFill>
                  </a:tcPr>
                </a:tc>
                <a:tc>
                  <a:txBody>
                    <a:bodyPr/>
                    <a:lstStyle/>
                    <a:p>
                      <a:pPr marL="264795" algn="l">
                        <a:lnSpc>
                          <a:spcPct val="100000"/>
                        </a:lnSpc>
                        <a:spcBef>
                          <a:spcPts val="420"/>
                        </a:spcBef>
                      </a:pPr>
                      <a:r>
                        <a:rPr lang="en-US" sz="750" b="1" dirty="0">
                          <a:solidFill>
                            <a:schemeClr val="bg1"/>
                          </a:solidFill>
                          <a:latin typeface="Arial" panose="020B0604020202020204" pitchFamily="34" charset="0"/>
                          <a:ea typeface="+mn-ea"/>
                          <a:cs typeface="Arial" panose="020B0604020202020204" pitchFamily="34" charset="0"/>
                        </a:rPr>
                        <a:t>In-Network</a:t>
                      </a:r>
                      <a:endParaRPr sz="750" b="1" dirty="0">
                        <a:solidFill>
                          <a:schemeClr val="bg1"/>
                        </a:solidFill>
                        <a:latin typeface="Arial" panose="020B0604020202020204" pitchFamily="34" charset="0"/>
                        <a:ea typeface="+mn-ea"/>
                        <a:cs typeface="Arial" panose="020B0604020202020204" pitchFamily="34" charset="0"/>
                      </a:endParaRPr>
                    </a:p>
                  </a:txBody>
                  <a:tcPr marL="0" marR="0" marT="5334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chemeClr val="accent6"/>
                    </a:solidFill>
                  </a:tcPr>
                </a:tc>
                <a:tc>
                  <a:txBody>
                    <a:bodyPr/>
                    <a:lstStyle/>
                    <a:p>
                      <a:pPr marL="328930" marR="206375" indent="24765" algn="ctr">
                        <a:lnSpc>
                          <a:spcPts val="919"/>
                        </a:lnSpc>
                        <a:spcBef>
                          <a:spcPts val="30"/>
                        </a:spcBef>
                      </a:pPr>
                      <a:r>
                        <a:rPr lang="en-US" sz="750" b="1" dirty="0">
                          <a:solidFill>
                            <a:schemeClr val="bg1"/>
                          </a:solidFill>
                          <a:latin typeface="Arial" panose="020B0604020202020204" pitchFamily="34" charset="0"/>
                          <a:ea typeface="+mn-ea"/>
                          <a:cs typeface="Arial" panose="020B0604020202020204" pitchFamily="34" charset="0"/>
                        </a:rPr>
                        <a:t>Out-of-Network</a:t>
                      </a:r>
                      <a:endParaRPr sz="750" b="1" dirty="0">
                        <a:solidFill>
                          <a:schemeClr val="bg1"/>
                        </a:solidFill>
                        <a:latin typeface="Arial" panose="020B0604020202020204" pitchFamily="34" charset="0"/>
                        <a:ea typeface="+mn-ea"/>
                        <a:cs typeface="Arial" panose="020B0604020202020204" pitchFamily="34" charset="0"/>
                      </a:endParaRPr>
                    </a:p>
                  </a:txBody>
                  <a:tcPr marL="0" marR="0" marT="381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accent6"/>
                    </a:solidFill>
                  </a:tcPr>
                </a:tc>
                <a:extLst>
                  <a:ext uri="{0D108BD9-81ED-4DB2-BD59-A6C34878D82A}">
                    <a16:rowId xmlns:a16="http://schemas.microsoft.com/office/drawing/2014/main" val="10001"/>
                  </a:ext>
                </a:extLst>
              </a:tr>
              <a:tr h="212598">
                <a:tc gridSpan="7">
                  <a:txBody>
                    <a:bodyPr/>
                    <a:lstStyle/>
                    <a:p>
                      <a:pPr marL="97790">
                        <a:lnSpc>
                          <a:spcPct val="100000"/>
                        </a:lnSpc>
                        <a:spcBef>
                          <a:spcPts val="315"/>
                        </a:spcBef>
                      </a:pPr>
                      <a:r>
                        <a:rPr sz="750" b="1" spc="-5" dirty="0">
                          <a:solidFill>
                            <a:srgbClr val="FFFFFF"/>
                          </a:solidFill>
                          <a:latin typeface="Arial" panose="020B0604020202020204" pitchFamily="34" charset="0"/>
                          <a:cs typeface="Arial" panose="020B0604020202020204" pitchFamily="34" charset="0"/>
                        </a:rPr>
                        <a:t>Annual Deductible</a:t>
                      </a:r>
                      <a:endParaRPr sz="750" dirty="0">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9525" cap="flat" cmpd="sng" algn="ctr">
                      <a:solidFill>
                        <a:schemeClr val="tx1"/>
                      </a:solidFill>
                      <a:prstDash val="solid"/>
                      <a:round/>
                      <a:headEnd type="none" w="med" len="med"/>
                      <a:tailEnd type="none" w="med" len="med"/>
                    </a:lnB>
                    <a:solidFill>
                      <a:schemeClr val="accent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03989">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Per person/per</a:t>
                      </a:r>
                      <a:r>
                        <a:rPr sz="80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family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$350 /</a:t>
                      </a:r>
                      <a:r>
                        <a:rPr lang="en-US" sz="800" baseline="0" dirty="0">
                          <a:solidFill>
                            <a:schemeClr val="tx1"/>
                          </a:solidFill>
                          <a:latin typeface="Arial" panose="020B0604020202020204" pitchFamily="34" charset="0"/>
                          <a:cs typeface="Arial" panose="020B0604020202020204" pitchFamily="34" charset="0"/>
                        </a:rPr>
                        <a:t> $810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$625 / $1,250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$375 / $855</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$675 / $1,350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$425 / $1,010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$825 / $1,650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extLst>
                  <a:ext uri="{0D108BD9-81ED-4DB2-BD59-A6C34878D82A}">
                    <a16:rowId xmlns:a16="http://schemas.microsoft.com/office/drawing/2014/main" val="10003"/>
                  </a:ext>
                </a:extLst>
              </a:tr>
              <a:tr h="213359">
                <a:tc gridSpan="7">
                  <a:txBody>
                    <a:bodyPr/>
                    <a:lstStyle/>
                    <a:p>
                      <a:pPr marL="97790">
                        <a:lnSpc>
                          <a:spcPct val="100000"/>
                        </a:lnSpc>
                        <a:spcBef>
                          <a:spcPts val="320"/>
                        </a:spcBef>
                      </a:pPr>
                      <a:r>
                        <a:rPr lang="en-US" sz="800" b="1" spc="-5" dirty="0">
                          <a:solidFill>
                            <a:srgbClr val="FFFFFF"/>
                          </a:solidFill>
                          <a:latin typeface="Arial" panose="020B0604020202020204" pitchFamily="34" charset="0"/>
                          <a:cs typeface="Arial" panose="020B0604020202020204" pitchFamily="34" charset="0"/>
                        </a:rPr>
                        <a:t>Medical </a:t>
                      </a:r>
                      <a:r>
                        <a:rPr sz="800" b="1" spc="-5" dirty="0">
                          <a:solidFill>
                            <a:srgbClr val="FFFFFF"/>
                          </a:solidFill>
                          <a:latin typeface="Arial" panose="020B0604020202020204" pitchFamily="34" charset="0"/>
                          <a:cs typeface="Arial" panose="020B0604020202020204" pitchFamily="34" charset="0"/>
                        </a:rPr>
                        <a:t>Out-of-</a:t>
                      </a:r>
                      <a:r>
                        <a:rPr lang="en-US" sz="800" b="1" spc="-5" dirty="0">
                          <a:solidFill>
                            <a:srgbClr val="FFFFFF"/>
                          </a:solidFill>
                          <a:latin typeface="Arial" panose="020B0604020202020204" pitchFamily="34" charset="0"/>
                          <a:cs typeface="Arial" panose="020B0604020202020204" pitchFamily="34" charset="0"/>
                        </a:rPr>
                        <a:t>P</a:t>
                      </a:r>
                      <a:r>
                        <a:rPr sz="800" b="1" spc="-5" dirty="0">
                          <a:solidFill>
                            <a:srgbClr val="FFFFFF"/>
                          </a:solidFill>
                          <a:latin typeface="Arial" panose="020B0604020202020204" pitchFamily="34" charset="0"/>
                          <a:cs typeface="Arial" panose="020B0604020202020204" pitchFamily="34" charset="0"/>
                        </a:rPr>
                        <a:t>ocket</a:t>
                      </a:r>
                      <a:r>
                        <a:rPr sz="800" b="1" dirty="0">
                          <a:solidFill>
                            <a:srgbClr val="FFFFFF"/>
                          </a:solidFill>
                          <a:latin typeface="Arial" panose="020B0604020202020204" pitchFamily="34" charset="0"/>
                          <a:cs typeface="Arial" panose="020B0604020202020204" pitchFamily="34" charset="0"/>
                        </a:rPr>
                        <a:t> </a:t>
                      </a:r>
                      <a:r>
                        <a:rPr lang="en-US" sz="800" b="1" spc="-10" dirty="0">
                          <a:solidFill>
                            <a:srgbClr val="FFFFFF"/>
                          </a:solidFill>
                          <a:latin typeface="Arial" panose="020B0604020202020204" pitchFamily="34" charset="0"/>
                          <a:cs typeface="Arial" panose="020B0604020202020204" pitchFamily="34" charset="0"/>
                        </a:rPr>
                        <a:t>M</a:t>
                      </a:r>
                      <a:r>
                        <a:rPr sz="800" b="1" spc="-10" dirty="0">
                          <a:solidFill>
                            <a:srgbClr val="FFFFFF"/>
                          </a:solidFill>
                          <a:latin typeface="Arial" panose="020B0604020202020204" pitchFamily="34" charset="0"/>
                          <a:cs typeface="Arial" panose="020B0604020202020204" pitchFamily="34" charset="0"/>
                        </a:rPr>
                        <a:t>aximum</a:t>
                      </a:r>
                      <a:endParaRPr sz="800" dirty="0">
                        <a:latin typeface="Arial" panose="020B0604020202020204" pitchFamily="34" charset="0"/>
                        <a:cs typeface="Arial" panose="020B0604020202020204" pitchFamily="34" charset="0"/>
                      </a:endParaRPr>
                    </a:p>
                  </a:txBody>
                  <a:tcPr marL="0" marR="0" marT="40640" marB="0" anchor="ctr">
                    <a:lnL w="6350">
                      <a:solidFill>
                        <a:srgbClr val="403F41"/>
                      </a:solidFill>
                      <a:prstDash val="solid"/>
                    </a:lnL>
                    <a:lnR w="6350">
                      <a:solidFill>
                        <a:srgbClr val="403F41"/>
                      </a:solidFill>
                      <a:prstDash val="solid"/>
                    </a:lnR>
                    <a:lnT w="6350">
                      <a:solidFill>
                        <a:srgbClr val="403F41"/>
                      </a:solidFill>
                      <a:prstDash val="solid"/>
                    </a:lnT>
                    <a:lnB w="9525" cap="flat" cmpd="sng" algn="ctr">
                      <a:solidFill>
                        <a:schemeClr val="tx1"/>
                      </a:solidFill>
                      <a:prstDash val="solid"/>
                      <a:round/>
                      <a:headEnd type="none" w="med" len="med"/>
                      <a:tailEnd type="none" w="med" len="med"/>
                    </a:lnB>
                    <a:solidFill>
                      <a:schemeClr val="accent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12597">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Per person/per</a:t>
                      </a:r>
                      <a:r>
                        <a:rPr sz="80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family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$1,325 / $2,190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$2,725 / $5,350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$1,725 / $2,840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$3,175 / $5,795</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$1,925 / $3,040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$3,875 / $6,340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5"/>
                  </a:ext>
                </a:extLst>
              </a:tr>
              <a:tr h="212598">
                <a:tc gridSpan="7">
                  <a:txBody>
                    <a:bodyPr/>
                    <a:lstStyle/>
                    <a:p>
                      <a:pPr marL="97790">
                        <a:lnSpc>
                          <a:spcPct val="100000"/>
                        </a:lnSpc>
                        <a:spcBef>
                          <a:spcPts val="315"/>
                        </a:spcBef>
                      </a:pPr>
                      <a:r>
                        <a:rPr sz="800" b="1" spc="-5" dirty="0">
                          <a:solidFill>
                            <a:srgbClr val="FFFFFF"/>
                          </a:solidFill>
                          <a:latin typeface="Arial" panose="020B0604020202020204" pitchFamily="34" charset="0"/>
                          <a:cs typeface="Arial" panose="020B0604020202020204" pitchFamily="34" charset="0"/>
                        </a:rPr>
                        <a:t>Medical </a:t>
                      </a:r>
                      <a:r>
                        <a:rPr lang="en-US" sz="800" b="1" spc="-5" dirty="0">
                          <a:solidFill>
                            <a:srgbClr val="FFFFFF"/>
                          </a:solidFill>
                          <a:latin typeface="Arial" panose="020B0604020202020204" pitchFamily="34" charset="0"/>
                          <a:cs typeface="Arial" panose="020B0604020202020204" pitchFamily="34" charset="0"/>
                        </a:rPr>
                        <a:t>C</a:t>
                      </a:r>
                      <a:r>
                        <a:rPr sz="800" b="1" spc="-5" dirty="0">
                          <a:solidFill>
                            <a:srgbClr val="FFFFFF"/>
                          </a:solidFill>
                          <a:latin typeface="Arial" panose="020B0604020202020204" pitchFamily="34" charset="0"/>
                          <a:cs typeface="Arial" panose="020B0604020202020204" pitchFamily="34" charset="0"/>
                        </a:rPr>
                        <a:t>overage</a:t>
                      </a:r>
                      <a:endParaRPr sz="800" dirty="0">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9525" cap="flat" cmpd="sng" algn="ctr">
                      <a:solidFill>
                        <a:schemeClr val="tx1"/>
                      </a:solidFill>
                      <a:prstDash val="solid"/>
                      <a:round/>
                      <a:headEnd type="none" w="med" len="med"/>
                      <a:tailEnd type="none" w="med" len="med"/>
                    </a:lnB>
                    <a:solidFill>
                      <a:schemeClr val="accent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12598">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Doctor’s office</a:t>
                      </a:r>
                      <a:r>
                        <a:rPr sz="80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visits</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40%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rgbClr val="FFFFFF"/>
                    </a:solidFill>
                  </a:tcPr>
                </a:tc>
                <a:extLst>
                  <a:ext uri="{0D108BD9-81ED-4DB2-BD59-A6C34878D82A}">
                    <a16:rowId xmlns:a16="http://schemas.microsoft.com/office/drawing/2014/main" val="10007"/>
                  </a:ext>
                </a:extLst>
              </a:tr>
              <a:tr h="212598">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Preventive care</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No Charge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 coinsurance</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No Charge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No Charge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8"/>
                  </a:ext>
                </a:extLst>
              </a:tr>
              <a:tr h="212598">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Specialist</a:t>
                      </a:r>
                      <a:r>
                        <a:rPr sz="800" spc="-1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visits</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 coinsurance</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09"/>
                  </a:ext>
                </a:extLst>
              </a:tr>
              <a:tr h="213359">
                <a:tc>
                  <a:txBody>
                    <a:bodyPr/>
                    <a:lstStyle/>
                    <a:p>
                      <a:pPr marL="97790" algn="l">
                        <a:lnSpc>
                          <a:spcPct val="100000"/>
                        </a:lnSpc>
                        <a:spcBef>
                          <a:spcPts val="320"/>
                        </a:spcBef>
                      </a:pPr>
                      <a:r>
                        <a:rPr lang="en-US" sz="800" spc="-5" dirty="0">
                          <a:solidFill>
                            <a:schemeClr val="tx1"/>
                          </a:solidFill>
                          <a:latin typeface="Arial"/>
                          <a:cs typeface="Arial"/>
                        </a:rPr>
                        <a:t>Telemedicine (Teladoc)</a:t>
                      </a:r>
                      <a:endParaRPr lang="en-US" sz="800" dirty="0">
                        <a:solidFill>
                          <a:schemeClr val="tx1"/>
                        </a:solidFill>
                        <a:latin typeface="Arial"/>
                        <a:cs typeface="Arial"/>
                      </a:endParaRPr>
                    </a:p>
                  </a:txBody>
                  <a:tcPr marL="0" marR="0" marT="4064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$10 copay</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$10 copay</a:t>
                      </a: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$10 copay</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$10 copay</a:t>
                      </a: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$10 copay</a:t>
                      </a: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10"/>
                  </a:ext>
                </a:extLst>
              </a:tr>
              <a:tr h="212598">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Outpatient surgery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 coinsurance</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2597">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Inpatient hospital (per</a:t>
                      </a:r>
                      <a:r>
                        <a:rPr sz="800" spc="5"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stay)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40% coinsurance</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50% coinsurance</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20%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12"/>
                  </a:ext>
                </a:extLst>
              </a:tr>
              <a:tr h="212598">
                <a:tc>
                  <a:txBody>
                    <a:bodyPr/>
                    <a:lstStyle/>
                    <a:p>
                      <a:pPr marL="97790" algn="l">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Emergency</a:t>
                      </a:r>
                      <a:r>
                        <a:rPr sz="800" spc="-1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room</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extLst>
                  <a:ext uri="{0D108BD9-81ED-4DB2-BD59-A6C34878D82A}">
                    <a16:rowId xmlns:a16="http://schemas.microsoft.com/office/drawing/2014/main" val="10013"/>
                  </a:ext>
                </a:extLst>
              </a:tr>
              <a:tr h="212598">
                <a:tc>
                  <a:txBody>
                    <a:bodyPr/>
                    <a:lstStyle/>
                    <a:p>
                      <a:pPr marL="97790" algn="l">
                        <a:lnSpc>
                          <a:spcPct val="100000"/>
                        </a:lnSpc>
                        <a:spcBef>
                          <a:spcPts val="315"/>
                        </a:spcBef>
                      </a:pPr>
                      <a:r>
                        <a:rPr lang="en-US" sz="800" spc="-5" dirty="0">
                          <a:solidFill>
                            <a:schemeClr val="tx1"/>
                          </a:solidFill>
                          <a:latin typeface="Arial" panose="020B0604020202020204" pitchFamily="34" charset="0"/>
                          <a:ea typeface="+mn-ea"/>
                          <a:cs typeface="Arial" panose="020B0604020202020204" pitchFamily="34" charset="0"/>
                        </a:rPr>
                        <a:t>Urgent Care</a:t>
                      </a:r>
                      <a:endParaRPr sz="800" spc="-5" dirty="0">
                        <a:solidFill>
                          <a:schemeClr val="tx1"/>
                        </a:solidFill>
                        <a:latin typeface="Arial" panose="020B0604020202020204" pitchFamily="34" charset="0"/>
                        <a:ea typeface="+mn-ea"/>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40% coinsurance</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40% coinsurance</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$50 copay</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40% coinsurance</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504571264"/>
                  </a:ext>
                </a:extLst>
              </a:tr>
              <a:tr h="212598">
                <a:tc gridSpan="7">
                  <a:txBody>
                    <a:bodyPr/>
                    <a:lstStyle/>
                    <a:p>
                      <a:pPr marL="97790">
                        <a:lnSpc>
                          <a:spcPct val="100000"/>
                        </a:lnSpc>
                        <a:spcBef>
                          <a:spcPts val="320"/>
                        </a:spcBef>
                      </a:pPr>
                      <a:r>
                        <a:rPr lang="en-US" sz="800" b="1" spc="-5" dirty="0">
                          <a:solidFill>
                            <a:srgbClr val="FFFFFF"/>
                          </a:solidFill>
                          <a:latin typeface="Arial" panose="020B0604020202020204" pitchFamily="34" charset="0"/>
                          <a:cs typeface="Arial" panose="020B0604020202020204" pitchFamily="34" charset="0"/>
                        </a:rPr>
                        <a:t>Pharmacy </a:t>
                      </a:r>
                      <a:r>
                        <a:rPr sz="800" b="1" spc="-5" dirty="0">
                          <a:solidFill>
                            <a:srgbClr val="FFFFFF"/>
                          </a:solidFill>
                          <a:latin typeface="Arial" panose="020B0604020202020204" pitchFamily="34" charset="0"/>
                          <a:ea typeface="+mn-ea"/>
                          <a:cs typeface="Arial" panose="020B0604020202020204" pitchFamily="34" charset="0"/>
                        </a:rPr>
                        <a:t>Out-of-</a:t>
                      </a:r>
                      <a:r>
                        <a:rPr lang="en-US" sz="800" b="1" spc="-5" dirty="0">
                          <a:solidFill>
                            <a:srgbClr val="FFFFFF"/>
                          </a:solidFill>
                          <a:latin typeface="Arial" panose="020B0604020202020204" pitchFamily="34" charset="0"/>
                          <a:ea typeface="+mn-ea"/>
                          <a:cs typeface="Arial" panose="020B0604020202020204" pitchFamily="34" charset="0"/>
                        </a:rPr>
                        <a:t>P</a:t>
                      </a:r>
                      <a:r>
                        <a:rPr sz="800" b="1" spc="-5" dirty="0">
                          <a:solidFill>
                            <a:srgbClr val="FFFFFF"/>
                          </a:solidFill>
                          <a:latin typeface="Arial" panose="020B0604020202020204" pitchFamily="34" charset="0"/>
                          <a:ea typeface="+mn-ea"/>
                          <a:cs typeface="Arial" panose="020B0604020202020204" pitchFamily="34" charset="0"/>
                        </a:rPr>
                        <a:t>ocket</a:t>
                      </a:r>
                      <a:r>
                        <a:rPr sz="800" b="1" dirty="0">
                          <a:solidFill>
                            <a:srgbClr val="FFFFFF"/>
                          </a:solidFill>
                          <a:latin typeface="Arial" panose="020B0604020202020204" pitchFamily="34" charset="0"/>
                          <a:cs typeface="Arial" panose="020B0604020202020204" pitchFamily="34" charset="0"/>
                        </a:rPr>
                        <a:t> </a:t>
                      </a:r>
                      <a:r>
                        <a:rPr lang="en-US" sz="800" b="1" spc="-10" dirty="0">
                          <a:solidFill>
                            <a:srgbClr val="FFFFFF"/>
                          </a:solidFill>
                          <a:latin typeface="Arial" panose="020B0604020202020204" pitchFamily="34" charset="0"/>
                          <a:cs typeface="Arial" panose="020B0604020202020204" pitchFamily="34" charset="0"/>
                        </a:rPr>
                        <a:t>M</a:t>
                      </a:r>
                      <a:r>
                        <a:rPr sz="800" b="1" spc="-10" dirty="0">
                          <a:solidFill>
                            <a:srgbClr val="FFFFFF"/>
                          </a:solidFill>
                          <a:latin typeface="Arial" panose="020B0604020202020204" pitchFamily="34" charset="0"/>
                          <a:cs typeface="Arial" panose="020B0604020202020204" pitchFamily="34" charset="0"/>
                        </a:rPr>
                        <a:t>aximum</a:t>
                      </a:r>
                      <a:endParaRPr sz="800" dirty="0">
                        <a:latin typeface="Arial" panose="020B0604020202020204" pitchFamily="34" charset="0"/>
                        <a:cs typeface="Arial" panose="020B0604020202020204" pitchFamily="34" charset="0"/>
                      </a:endParaRPr>
                    </a:p>
                  </a:txBody>
                  <a:tcPr marL="0" marR="0" marT="40640"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accent6"/>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hMerge="1">
                  <a:txBody>
                    <a:bodyPr/>
                    <a:lstStyle/>
                    <a:p>
                      <a:endParaRPr/>
                    </a:p>
                  </a:txBody>
                  <a:tcPr marL="0" marR="0" marT="0" marB="0">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770404127"/>
                  </a:ext>
                </a:extLst>
              </a:tr>
              <a:tr h="212598">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Per person/per</a:t>
                      </a:r>
                      <a:r>
                        <a:rPr sz="800" dirty="0">
                          <a:solidFill>
                            <a:schemeClr val="tx1"/>
                          </a:solidFill>
                          <a:latin typeface="Arial" panose="020B0604020202020204" pitchFamily="34" charset="0"/>
                          <a:cs typeface="Arial" panose="020B0604020202020204" pitchFamily="34" charset="0"/>
                        </a:rPr>
                        <a:t> </a:t>
                      </a:r>
                      <a:r>
                        <a:rPr sz="800" spc="-5" dirty="0">
                          <a:solidFill>
                            <a:schemeClr val="tx1"/>
                          </a:solidFill>
                          <a:latin typeface="Arial" panose="020B0604020202020204" pitchFamily="34" charset="0"/>
                          <a:cs typeface="Arial" panose="020B0604020202020204" pitchFamily="34" charset="0"/>
                        </a:rPr>
                        <a:t>family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gridSpan="2">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$5,500</a:t>
                      </a:r>
                      <a:r>
                        <a:rPr lang="en-US" sz="800" baseline="0" dirty="0">
                          <a:solidFill>
                            <a:schemeClr val="tx1"/>
                          </a:solidFill>
                          <a:latin typeface="Arial" panose="020B0604020202020204" pitchFamily="34" charset="0"/>
                          <a:cs typeface="Arial" panose="020B0604020202020204" pitchFamily="34" charset="0"/>
                        </a:rPr>
                        <a:t> / $11,800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hMerge="1">
                  <a:txBody>
                    <a:bodyPr/>
                    <a:lstStyle/>
                    <a:p>
                      <a:pPr algn="ctr">
                        <a:lnSpc>
                          <a:spcPct val="100000"/>
                        </a:lnSpc>
                      </a:pPr>
                      <a:endParaRPr sz="800">
                        <a:latin typeface="Times New Roman"/>
                        <a:cs typeface="Times New Roman"/>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gridSpan="2">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$5,500 / $11,800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hMerge="1">
                  <a:txBody>
                    <a:bodyPr/>
                    <a:lstStyle/>
                    <a:p>
                      <a:pPr algn="ctr">
                        <a:lnSpc>
                          <a:spcPct val="100000"/>
                        </a:lnSpc>
                      </a:pPr>
                      <a:endParaRPr sz="800">
                        <a:latin typeface="Times New Roman"/>
                        <a:cs typeface="Times New Roman"/>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$5,500 / $11,800</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tc hMerge="1">
                  <a:txBody>
                    <a:bodyPr/>
                    <a:lstStyle/>
                    <a:p>
                      <a:pPr algn="ctr">
                        <a:lnSpc>
                          <a:spcPct val="100000"/>
                        </a:lnSpc>
                      </a:pPr>
                      <a:endParaRPr sz="800">
                        <a:latin typeface="Times New Roman"/>
                        <a:cs typeface="Times New Roman"/>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extLst>
                  <a:ext uri="{0D108BD9-81ED-4DB2-BD59-A6C34878D82A}">
                    <a16:rowId xmlns:a16="http://schemas.microsoft.com/office/drawing/2014/main" val="3368968494"/>
                  </a:ext>
                </a:extLst>
              </a:tr>
              <a:tr h="240029">
                <a:tc gridSpan="7">
                  <a:txBody>
                    <a:bodyPr/>
                    <a:lstStyle/>
                    <a:p>
                      <a:pPr marL="97790" marR="5664200">
                        <a:lnSpc>
                          <a:spcPts val="919"/>
                        </a:lnSpc>
                        <a:spcBef>
                          <a:spcPts val="30"/>
                        </a:spcBef>
                      </a:pPr>
                      <a:r>
                        <a:rPr sz="800" b="1" spc="-5" dirty="0">
                          <a:solidFill>
                            <a:srgbClr val="FFFFFF"/>
                          </a:solidFill>
                          <a:latin typeface="Arial" panose="020B0604020202020204" pitchFamily="34" charset="0"/>
                          <a:cs typeface="Arial" panose="020B0604020202020204" pitchFamily="34" charset="0"/>
                        </a:rPr>
                        <a:t>Retail </a:t>
                      </a:r>
                      <a:r>
                        <a:rPr lang="en-US" sz="800" b="1" spc="-5" dirty="0">
                          <a:solidFill>
                            <a:srgbClr val="FFFFFF"/>
                          </a:solidFill>
                          <a:latin typeface="Arial" panose="020B0604020202020204" pitchFamily="34" charset="0"/>
                          <a:cs typeface="Arial" panose="020B0604020202020204" pitchFamily="34" charset="0"/>
                        </a:rPr>
                        <a:t>P</a:t>
                      </a:r>
                      <a:r>
                        <a:rPr sz="800" b="1" spc="-5" dirty="0">
                          <a:solidFill>
                            <a:srgbClr val="FFFFFF"/>
                          </a:solidFill>
                          <a:latin typeface="Arial" panose="020B0604020202020204" pitchFamily="34" charset="0"/>
                          <a:cs typeface="Arial" panose="020B0604020202020204" pitchFamily="34" charset="0"/>
                        </a:rPr>
                        <a:t>rescription </a:t>
                      </a:r>
                      <a:r>
                        <a:rPr lang="en-US" sz="800" b="1" spc="-5" dirty="0">
                          <a:solidFill>
                            <a:srgbClr val="FFFFFF"/>
                          </a:solidFill>
                          <a:latin typeface="Arial" panose="020B0604020202020204" pitchFamily="34" charset="0"/>
                          <a:cs typeface="Arial" panose="020B0604020202020204" pitchFamily="34" charset="0"/>
                        </a:rPr>
                        <a:t>D</a:t>
                      </a:r>
                      <a:r>
                        <a:rPr sz="800" b="1" spc="-5" dirty="0">
                          <a:solidFill>
                            <a:srgbClr val="FFFFFF"/>
                          </a:solidFill>
                          <a:latin typeface="Arial" panose="020B0604020202020204" pitchFamily="34" charset="0"/>
                          <a:cs typeface="Arial" panose="020B0604020202020204" pitchFamily="34" charset="0"/>
                        </a:rPr>
                        <a:t>rugs  (30-day</a:t>
                      </a:r>
                      <a:r>
                        <a:rPr sz="800" b="1" spc="-20" dirty="0">
                          <a:solidFill>
                            <a:srgbClr val="FFFFFF"/>
                          </a:solidFill>
                          <a:latin typeface="Arial" panose="020B0604020202020204" pitchFamily="34" charset="0"/>
                          <a:cs typeface="Arial" panose="020B0604020202020204" pitchFamily="34" charset="0"/>
                        </a:rPr>
                        <a:t> </a:t>
                      </a:r>
                      <a:r>
                        <a:rPr sz="800" b="1" spc="-5" dirty="0">
                          <a:solidFill>
                            <a:srgbClr val="FFFFFF"/>
                          </a:solidFill>
                          <a:latin typeface="Arial" panose="020B0604020202020204" pitchFamily="34" charset="0"/>
                          <a:cs typeface="Arial" panose="020B0604020202020204" pitchFamily="34" charset="0"/>
                        </a:rPr>
                        <a:t>supply)</a:t>
                      </a:r>
                      <a:endParaRPr sz="800" dirty="0">
                        <a:latin typeface="Arial" panose="020B0604020202020204" pitchFamily="34" charset="0"/>
                        <a:cs typeface="Arial" panose="020B0604020202020204" pitchFamily="34" charset="0"/>
                      </a:endParaRPr>
                    </a:p>
                  </a:txBody>
                  <a:tcPr marL="0" marR="0" marT="381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12597">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Generic</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$11</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$11</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$11</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16"/>
                  </a:ext>
                </a:extLst>
              </a:tr>
              <a:tr h="213359">
                <a:tc>
                  <a:txBody>
                    <a:bodyPr/>
                    <a:lstStyle/>
                    <a:p>
                      <a:pPr marL="97790">
                        <a:lnSpc>
                          <a:spcPct val="100000"/>
                        </a:lnSpc>
                        <a:spcBef>
                          <a:spcPts val="320"/>
                        </a:spcBef>
                      </a:pPr>
                      <a:r>
                        <a:rPr sz="800" spc="-5" dirty="0">
                          <a:solidFill>
                            <a:schemeClr val="tx1"/>
                          </a:solidFill>
                          <a:latin typeface="Arial" panose="020B0604020202020204" pitchFamily="34" charset="0"/>
                          <a:cs typeface="Arial" panose="020B0604020202020204" pitchFamily="34" charset="0"/>
                        </a:rPr>
                        <a:t>Brand Formulary</a:t>
                      </a:r>
                      <a:endParaRPr sz="800" dirty="0">
                        <a:solidFill>
                          <a:schemeClr val="tx1"/>
                        </a:solidFill>
                        <a:latin typeface="Arial" panose="020B0604020202020204" pitchFamily="34" charset="0"/>
                        <a:cs typeface="Arial" panose="020B0604020202020204" pitchFamily="34" charset="0"/>
                      </a:endParaRPr>
                    </a:p>
                  </a:txBody>
                  <a:tcPr marL="0" marR="0" marT="4064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17"/>
                  </a:ext>
                </a:extLst>
              </a:tr>
              <a:tr h="212598">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Non-formulary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18"/>
                  </a:ext>
                </a:extLst>
              </a:tr>
              <a:tr h="212598">
                <a:tc>
                  <a:txBody>
                    <a:bodyPr/>
                    <a:lstStyle/>
                    <a:p>
                      <a:pPr marL="97790">
                        <a:lnSpc>
                          <a:spcPct val="100000"/>
                        </a:lnSpc>
                        <a:spcBef>
                          <a:spcPts val="315"/>
                        </a:spcBef>
                      </a:pPr>
                      <a:r>
                        <a:rPr lang="en-US" sz="800" dirty="0">
                          <a:solidFill>
                            <a:schemeClr val="tx1"/>
                          </a:solidFill>
                          <a:latin typeface="Arial" panose="020B0604020202020204" pitchFamily="34" charset="0"/>
                          <a:cs typeface="Arial" panose="020B0604020202020204" pitchFamily="34" charset="0"/>
                        </a:rPr>
                        <a:t>Specialty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$24 /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extLst>
                  <a:ext uri="{0D108BD9-81ED-4DB2-BD59-A6C34878D82A}">
                    <a16:rowId xmlns:a16="http://schemas.microsoft.com/office/drawing/2014/main" val="3495692695"/>
                  </a:ext>
                </a:extLst>
              </a:tr>
              <a:tr h="40395">
                <a:tc gridSpan="7">
                  <a:txBody>
                    <a:bodyPr/>
                    <a:lstStyle/>
                    <a:p>
                      <a:pPr marL="97790" marR="5760085">
                        <a:lnSpc>
                          <a:spcPts val="919"/>
                        </a:lnSpc>
                        <a:spcBef>
                          <a:spcPts val="25"/>
                        </a:spcBef>
                      </a:pPr>
                      <a:r>
                        <a:rPr sz="800" b="1" spc="-5" dirty="0">
                          <a:solidFill>
                            <a:srgbClr val="FFFFFF"/>
                          </a:solidFill>
                          <a:latin typeface="Arial" panose="020B0604020202020204" pitchFamily="34" charset="0"/>
                          <a:cs typeface="Arial" panose="020B0604020202020204" pitchFamily="34" charset="0"/>
                        </a:rPr>
                        <a:t>Mail-</a:t>
                      </a:r>
                      <a:r>
                        <a:rPr lang="en-US" sz="800" b="1" spc="-5" dirty="0">
                          <a:solidFill>
                            <a:srgbClr val="FFFFFF"/>
                          </a:solidFill>
                          <a:latin typeface="Arial" panose="020B0604020202020204" pitchFamily="34" charset="0"/>
                          <a:cs typeface="Arial" panose="020B0604020202020204" pitchFamily="34" charset="0"/>
                        </a:rPr>
                        <a:t>O</a:t>
                      </a:r>
                      <a:r>
                        <a:rPr sz="800" b="1" spc="-5" dirty="0">
                          <a:solidFill>
                            <a:srgbClr val="FFFFFF"/>
                          </a:solidFill>
                          <a:latin typeface="Arial" panose="020B0604020202020204" pitchFamily="34" charset="0"/>
                          <a:cs typeface="Arial" panose="020B0604020202020204" pitchFamily="34" charset="0"/>
                        </a:rPr>
                        <a:t>rder</a:t>
                      </a:r>
                      <a:r>
                        <a:rPr lang="en-US" sz="800" b="1" spc="-5" dirty="0">
                          <a:solidFill>
                            <a:srgbClr val="FFFFFF"/>
                          </a:solidFill>
                          <a:latin typeface="Arial" panose="020B0604020202020204" pitchFamily="34" charset="0"/>
                          <a:cs typeface="Arial" panose="020B0604020202020204" pitchFamily="34" charset="0"/>
                        </a:rPr>
                        <a:t> P</a:t>
                      </a:r>
                      <a:r>
                        <a:rPr sz="800" b="1" spc="-5" dirty="0">
                          <a:solidFill>
                            <a:srgbClr val="FFFFFF"/>
                          </a:solidFill>
                          <a:latin typeface="Arial" panose="020B0604020202020204" pitchFamily="34" charset="0"/>
                          <a:cs typeface="Arial" panose="020B0604020202020204" pitchFamily="34" charset="0"/>
                        </a:rPr>
                        <a:t>rescription</a:t>
                      </a:r>
                      <a:r>
                        <a:rPr lang="en-US" sz="800" b="1" spc="-5" baseline="0" dirty="0">
                          <a:solidFill>
                            <a:srgbClr val="FFFFFF"/>
                          </a:solidFill>
                          <a:latin typeface="Arial" panose="020B0604020202020204" pitchFamily="34" charset="0"/>
                          <a:cs typeface="Arial" panose="020B0604020202020204" pitchFamily="34" charset="0"/>
                        </a:rPr>
                        <a:t> D</a:t>
                      </a:r>
                      <a:r>
                        <a:rPr sz="800" b="1" spc="-5" dirty="0">
                          <a:solidFill>
                            <a:srgbClr val="FFFFFF"/>
                          </a:solidFill>
                          <a:latin typeface="Arial" panose="020B0604020202020204" pitchFamily="34" charset="0"/>
                          <a:cs typeface="Arial" panose="020B0604020202020204" pitchFamily="34" charset="0"/>
                        </a:rPr>
                        <a:t>rugs </a:t>
                      </a:r>
                      <a:endParaRPr lang="en-US" sz="800" b="1" spc="-5" dirty="0">
                        <a:solidFill>
                          <a:srgbClr val="FFFFFF"/>
                        </a:solidFill>
                        <a:latin typeface="Arial" panose="020B0604020202020204" pitchFamily="34" charset="0"/>
                        <a:cs typeface="Arial" panose="020B0604020202020204" pitchFamily="34" charset="0"/>
                      </a:endParaRPr>
                    </a:p>
                    <a:p>
                      <a:pPr marL="97790" marR="5760085">
                        <a:lnSpc>
                          <a:spcPts val="919"/>
                        </a:lnSpc>
                        <a:spcBef>
                          <a:spcPts val="25"/>
                        </a:spcBef>
                      </a:pPr>
                      <a:r>
                        <a:rPr sz="800" b="1" spc="-5" dirty="0">
                          <a:solidFill>
                            <a:srgbClr val="FFFFFF"/>
                          </a:solidFill>
                          <a:latin typeface="Arial" panose="020B0604020202020204" pitchFamily="34" charset="0"/>
                          <a:cs typeface="Arial" panose="020B0604020202020204" pitchFamily="34" charset="0"/>
                        </a:rPr>
                        <a:t>(90-day</a:t>
                      </a:r>
                      <a:r>
                        <a:rPr sz="800" b="1" spc="-20" dirty="0">
                          <a:solidFill>
                            <a:srgbClr val="FFFFFF"/>
                          </a:solidFill>
                          <a:latin typeface="Arial" panose="020B0604020202020204" pitchFamily="34" charset="0"/>
                          <a:cs typeface="Arial" panose="020B0604020202020204" pitchFamily="34" charset="0"/>
                        </a:rPr>
                        <a:t> </a:t>
                      </a:r>
                      <a:r>
                        <a:rPr sz="800" b="1" spc="-5" dirty="0">
                          <a:solidFill>
                            <a:srgbClr val="FFFFFF"/>
                          </a:solidFill>
                          <a:latin typeface="Arial" panose="020B0604020202020204" pitchFamily="34" charset="0"/>
                          <a:cs typeface="Arial" panose="020B0604020202020204" pitchFamily="34" charset="0"/>
                        </a:rPr>
                        <a:t>supply)</a:t>
                      </a:r>
                      <a:endParaRPr sz="800" dirty="0">
                        <a:latin typeface="Arial" panose="020B0604020202020204" pitchFamily="34" charset="0"/>
                        <a:cs typeface="Arial" panose="020B0604020202020204" pitchFamily="34" charset="0"/>
                      </a:endParaRPr>
                    </a:p>
                  </a:txBody>
                  <a:tcPr marL="0" marR="0" marT="3175" marB="0" anchor="ctr">
                    <a:lnL w="6350">
                      <a:solidFill>
                        <a:srgbClr val="403F41"/>
                      </a:solidFill>
                      <a:prstDash val="solid"/>
                    </a:lnL>
                    <a:lnR w="6350">
                      <a:solidFill>
                        <a:srgbClr val="403F41"/>
                      </a:solidFill>
                      <a:prstDash val="solid"/>
                    </a:lnR>
                    <a:lnT w="6350">
                      <a:solidFill>
                        <a:srgbClr val="403F41"/>
                      </a:solidFill>
                      <a:prstDash val="solid"/>
                    </a:lnT>
                    <a:lnB w="9525" cap="flat" cmpd="sng" algn="ctr">
                      <a:solidFill>
                        <a:schemeClr val="tx1"/>
                      </a:solidFill>
                      <a:prstDash val="solid"/>
                      <a:round/>
                      <a:headEnd type="none" w="med" len="med"/>
                      <a:tailEnd type="none" w="med" len="med"/>
                    </a:lnB>
                    <a:solidFill>
                      <a:schemeClr val="accent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r h="212598">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Generic</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$19</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$19</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$19</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N/A</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9525" cap="flat" cmpd="sng" algn="ctr">
                      <a:solidFill>
                        <a:schemeClr val="tx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20"/>
                  </a:ext>
                </a:extLst>
              </a:tr>
              <a:tr h="212598">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Brand Formulary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extLst>
                  <a:ext uri="{0D108BD9-81ED-4DB2-BD59-A6C34878D82A}">
                    <a16:rowId xmlns:a16="http://schemas.microsoft.com/office/drawing/2014/main" val="10021"/>
                  </a:ext>
                </a:extLst>
              </a:tr>
              <a:tr h="213360">
                <a:tc>
                  <a:txBody>
                    <a:bodyPr/>
                    <a:lstStyle/>
                    <a:p>
                      <a:pPr marL="97790">
                        <a:lnSpc>
                          <a:spcPct val="100000"/>
                        </a:lnSpc>
                        <a:spcBef>
                          <a:spcPts val="315"/>
                        </a:spcBef>
                      </a:pPr>
                      <a:r>
                        <a:rPr sz="800" spc="-5" dirty="0">
                          <a:solidFill>
                            <a:schemeClr val="tx1"/>
                          </a:solidFill>
                          <a:latin typeface="Arial" panose="020B0604020202020204" pitchFamily="34" charset="0"/>
                          <a:cs typeface="Arial" panose="020B0604020202020204" pitchFamily="34" charset="0"/>
                        </a:rPr>
                        <a:t>Non-formulary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22"/>
                  </a:ext>
                </a:extLst>
              </a:tr>
              <a:tr h="213360">
                <a:tc>
                  <a:txBody>
                    <a:bodyPr/>
                    <a:lstStyle/>
                    <a:p>
                      <a:pPr marL="97790">
                        <a:lnSpc>
                          <a:spcPct val="100000"/>
                        </a:lnSpc>
                        <a:spcBef>
                          <a:spcPts val="315"/>
                        </a:spcBef>
                      </a:pPr>
                      <a:r>
                        <a:rPr lang="en-US" sz="800" dirty="0">
                          <a:solidFill>
                            <a:schemeClr val="tx1"/>
                          </a:solidFill>
                          <a:latin typeface="Arial" panose="020B0604020202020204" pitchFamily="34" charset="0"/>
                          <a:cs typeface="Arial" panose="020B0604020202020204" pitchFamily="34" charset="0"/>
                        </a:rPr>
                        <a:t>Specialty</a:t>
                      </a:r>
                      <a:endParaRPr sz="800" dirty="0">
                        <a:solidFill>
                          <a:schemeClr val="tx1"/>
                        </a:solidFill>
                        <a:latin typeface="Arial" panose="020B0604020202020204" pitchFamily="34" charset="0"/>
                        <a:cs typeface="Arial" panose="020B0604020202020204" pitchFamily="34" charset="0"/>
                      </a:endParaRPr>
                    </a:p>
                  </a:txBody>
                  <a:tcPr marL="0" marR="0" marT="4000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800" dirty="0">
                          <a:solidFill>
                            <a:schemeClr val="tx1"/>
                          </a:solidFill>
                          <a:latin typeface="Arial" panose="020B0604020202020204" pitchFamily="34" charset="0"/>
                          <a:cs typeface="Arial" panose="020B0604020202020204" pitchFamily="34" charset="0"/>
                        </a:rPr>
                        <a:t>30%</a:t>
                      </a:r>
                      <a:r>
                        <a:rPr lang="en-US" sz="800" baseline="0" dirty="0">
                          <a:solidFill>
                            <a:schemeClr val="tx1"/>
                          </a:solidFill>
                          <a:latin typeface="Arial" panose="020B0604020202020204" pitchFamily="34" charset="0"/>
                          <a:cs typeface="Arial" panose="020B0604020202020204" pitchFamily="34" charset="0"/>
                        </a:rPr>
                        <a:t> </a:t>
                      </a:r>
                    </a:p>
                    <a:p>
                      <a:pPr algn="ctr">
                        <a:lnSpc>
                          <a:spcPct val="100000"/>
                        </a:lnSpc>
                      </a:pPr>
                      <a:r>
                        <a:rPr lang="en-US" sz="800" baseline="0" dirty="0">
                          <a:solidFill>
                            <a:schemeClr val="tx1"/>
                          </a:solidFill>
                          <a:latin typeface="Arial" panose="020B0604020202020204" pitchFamily="34" charset="0"/>
                          <a:cs typeface="Arial" panose="020B0604020202020204" pitchFamily="34" charset="0"/>
                        </a:rPr>
                        <a:t>(min. $47 / max $110</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kumimoji="0" lang="en-US" sz="8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a:t>
                      </a:r>
                      <a:endParaRPr sz="8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extLst>
                  <a:ext uri="{0D108BD9-81ED-4DB2-BD59-A6C34878D82A}">
                    <a16:rowId xmlns:a16="http://schemas.microsoft.com/office/drawing/2014/main" val="3935788937"/>
                  </a:ext>
                </a:extLst>
              </a:tr>
            </a:tbl>
          </a:graphicData>
        </a:graphic>
      </p:graphicFrame>
      <p:pic>
        <p:nvPicPr>
          <p:cNvPr id="5" name="Picture 4">
            <a:extLst>
              <a:ext uri="{FF2B5EF4-FFF2-40B4-BE49-F238E27FC236}">
                <a16:creationId xmlns:a16="http://schemas.microsoft.com/office/drawing/2014/main" id="{26CB6C3B-022F-1062-1A9C-35176B31F5A6}"/>
              </a:ext>
            </a:extLst>
          </p:cNvPr>
          <p:cNvPicPr>
            <a:picLocks noChangeAspect="1"/>
          </p:cNvPicPr>
          <p:nvPr/>
        </p:nvPicPr>
        <p:blipFill>
          <a:blip r:embed="rId5"/>
          <a:stretch>
            <a:fillRect/>
          </a:stretch>
        </p:blipFill>
        <p:spPr>
          <a:xfrm>
            <a:off x="457199" y="1"/>
            <a:ext cx="6971665" cy="1211648"/>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k object 16"/>
          <p:cNvSpPr/>
          <p:nvPr/>
        </p:nvSpPr>
        <p:spPr>
          <a:xfrm>
            <a:off x="0" y="164592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endParaRPr dirty="0"/>
          </a:p>
        </p:txBody>
      </p:sp>
      <p:sp>
        <p:nvSpPr>
          <p:cNvPr id="2" name="object 2"/>
          <p:cNvSpPr txBox="1">
            <a:spLocks noGrp="1"/>
          </p:cNvSpPr>
          <p:nvPr>
            <p:ph type="title" idx="4294967295"/>
          </p:nvPr>
        </p:nvSpPr>
        <p:spPr>
          <a:xfrm>
            <a:off x="834897" y="358674"/>
            <a:ext cx="6072126" cy="474489"/>
          </a:xfrm>
          <a:prstGeom prst="rect">
            <a:avLst/>
          </a:prstGeom>
        </p:spPr>
        <p:txBody>
          <a:bodyPr vert="horz" wrap="square" lIns="0" tIns="12700" rIns="0" bIns="0" rtlCol="0">
            <a:spAutoFit/>
          </a:bodyPr>
          <a:lstStyle/>
          <a:p>
            <a:pPr marL="12700">
              <a:lnSpc>
                <a:spcPct val="100000"/>
              </a:lnSpc>
              <a:spcBef>
                <a:spcPts val="100"/>
              </a:spcBef>
            </a:pPr>
            <a:r>
              <a:rPr lang="en-US" sz="3000" b="1" spc="45" dirty="0">
                <a:solidFill>
                  <a:srgbClr val="002D73"/>
                </a:solidFill>
                <a:latin typeface="Source Sans Pro" panose="020B0503030403020204" pitchFamily="34" charset="0"/>
                <a:cs typeface="Times New Roman" panose="02020603050405020304" pitchFamily="18" charset="0"/>
              </a:rPr>
              <a:t>Flexible Sp</a:t>
            </a:r>
            <a:r>
              <a:rPr lang="en-US" sz="3000" b="1" spc="70" dirty="0">
                <a:solidFill>
                  <a:srgbClr val="002D73"/>
                </a:solidFill>
                <a:latin typeface="Source Sans Pro" panose="020B0503030403020204" pitchFamily="34" charset="0"/>
                <a:cs typeface="Times New Roman" panose="02020603050405020304" pitchFamily="18" charset="0"/>
              </a:rPr>
              <a:t>ending </a:t>
            </a:r>
            <a:r>
              <a:rPr lang="en-US" sz="3000" b="1" spc="65" dirty="0">
                <a:solidFill>
                  <a:srgbClr val="002D73"/>
                </a:solidFill>
                <a:latin typeface="Source Sans Pro" panose="020B0503030403020204" pitchFamily="34" charset="0"/>
                <a:cs typeface="Times New Roman" panose="02020603050405020304" pitchFamily="18" charset="0"/>
              </a:rPr>
              <a:t>Accounts</a:t>
            </a:r>
            <a:r>
              <a:rPr lang="en-US" sz="3000" b="1" spc="-350" dirty="0">
                <a:solidFill>
                  <a:srgbClr val="002D73"/>
                </a:solidFill>
                <a:latin typeface="Source Sans Pro" panose="020B0503030403020204" pitchFamily="34" charset="0"/>
                <a:cs typeface="Times New Roman" panose="02020603050405020304" pitchFamily="18" charset="0"/>
              </a:rPr>
              <a:t> </a:t>
            </a:r>
            <a:r>
              <a:rPr lang="en-US" sz="3000" b="1" spc="65" dirty="0">
                <a:solidFill>
                  <a:srgbClr val="002D73"/>
                </a:solidFill>
                <a:latin typeface="Source Sans Pro" panose="020B0503030403020204" pitchFamily="34" charset="0"/>
                <a:cs typeface="Times New Roman" panose="02020603050405020304" pitchFamily="18" charset="0"/>
              </a:rPr>
              <a:t>(FSAs)</a:t>
            </a:r>
            <a:endParaRPr sz="3000" b="1" dirty="0">
              <a:solidFill>
                <a:srgbClr val="002D73"/>
              </a:solidFill>
              <a:latin typeface="Source Sans Pro" panose="020B0503030403020204" pitchFamily="34" charset="0"/>
              <a:cs typeface="Times New Roman" panose="02020603050405020304" pitchFamily="18" charset="0"/>
            </a:endParaRPr>
          </a:p>
        </p:txBody>
      </p:sp>
      <p:sp>
        <p:nvSpPr>
          <p:cNvPr id="5" name="object 5"/>
          <p:cNvSpPr txBox="1"/>
          <p:nvPr/>
        </p:nvSpPr>
        <p:spPr>
          <a:xfrm>
            <a:off x="39909" y="1766562"/>
            <a:ext cx="3831051" cy="5143331"/>
          </a:xfrm>
          <a:prstGeom prst="rect">
            <a:avLst/>
          </a:prstGeom>
        </p:spPr>
        <p:txBody>
          <a:bodyPr vert="horz" wrap="square" lIns="457200" tIns="12700" rIns="0" bIns="0" rtlCol="0">
            <a:spAutoFit/>
          </a:bodyPr>
          <a:lstStyle/>
          <a:p>
            <a:pPr marL="24130">
              <a:spcBef>
                <a:spcPts val="100"/>
              </a:spcBef>
            </a:pPr>
            <a:r>
              <a:rPr lang="en-US" sz="1700" b="1" spc="110" dirty="0">
                <a:solidFill>
                  <a:srgbClr val="002D73"/>
                </a:solidFill>
                <a:latin typeface="Times New Roman" panose="02020603050405020304" pitchFamily="18" charset="0"/>
                <a:cs typeface="Times New Roman" panose="02020603050405020304" pitchFamily="18" charset="0"/>
              </a:rPr>
              <a:t>Tax-advantaged FSAs are a great way to save money!</a:t>
            </a:r>
          </a:p>
          <a:p>
            <a:pPr marL="24130">
              <a:spcBef>
                <a:spcPts val="100"/>
              </a:spcBef>
            </a:pPr>
            <a:endParaRPr lang="en-US" sz="900" spc="-5" dirty="0">
              <a:latin typeface="Arial"/>
              <a:cs typeface="Arial"/>
            </a:endParaRPr>
          </a:p>
          <a:p>
            <a:pPr marL="24130">
              <a:spcBef>
                <a:spcPts val="100"/>
              </a:spcBef>
            </a:pPr>
            <a:r>
              <a:rPr lang="en-US" sz="1000" spc="-5" dirty="0">
                <a:latin typeface="Arial"/>
                <a:cs typeface="Arial"/>
              </a:rPr>
              <a:t>The  money you contribute to these accounts comes out of your paycheck without being taxed, and you withdraw it tax-free when you pay for eligible health care and dependent care expenses.</a:t>
            </a:r>
            <a:endParaRPr lang="en-US" sz="1000" dirty="0"/>
          </a:p>
          <a:p>
            <a:pPr marL="24130">
              <a:lnSpc>
                <a:spcPct val="100000"/>
              </a:lnSpc>
              <a:spcBef>
                <a:spcPts val="100"/>
              </a:spcBef>
            </a:pPr>
            <a:endParaRPr lang="en-US" sz="1000" spc="-5" dirty="0">
              <a:solidFill>
                <a:srgbClr val="FF00FF"/>
              </a:solidFill>
              <a:latin typeface="Arial"/>
              <a:cs typeface="Arial"/>
            </a:endParaRPr>
          </a:p>
          <a:p>
            <a:pPr marL="24130">
              <a:lnSpc>
                <a:spcPct val="100000"/>
              </a:lnSpc>
              <a:spcBef>
                <a:spcPts val="100"/>
              </a:spcBef>
            </a:pPr>
            <a:r>
              <a:rPr lang="en-US" sz="1400" b="1" spc="-5" dirty="0">
                <a:latin typeface="Arial"/>
                <a:cs typeface="Arial"/>
              </a:rPr>
              <a:t>SNF </a:t>
            </a:r>
            <a:r>
              <a:rPr sz="1400" b="1" spc="-5" dirty="0">
                <a:latin typeface="Arial"/>
                <a:cs typeface="Arial"/>
              </a:rPr>
              <a:t>offers you the following</a:t>
            </a:r>
            <a:r>
              <a:rPr sz="1400" b="1" spc="20" dirty="0">
                <a:latin typeface="Arial"/>
                <a:cs typeface="Arial"/>
              </a:rPr>
              <a:t> </a:t>
            </a:r>
            <a:r>
              <a:rPr sz="1400" b="1" spc="-5" dirty="0">
                <a:latin typeface="Arial"/>
                <a:cs typeface="Arial"/>
              </a:rPr>
              <a:t>FSAs:</a:t>
            </a:r>
            <a:endParaRPr sz="1400" b="1" dirty="0">
              <a:latin typeface="Arial"/>
              <a:cs typeface="Arial"/>
            </a:endParaRPr>
          </a:p>
          <a:p>
            <a:pPr>
              <a:lnSpc>
                <a:spcPct val="100000"/>
              </a:lnSpc>
              <a:spcBef>
                <a:spcPts val="50"/>
              </a:spcBef>
            </a:pPr>
            <a:endParaRPr sz="1200" dirty="0">
              <a:latin typeface="Times New Roman"/>
              <a:cs typeface="Times New Roman"/>
            </a:endParaRPr>
          </a:p>
          <a:p>
            <a:pPr marL="24130">
              <a:lnSpc>
                <a:spcPct val="100000"/>
              </a:lnSpc>
            </a:pPr>
            <a:r>
              <a:rPr sz="1200" b="1" u="sng" spc="-5" dirty="0">
                <a:latin typeface="Arial"/>
                <a:cs typeface="Arial"/>
              </a:rPr>
              <a:t>Health Care </a:t>
            </a:r>
            <a:r>
              <a:rPr sz="1200" b="1" u="sng" dirty="0">
                <a:latin typeface="Arial"/>
                <a:cs typeface="Arial"/>
              </a:rPr>
              <a:t>FSA</a:t>
            </a:r>
            <a:endParaRPr sz="1200" u="sng" dirty="0">
              <a:latin typeface="Arial"/>
              <a:cs typeface="Arial"/>
            </a:endParaRPr>
          </a:p>
          <a:p>
            <a:pPr marL="195580" marR="457200" indent="-182880">
              <a:lnSpc>
                <a:spcPct val="120600"/>
              </a:lnSpc>
              <a:spcBef>
                <a:spcPts val="265"/>
              </a:spcBef>
              <a:buFont typeface="Symbol"/>
              <a:buChar char=""/>
              <a:tabLst>
                <a:tab pos="194945" algn="l"/>
                <a:tab pos="196215" algn="l"/>
              </a:tabLst>
            </a:pPr>
            <a:r>
              <a:rPr sz="1000" spc="-5" dirty="0">
                <a:latin typeface="Arial"/>
                <a:cs typeface="Arial"/>
              </a:rPr>
              <a:t>Pay for eligible health care expenses, such as </a:t>
            </a:r>
            <a:r>
              <a:rPr sz="1000" spc="-10" dirty="0">
                <a:latin typeface="Arial"/>
                <a:cs typeface="Arial"/>
              </a:rPr>
              <a:t>plan  </a:t>
            </a:r>
            <a:r>
              <a:rPr sz="1000" spc="-5" dirty="0">
                <a:latin typeface="Arial"/>
                <a:cs typeface="Arial"/>
              </a:rPr>
              <a:t>deductibles, copays, and</a:t>
            </a:r>
            <a:r>
              <a:rPr sz="1000" spc="-15" dirty="0">
                <a:latin typeface="Arial"/>
                <a:cs typeface="Arial"/>
              </a:rPr>
              <a:t> </a:t>
            </a:r>
            <a:r>
              <a:rPr sz="1000" spc="-5" dirty="0">
                <a:latin typeface="Arial"/>
                <a:cs typeface="Arial"/>
              </a:rPr>
              <a:t>coinsurance.</a:t>
            </a:r>
            <a:endParaRPr sz="1000" dirty="0">
              <a:latin typeface="Arial"/>
              <a:cs typeface="Arial"/>
            </a:endParaRPr>
          </a:p>
          <a:p>
            <a:pPr marL="195580" indent="-182880">
              <a:lnSpc>
                <a:spcPct val="100000"/>
              </a:lnSpc>
              <a:spcBef>
                <a:spcPts val="815"/>
              </a:spcBef>
              <a:buFont typeface="Symbol"/>
              <a:buChar char=""/>
              <a:tabLst>
                <a:tab pos="194945" algn="l"/>
                <a:tab pos="196215" algn="l"/>
              </a:tabLst>
            </a:pPr>
            <a:r>
              <a:rPr sz="1000" spc="-5" dirty="0">
                <a:latin typeface="Arial"/>
                <a:cs typeface="Arial"/>
              </a:rPr>
              <a:t>Contribute up to </a:t>
            </a:r>
            <a:r>
              <a:rPr lang="en-US" sz="1000" spc="-5" dirty="0">
                <a:latin typeface="Arial"/>
                <a:cs typeface="Arial"/>
              </a:rPr>
              <a:t>$3,300*</a:t>
            </a:r>
          </a:p>
          <a:p>
            <a:pPr marL="24130">
              <a:lnSpc>
                <a:spcPct val="100000"/>
              </a:lnSpc>
              <a:spcBef>
                <a:spcPts val="585"/>
              </a:spcBef>
            </a:pPr>
            <a:r>
              <a:rPr lang="en-US" sz="1200" b="1" u="sng" spc="-5" dirty="0">
                <a:latin typeface="Arial"/>
                <a:cs typeface="Arial"/>
              </a:rPr>
              <a:t>Dependent Care </a:t>
            </a:r>
            <a:r>
              <a:rPr lang="en-US" sz="1200" b="1" u="sng" dirty="0">
                <a:latin typeface="Arial"/>
                <a:cs typeface="Arial"/>
              </a:rPr>
              <a:t>FSA</a:t>
            </a:r>
            <a:endParaRPr lang="en-US" sz="1200" u="sng" dirty="0">
              <a:latin typeface="Arial"/>
              <a:cs typeface="Arial"/>
            </a:endParaRPr>
          </a:p>
          <a:p>
            <a:pPr marL="195580" marR="5080" indent="-182880">
              <a:lnSpc>
                <a:spcPct val="120600"/>
              </a:lnSpc>
              <a:spcBef>
                <a:spcPts val="265"/>
              </a:spcBef>
              <a:buFont typeface="Symbol"/>
              <a:buChar char=""/>
              <a:tabLst>
                <a:tab pos="194945" algn="l"/>
                <a:tab pos="196215" algn="l"/>
              </a:tabLst>
            </a:pPr>
            <a:r>
              <a:rPr lang="en-US" sz="1000" spc="-5" dirty="0">
                <a:latin typeface="Arial"/>
                <a:cs typeface="Arial"/>
              </a:rPr>
              <a:t>Pay for eligible dependent care expenses, such as </a:t>
            </a:r>
            <a:r>
              <a:rPr lang="en-US" sz="1000" spc="-25" dirty="0">
                <a:latin typeface="Arial"/>
                <a:cs typeface="Arial"/>
              </a:rPr>
              <a:t>day </a:t>
            </a:r>
            <a:r>
              <a:rPr lang="en-US" sz="1000" spc="-5" dirty="0">
                <a:latin typeface="Arial"/>
                <a:cs typeface="Arial"/>
              </a:rPr>
              <a:t>care for a child so you and/or </a:t>
            </a:r>
            <a:r>
              <a:rPr lang="en-US" sz="1000" spc="-10" dirty="0">
                <a:latin typeface="Arial"/>
                <a:cs typeface="Arial"/>
              </a:rPr>
              <a:t>your </a:t>
            </a:r>
            <a:r>
              <a:rPr lang="en-US" sz="1000" spc="-5" dirty="0">
                <a:latin typeface="Arial"/>
                <a:cs typeface="Arial"/>
              </a:rPr>
              <a:t>spouse can work, look for work, or attend school full time.</a:t>
            </a:r>
            <a:endParaRPr lang="en-US" sz="1000" dirty="0">
              <a:latin typeface="Arial"/>
              <a:cs typeface="Arial"/>
            </a:endParaRPr>
          </a:p>
          <a:p>
            <a:pPr marR="172085" indent="-182880">
              <a:lnSpc>
                <a:spcPct val="120600"/>
              </a:lnSpc>
              <a:spcBef>
                <a:spcPts val="590"/>
              </a:spcBef>
              <a:buFont typeface="Symbol"/>
              <a:buChar char=""/>
              <a:tabLst>
                <a:tab pos="194945" algn="l"/>
                <a:tab pos="196215" algn="l"/>
              </a:tabLst>
            </a:pPr>
            <a:r>
              <a:rPr lang="en-US" sz="1000" spc="-5" dirty="0">
                <a:latin typeface="Arial"/>
                <a:cs typeface="Arial"/>
              </a:rPr>
              <a:t>IRS limits up to $5,000 per household for married  	couples</a:t>
            </a:r>
          </a:p>
          <a:p>
            <a:pPr marR="172085">
              <a:lnSpc>
                <a:spcPct val="120600"/>
              </a:lnSpc>
              <a:spcBef>
                <a:spcPts val="590"/>
              </a:spcBef>
              <a:tabLst>
                <a:tab pos="194945" algn="l"/>
                <a:tab pos="196215" algn="l"/>
              </a:tabLst>
            </a:pPr>
            <a:r>
              <a:rPr lang="en-US" sz="1700" b="1" spc="75" dirty="0">
                <a:solidFill>
                  <a:srgbClr val="002D73"/>
                </a:solidFill>
                <a:latin typeface="Times New Roman" panose="02020603050405020304" pitchFamily="18" charset="0"/>
                <a:cs typeface="Times New Roman" panose="02020603050405020304" pitchFamily="18" charset="0"/>
              </a:rPr>
              <a:t>Estimate</a:t>
            </a:r>
            <a:r>
              <a:rPr lang="en-US" sz="1700" b="1" spc="35" dirty="0">
                <a:solidFill>
                  <a:srgbClr val="002D73"/>
                </a:solidFill>
                <a:latin typeface="Times New Roman" panose="02020603050405020304" pitchFamily="18" charset="0"/>
                <a:cs typeface="Times New Roman" panose="02020603050405020304" pitchFamily="18" charset="0"/>
              </a:rPr>
              <a:t> </a:t>
            </a:r>
            <a:r>
              <a:rPr lang="en-US" sz="1700" b="1" spc="70" dirty="0">
                <a:solidFill>
                  <a:srgbClr val="002D73"/>
                </a:solidFill>
                <a:latin typeface="Times New Roman" panose="02020603050405020304" pitchFamily="18" charset="0"/>
                <a:cs typeface="Times New Roman" panose="02020603050405020304" pitchFamily="18" charset="0"/>
              </a:rPr>
              <a:t>carefully</a:t>
            </a:r>
            <a:endParaRPr lang="en-US" sz="1700" dirty="0">
              <a:solidFill>
                <a:srgbClr val="002D73"/>
              </a:solidFill>
              <a:latin typeface="Times New Roman" panose="02020603050405020304" pitchFamily="18" charset="0"/>
              <a:cs typeface="Times New Roman" panose="02020603050405020304" pitchFamily="18" charset="0"/>
            </a:endParaRPr>
          </a:p>
          <a:p>
            <a:pPr marL="12700" marR="5080" lvl="0">
              <a:lnSpc>
                <a:spcPct val="120300"/>
              </a:lnSpc>
              <a:spcBef>
                <a:spcPts val="265"/>
              </a:spcBef>
            </a:pPr>
            <a:r>
              <a:rPr lang="en-US" sz="1000" u="sng" spc="-5" dirty="0">
                <a:latin typeface="Arial"/>
                <a:cs typeface="Arial"/>
              </a:rPr>
              <a:t>Health Care FSAs are “use-it-or-lose-it” </a:t>
            </a:r>
            <a:r>
              <a:rPr lang="en-US" sz="1000" u="sng" spc="-10" dirty="0">
                <a:latin typeface="Arial"/>
                <a:cs typeface="Arial"/>
              </a:rPr>
              <a:t>accounts. </a:t>
            </a:r>
            <a:r>
              <a:rPr lang="en-US" sz="1000" u="sng" spc="-5" dirty="0">
                <a:latin typeface="Arial"/>
                <a:cs typeface="Arial"/>
              </a:rPr>
              <a:t>You will forfeit any amount </a:t>
            </a:r>
            <a:r>
              <a:rPr lang="en-US" sz="1000" u="sng" dirty="0">
                <a:latin typeface="Arial"/>
                <a:cs typeface="Arial"/>
              </a:rPr>
              <a:t>above </a:t>
            </a:r>
            <a:r>
              <a:rPr lang="en-US" sz="1000" u="sng" spc="-5" dirty="0">
                <a:latin typeface="Arial"/>
                <a:cs typeface="Arial"/>
              </a:rPr>
              <a:t>$660* left in the account at the end of the plan</a:t>
            </a:r>
            <a:r>
              <a:rPr lang="en-US" sz="1000" u="sng" dirty="0">
                <a:latin typeface="Arial"/>
                <a:cs typeface="Arial"/>
              </a:rPr>
              <a:t> </a:t>
            </a:r>
            <a:r>
              <a:rPr lang="en-US" sz="1000" u="sng" spc="-10" dirty="0">
                <a:latin typeface="Arial"/>
                <a:cs typeface="Arial"/>
              </a:rPr>
              <a:t>year Jan 01-Dec 31, 2025</a:t>
            </a:r>
            <a:r>
              <a:rPr lang="en-US" sz="900" spc="-10" dirty="0">
                <a:latin typeface="Arial"/>
                <a:cs typeface="Arial"/>
              </a:rPr>
              <a:t>.</a:t>
            </a:r>
            <a:endParaRPr lang="en-US" sz="900" dirty="0">
              <a:latin typeface="Arial"/>
              <a:cs typeface="Arial"/>
            </a:endParaRPr>
          </a:p>
        </p:txBody>
      </p:sp>
      <p:sp>
        <p:nvSpPr>
          <p:cNvPr id="8" name="object 8"/>
          <p:cNvSpPr txBox="1"/>
          <p:nvPr/>
        </p:nvSpPr>
        <p:spPr>
          <a:xfrm>
            <a:off x="1347088" y="9733486"/>
            <a:ext cx="6017260" cy="359329"/>
          </a:xfrm>
          <a:prstGeom prst="rect">
            <a:avLst/>
          </a:prstGeom>
        </p:spPr>
        <p:txBody>
          <a:bodyPr vert="horz" wrap="square" lIns="0" tIns="12700" rIns="0" bIns="0" rtlCol="0">
            <a:spAutoFit/>
          </a:bodyPr>
          <a:lstStyle/>
          <a:p>
            <a:pPr marL="12700" marR="5080">
              <a:lnSpc>
                <a:spcPct val="155000"/>
              </a:lnSpc>
              <a:spcBef>
                <a:spcPts val="100"/>
              </a:spcBef>
            </a:pPr>
            <a:r>
              <a:rPr sz="700" i="1" spc="30" dirty="0">
                <a:solidFill>
                  <a:srgbClr val="403F41"/>
                </a:solidFill>
                <a:latin typeface="Arial"/>
                <a:cs typeface="Arial"/>
              </a:rPr>
              <a:t>*</a:t>
            </a:r>
            <a:r>
              <a:rPr sz="700" b="1" i="1" spc="30" dirty="0">
                <a:solidFill>
                  <a:srgbClr val="403F41"/>
                </a:solidFill>
                <a:latin typeface="Arial"/>
                <a:cs typeface="Arial"/>
              </a:rPr>
              <a:t>Current </a:t>
            </a:r>
            <a:r>
              <a:rPr sz="700" b="1" i="1" spc="35" dirty="0">
                <a:solidFill>
                  <a:srgbClr val="403F41"/>
                </a:solidFill>
                <a:latin typeface="Arial"/>
                <a:cs typeface="Arial"/>
              </a:rPr>
              <a:t>IRS </a:t>
            </a:r>
            <a:r>
              <a:rPr sz="700" b="1" i="1" spc="25" dirty="0">
                <a:solidFill>
                  <a:srgbClr val="403F41"/>
                </a:solidFill>
                <a:latin typeface="Arial"/>
                <a:cs typeface="Arial"/>
              </a:rPr>
              <a:t>limits; </a:t>
            </a:r>
            <a:r>
              <a:rPr sz="700" b="1" i="1" spc="30" dirty="0">
                <a:solidFill>
                  <a:srgbClr val="403F41"/>
                </a:solidFill>
                <a:latin typeface="Arial"/>
                <a:cs typeface="Arial"/>
              </a:rPr>
              <a:t>the </a:t>
            </a:r>
            <a:r>
              <a:rPr lang="en-US" sz="700" b="1" i="1" spc="35" dirty="0">
                <a:solidFill>
                  <a:srgbClr val="403F41"/>
                </a:solidFill>
                <a:latin typeface="Arial"/>
                <a:cs typeface="Arial"/>
              </a:rPr>
              <a:t>2025</a:t>
            </a:r>
            <a:r>
              <a:rPr sz="700" b="1" i="1" spc="35" dirty="0">
                <a:solidFill>
                  <a:srgbClr val="403F41"/>
                </a:solidFill>
                <a:latin typeface="Arial"/>
                <a:cs typeface="Arial"/>
              </a:rPr>
              <a:t> </a:t>
            </a:r>
            <a:r>
              <a:rPr sz="700" b="1" i="1" spc="30" dirty="0">
                <a:solidFill>
                  <a:srgbClr val="403F41"/>
                </a:solidFill>
                <a:latin typeface="Arial"/>
                <a:cs typeface="Arial"/>
              </a:rPr>
              <a:t>plan year </a:t>
            </a:r>
            <a:r>
              <a:rPr sz="700" b="1" i="1" spc="20" dirty="0">
                <a:solidFill>
                  <a:srgbClr val="403F41"/>
                </a:solidFill>
                <a:latin typeface="Arial"/>
                <a:cs typeface="Arial"/>
              </a:rPr>
              <a:t>limits </a:t>
            </a:r>
            <a:r>
              <a:rPr sz="700" b="1" i="1" spc="40" dirty="0">
                <a:solidFill>
                  <a:srgbClr val="403F41"/>
                </a:solidFill>
                <a:latin typeface="Arial"/>
                <a:cs typeface="Arial"/>
              </a:rPr>
              <a:t>may </a:t>
            </a:r>
            <a:r>
              <a:rPr sz="700" b="1" i="1" spc="30" dirty="0">
                <a:solidFill>
                  <a:srgbClr val="403F41"/>
                </a:solidFill>
                <a:latin typeface="Arial"/>
                <a:cs typeface="Arial"/>
              </a:rPr>
              <a:t>not </a:t>
            </a:r>
            <a:r>
              <a:rPr sz="700" b="1" i="1" spc="35" dirty="0">
                <a:solidFill>
                  <a:srgbClr val="403F41"/>
                </a:solidFill>
                <a:latin typeface="Arial"/>
                <a:cs typeface="Arial"/>
              </a:rPr>
              <a:t>have been </a:t>
            </a:r>
            <a:r>
              <a:rPr sz="700" b="1" i="1" spc="25" dirty="0">
                <a:solidFill>
                  <a:srgbClr val="403F41"/>
                </a:solidFill>
                <a:latin typeface="Arial"/>
                <a:cs typeface="Arial"/>
              </a:rPr>
              <a:t>available</a:t>
            </a:r>
            <a:r>
              <a:rPr sz="700" b="1" i="1" spc="-70" dirty="0">
                <a:solidFill>
                  <a:srgbClr val="403F41"/>
                </a:solidFill>
                <a:latin typeface="Arial"/>
                <a:cs typeface="Arial"/>
              </a:rPr>
              <a:t> </a:t>
            </a:r>
            <a:r>
              <a:rPr sz="700" b="1" i="1" spc="35" dirty="0">
                <a:solidFill>
                  <a:srgbClr val="403F41"/>
                </a:solidFill>
                <a:latin typeface="Arial"/>
                <a:cs typeface="Arial"/>
              </a:rPr>
              <a:t>when </a:t>
            </a:r>
            <a:r>
              <a:rPr sz="700" b="1" i="1" spc="25" dirty="0">
                <a:solidFill>
                  <a:srgbClr val="403F41"/>
                </a:solidFill>
                <a:latin typeface="Arial"/>
                <a:cs typeface="Arial"/>
              </a:rPr>
              <a:t>this </a:t>
            </a:r>
            <a:r>
              <a:rPr sz="700" b="1" i="1" spc="30" dirty="0">
                <a:solidFill>
                  <a:srgbClr val="403F41"/>
                </a:solidFill>
                <a:latin typeface="Arial"/>
                <a:cs typeface="Arial"/>
              </a:rPr>
              <a:t>guide </a:t>
            </a:r>
            <a:r>
              <a:rPr sz="700" b="1" i="1" spc="40" dirty="0">
                <a:solidFill>
                  <a:srgbClr val="403F41"/>
                </a:solidFill>
                <a:latin typeface="Arial"/>
                <a:cs typeface="Arial"/>
              </a:rPr>
              <a:t>was</a:t>
            </a:r>
            <a:r>
              <a:rPr sz="700" b="1" i="1" spc="-15" dirty="0">
                <a:solidFill>
                  <a:srgbClr val="403F41"/>
                </a:solidFill>
                <a:latin typeface="Arial"/>
                <a:cs typeface="Arial"/>
              </a:rPr>
              <a:t> </a:t>
            </a:r>
            <a:r>
              <a:rPr sz="700" b="1" i="1" spc="25" dirty="0">
                <a:solidFill>
                  <a:srgbClr val="403F41"/>
                </a:solidFill>
                <a:latin typeface="Arial"/>
                <a:cs typeface="Arial"/>
              </a:rPr>
              <a:t>printed</a:t>
            </a:r>
            <a:r>
              <a:rPr sz="700" i="1" spc="25" dirty="0">
                <a:solidFill>
                  <a:srgbClr val="403F41"/>
                </a:solidFill>
                <a:latin typeface="Arial"/>
                <a:cs typeface="Arial"/>
              </a:rPr>
              <a:t>.</a:t>
            </a:r>
            <a:endParaRPr sz="700" dirty="0">
              <a:latin typeface="Arial"/>
              <a:cs typeface="Arial"/>
            </a:endParaRPr>
          </a:p>
          <a:p>
            <a:pPr marL="140335">
              <a:lnSpc>
                <a:spcPts val="1430"/>
              </a:lnSpc>
            </a:pPr>
            <a:endParaRPr sz="1200" dirty="0">
              <a:latin typeface="Times New Roman"/>
              <a:cs typeface="Times New Roman"/>
            </a:endParaRPr>
          </a:p>
        </p:txBody>
      </p:sp>
      <p:sp>
        <p:nvSpPr>
          <p:cNvPr id="9" name="object 9"/>
          <p:cNvSpPr txBox="1"/>
          <p:nvPr/>
        </p:nvSpPr>
        <p:spPr>
          <a:xfrm>
            <a:off x="4161534" y="1779271"/>
            <a:ext cx="3306066" cy="2768706"/>
          </a:xfrm>
          <a:prstGeom prst="rect">
            <a:avLst/>
          </a:prstGeom>
        </p:spPr>
        <p:txBody>
          <a:bodyPr vert="horz" wrap="square" lIns="0" tIns="29209" rIns="0" bIns="0" rtlCol="0">
            <a:spAutoFit/>
          </a:bodyPr>
          <a:lstStyle/>
          <a:p>
            <a:pPr marL="12700" marR="5080">
              <a:spcBef>
                <a:spcPts val="229"/>
              </a:spcBef>
            </a:pPr>
            <a:r>
              <a:rPr sz="1700" b="1" spc="110" dirty="0">
                <a:solidFill>
                  <a:srgbClr val="002D73"/>
                </a:solidFill>
                <a:latin typeface="Times New Roman" panose="02020603050405020304" pitchFamily="18" charset="0"/>
                <a:cs typeface="Times New Roman" panose="02020603050405020304" pitchFamily="18" charset="0"/>
              </a:rPr>
              <a:t>H</a:t>
            </a:r>
            <a:r>
              <a:rPr lang="en-US" sz="1700" b="1" spc="110" dirty="0">
                <a:solidFill>
                  <a:srgbClr val="002D73"/>
                </a:solidFill>
                <a:latin typeface="Times New Roman" panose="02020603050405020304" pitchFamily="18" charset="0"/>
                <a:cs typeface="Times New Roman" panose="02020603050405020304" pitchFamily="18" charset="0"/>
              </a:rPr>
              <a:t>ealth Care FSA</a:t>
            </a:r>
            <a:r>
              <a:rPr sz="1700" b="1" spc="110" dirty="0">
                <a:solidFill>
                  <a:srgbClr val="002D73"/>
                </a:solidFill>
                <a:latin typeface="Times New Roman" panose="02020603050405020304" pitchFamily="18" charset="0"/>
                <a:cs typeface="Times New Roman" panose="02020603050405020304" pitchFamily="18" charset="0"/>
              </a:rPr>
              <a:t> </a:t>
            </a:r>
            <a:r>
              <a:rPr sz="1700" b="1" spc="60" dirty="0">
                <a:solidFill>
                  <a:srgbClr val="002D73"/>
                </a:solidFill>
                <a:latin typeface="Times New Roman" panose="02020603050405020304" pitchFamily="18" charset="0"/>
                <a:cs typeface="Times New Roman" panose="02020603050405020304" pitchFamily="18" charset="0"/>
              </a:rPr>
              <a:t>vs. </a:t>
            </a:r>
            <a:r>
              <a:rPr lang="en-US" sz="1700" b="1" spc="75" dirty="0">
                <a:solidFill>
                  <a:srgbClr val="002D73"/>
                </a:solidFill>
                <a:latin typeface="Times New Roman" panose="02020603050405020304" pitchFamily="18" charset="0"/>
                <a:cs typeface="Times New Roman" panose="02020603050405020304" pitchFamily="18" charset="0"/>
              </a:rPr>
              <a:t>Dependent </a:t>
            </a:r>
            <a:r>
              <a:rPr sz="1700" b="1" spc="85" dirty="0">
                <a:solidFill>
                  <a:srgbClr val="002D73"/>
                </a:solidFill>
                <a:latin typeface="Times New Roman" panose="02020603050405020304" pitchFamily="18" charset="0"/>
                <a:cs typeface="Times New Roman" panose="02020603050405020304" pitchFamily="18" charset="0"/>
              </a:rPr>
              <a:t>Care</a:t>
            </a:r>
            <a:r>
              <a:rPr sz="1700" b="1" spc="-135" dirty="0">
                <a:solidFill>
                  <a:srgbClr val="002D73"/>
                </a:solidFill>
                <a:latin typeface="Times New Roman" panose="02020603050405020304" pitchFamily="18" charset="0"/>
                <a:cs typeface="Times New Roman" panose="02020603050405020304" pitchFamily="18" charset="0"/>
              </a:rPr>
              <a:t> </a:t>
            </a:r>
            <a:r>
              <a:rPr sz="1700" b="1" spc="85" dirty="0">
                <a:solidFill>
                  <a:srgbClr val="002D73"/>
                </a:solidFill>
                <a:latin typeface="Times New Roman" panose="02020603050405020304" pitchFamily="18" charset="0"/>
                <a:cs typeface="Times New Roman" panose="02020603050405020304" pitchFamily="18" charset="0"/>
              </a:rPr>
              <a:t>FSA:  </a:t>
            </a:r>
            <a:r>
              <a:rPr sz="1700" b="1" spc="80" dirty="0">
                <a:solidFill>
                  <a:srgbClr val="002D73"/>
                </a:solidFill>
                <a:latin typeface="Times New Roman" panose="02020603050405020304" pitchFamily="18" charset="0"/>
                <a:cs typeface="Times New Roman" panose="02020603050405020304" pitchFamily="18" charset="0"/>
              </a:rPr>
              <a:t>What’s </a:t>
            </a:r>
            <a:r>
              <a:rPr sz="1700" b="1" spc="70" dirty="0">
                <a:solidFill>
                  <a:srgbClr val="002D73"/>
                </a:solidFill>
                <a:latin typeface="Times New Roman" panose="02020603050405020304" pitchFamily="18" charset="0"/>
                <a:cs typeface="Times New Roman" panose="02020603050405020304" pitchFamily="18" charset="0"/>
              </a:rPr>
              <a:t>the</a:t>
            </a:r>
            <a:r>
              <a:rPr sz="1700" b="1" spc="-10" dirty="0">
                <a:solidFill>
                  <a:srgbClr val="002D73"/>
                </a:solidFill>
                <a:latin typeface="Times New Roman" panose="02020603050405020304" pitchFamily="18" charset="0"/>
                <a:cs typeface="Times New Roman" panose="02020603050405020304" pitchFamily="18" charset="0"/>
              </a:rPr>
              <a:t> </a:t>
            </a:r>
            <a:r>
              <a:rPr sz="1700" b="1" spc="65" dirty="0">
                <a:solidFill>
                  <a:srgbClr val="002D73"/>
                </a:solidFill>
                <a:latin typeface="Times New Roman" panose="02020603050405020304" pitchFamily="18" charset="0"/>
                <a:cs typeface="Times New Roman" panose="02020603050405020304" pitchFamily="18" charset="0"/>
              </a:rPr>
              <a:t>difference?</a:t>
            </a:r>
            <a:endParaRPr lang="en-US" sz="1700" b="1" spc="65" dirty="0">
              <a:solidFill>
                <a:srgbClr val="002D73"/>
              </a:solidFill>
              <a:latin typeface="Times New Roman" panose="02020603050405020304" pitchFamily="18" charset="0"/>
              <a:cs typeface="Times New Roman" panose="02020603050405020304" pitchFamily="18" charset="0"/>
            </a:endParaRPr>
          </a:p>
          <a:p>
            <a:pPr marL="12700" marR="5080">
              <a:spcBef>
                <a:spcPts val="229"/>
              </a:spcBef>
            </a:pPr>
            <a:endParaRPr lang="en-US" sz="300" b="1" spc="65" dirty="0">
              <a:solidFill>
                <a:schemeClr val="accent2"/>
              </a:solidFill>
              <a:latin typeface="Times New Roman"/>
              <a:cs typeface="Times New Roman"/>
            </a:endParaRPr>
          </a:p>
          <a:p>
            <a:pPr marL="12700" marR="5080">
              <a:spcBef>
                <a:spcPts val="229"/>
              </a:spcBef>
            </a:pPr>
            <a:r>
              <a:rPr lang="en-US" sz="1100" b="1" spc="-5" dirty="0">
                <a:latin typeface="Arial"/>
                <a:cs typeface="Arial"/>
              </a:rPr>
              <a:t>The Health Care FSA </a:t>
            </a:r>
            <a:r>
              <a:rPr lang="en-US" sz="1000" spc="-5" dirty="0">
                <a:latin typeface="Arial"/>
                <a:cs typeface="Arial"/>
              </a:rPr>
              <a:t>is a Flexible Spending Account that you can use for </a:t>
            </a:r>
            <a:r>
              <a:rPr lang="en-US" sz="1000" b="1" u="sng" spc="-5" dirty="0">
                <a:latin typeface="Arial"/>
                <a:cs typeface="Arial"/>
              </a:rPr>
              <a:t>eligible </a:t>
            </a:r>
            <a:r>
              <a:rPr lang="en-US" sz="1000" b="1" i="1" u="sng" spc="-5" dirty="0">
                <a:latin typeface="Arial"/>
                <a:cs typeface="Arial"/>
              </a:rPr>
              <a:t>health care expenses</a:t>
            </a:r>
            <a:r>
              <a:rPr lang="en-US" sz="1000" b="1" u="sng" spc="-5" dirty="0">
                <a:latin typeface="Arial"/>
                <a:cs typeface="Arial"/>
              </a:rPr>
              <a:t> for you and your dependents. </a:t>
            </a:r>
          </a:p>
          <a:p>
            <a:pPr marL="12700" marR="5080">
              <a:spcBef>
                <a:spcPts val="229"/>
              </a:spcBef>
            </a:pPr>
            <a:endParaRPr lang="en-US" sz="1000" b="1" u="sng" spc="-5" dirty="0">
              <a:latin typeface="Arial"/>
              <a:cs typeface="Arial"/>
            </a:endParaRPr>
          </a:p>
          <a:p>
            <a:pPr marL="12700" marR="5080">
              <a:spcBef>
                <a:spcPts val="229"/>
              </a:spcBef>
            </a:pPr>
            <a:r>
              <a:rPr lang="en-US" sz="1100" b="1" spc="-5" dirty="0">
                <a:latin typeface="Arial"/>
                <a:cs typeface="Arial"/>
              </a:rPr>
              <a:t>The Dependent Care FSA </a:t>
            </a:r>
            <a:r>
              <a:rPr lang="en-US" sz="1000" spc="-5" dirty="0">
                <a:latin typeface="Arial"/>
                <a:cs typeface="Arial"/>
              </a:rPr>
              <a:t>is a Flexible Spending Account that you can use for </a:t>
            </a:r>
            <a:r>
              <a:rPr lang="en-US" sz="1000" b="1" u="sng" spc="-5" dirty="0">
                <a:latin typeface="Arial"/>
                <a:cs typeface="Arial"/>
              </a:rPr>
              <a:t>eligible expenses regarding the </a:t>
            </a:r>
            <a:r>
              <a:rPr lang="en-US" sz="1000" b="1" i="1" u="sng" spc="-5" dirty="0">
                <a:latin typeface="Arial"/>
                <a:cs typeface="Arial"/>
              </a:rPr>
              <a:t>care of a dependent child or adult</a:t>
            </a:r>
            <a:r>
              <a:rPr lang="en-US" sz="1000" b="1" u="sng" spc="-5" dirty="0">
                <a:latin typeface="Arial"/>
                <a:cs typeface="Arial"/>
              </a:rPr>
              <a:t>. (daycare, before and after school programs, skilled nursing/home health care for elder dependents)</a:t>
            </a:r>
          </a:p>
          <a:p>
            <a:pPr marL="12700" marR="5080">
              <a:spcBef>
                <a:spcPts val="229"/>
              </a:spcBef>
            </a:pPr>
            <a:endParaRPr lang="en-US" sz="1000" b="1" u="sng" dirty="0">
              <a:solidFill>
                <a:schemeClr val="accent2"/>
              </a:solidFill>
              <a:latin typeface="Times New Roman"/>
              <a:cs typeface="Times New Roman"/>
            </a:endParaRPr>
          </a:p>
          <a:p>
            <a:pPr marL="12700" marR="5080">
              <a:spcBef>
                <a:spcPts val="229"/>
              </a:spcBef>
            </a:pPr>
            <a:r>
              <a:rPr lang="en-US" sz="1200" spc="-5" dirty="0">
                <a:latin typeface="Arial"/>
                <a:cs typeface="Arial"/>
              </a:rPr>
              <a:t>**These two accounts are not interchangeable**</a:t>
            </a:r>
          </a:p>
        </p:txBody>
      </p:sp>
      <p:graphicFrame>
        <p:nvGraphicFramePr>
          <p:cNvPr id="10" name="object 10"/>
          <p:cNvGraphicFramePr>
            <a:graphicFrameLocks noGrp="1"/>
          </p:cNvGraphicFramePr>
          <p:nvPr>
            <p:extLst>
              <p:ext uri="{D42A27DB-BD31-4B8C-83A1-F6EECF244321}">
                <p14:modId xmlns:p14="http://schemas.microsoft.com/office/powerpoint/2010/main" val="4048519816"/>
              </p:ext>
            </p:extLst>
          </p:nvPr>
        </p:nvGraphicFramePr>
        <p:xfrm>
          <a:off x="4192026" y="4957961"/>
          <a:ext cx="3208815" cy="2365243"/>
        </p:xfrm>
        <a:graphic>
          <a:graphicData uri="http://schemas.openxmlformats.org/drawingml/2006/table">
            <a:tbl>
              <a:tblPr firstRow="1" bandRow="1">
                <a:tableStyleId>{2D5ABB26-0587-4C30-8999-92F81FD0307C}</a:tableStyleId>
              </a:tblPr>
              <a:tblGrid>
                <a:gridCol w="1623002">
                  <a:extLst>
                    <a:ext uri="{9D8B030D-6E8A-4147-A177-3AD203B41FA5}">
                      <a16:colId xmlns:a16="http://schemas.microsoft.com/office/drawing/2014/main" val="20001"/>
                    </a:ext>
                  </a:extLst>
                </a:gridCol>
                <a:gridCol w="1585813">
                  <a:extLst>
                    <a:ext uri="{9D8B030D-6E8A-4147-A177-3AD203B41FA5}">
                      <a16:colId xmlns:a16="http://schemas.microsoft.com/office/drawing/2014/main" val="20002"/>
                    </a:ext>
                  </a:extLst>
                </a:gridCol>
              </a:tblGrid>
              <a:tr h="187958">
                <a:tc>
                  <a:txBody>
                    <a:bodyPr/>
                    <a:lstStyle/>
                    <a:p>
                      <a:pPr algn="ctr"/>
                      <a:r>
                        <a:rPr lang="en-US" sz="1200" b="1" dirty="0">
                          <a:solidFill>
                            <a:schemeClr val="bg1"/>
                          </a:solidFill>
                        </a:rPr>
                        <a:t>Health</a:t>
                      </a:r>
                      <a:r>
                        <a:rPr lang="en-US" sz="1200" b="1" baseline="0" dirty="0">
                          <a:solidFill>
                            <a:schemeClr val="bg1"/>
                          </a:solidFill>
                        </a:rPr>
                        <a:t> Care FSA </a:t>
                      </a:r>
                      <a:endParaRPr sz="1200" b="1" dirty="0">
                        <a:solidFill>
                          <a:schemeClr val="bg1"/>
                        </a:solidFill>
                      </a:endParaRPr>
                    </a:p>
                  </a:txBody>
                  <a:tcPr marL="0" marR="0" marT="4064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tc>
                  <a:txBody>
                    <a:bodyPr/>
                    <a:lstStyle/>
                    <a:p>
                      <a:pPr algn="ctr"/>
                      <a:r>
                        <a:rPr lang="en-US" sz="1200" b="1" dirty="0">
                          <a:solidFill>
                            <a:schemeClr val="bg1"/>
                          </a:solidFill>
                        </a:rPr>
                        <a:t>Dependent Care FSA</a:t>
                      </a:r>
                      <a:endParaRPr sz="1200" b="1" dirty="0">
                        <a:solidFill>
                          <a:schemeClr val="bg1"/>
                        </a:solidFill>
                      </a:endParaRPr>
                    </a:p>
                  </a:txBody>
                  <a:tcPr marL="0" marR="0" marT="4064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D73"/>
                    </a:solidFill>
                  </a:tcPr>
                </a:tc>
                <a:extLst>
                  <a:ext uri="{0D108BD9-81ED-4DB2-BD59-A6C34878D82A}">
                    <a16:rowId xmlns:a16="http://schemas.microsoft.com/office/drawing/2014/main" val="10000"/>
                  </a:ext>
                </a:extLst>
              </a:tr>
              <a:tr h="229700">
                <a:tc gridSpan="2">
                  <a:txBody>
                    <a:bodyPr/>
                    <a:lstStyle/>
                    <a:p>
                      <a:pPr marL="259715" marR="180975" indent="-64769" algn="ctr">
                        <a:lnSpc>
                          <a:spcPct val="100000"/>
                        </a:lnSpc>
                        <a:spcBef>
                          <a:spcPts val="315"/>
                        </a:spcBef>
                      </a:pPr>
                      <a:r>
                        <a:rPr lang="en-US" sz="1000" dirty="0">
                          <a:solidFill>
                            <a:schemeClr val="bg1"/>
                          </a:solidFill>
                          <a:latin typeface="Arial"/>
                          <a:cs typeface="Arial"/>
                        </a:rPr>
                        <a:t>What</a:t>
                      </a:r>
                      <a:r>
                        <a:rPr lang="en-US" sz="1000" baseline="0" dirty="0">
                          <a:solidFill>
                            <a:schemeClr val="bg1"/>
                          </a:solidFill>
                          <a:latin typeface="Arial"/>
                          <a:cs typeface="Arial"/>
                        </a:rPr>
                        <a:t> do I use this for?</a:t>
                      </a:r>
                      <a:endParaRPr sz="1000" dirty="0">
                        <a:solidFill>
                          <a:schemeClr val="bg1"/>
                        </a:solidFill>
                        <a:latin typeface="Arial"/>
                        <a:cs typeface="Arial"/>
                      </a:endParaRPr>
                    </a:p>
                  </a:txBody>
                  <a:tcPr marL="0" marR="0" marT="40005"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accent6"/>
                    </a:solidFill>
                  </a:tcPr>
                </a:tc>
                <a:tc hMerge="1">
                  <a:txBody>
                    <a:bodyPr/>
                    <a:lstStyle/>
                    <a:p>
                      <a:pPr marL="4445" algn="ctr">
                        <a:lnSpc>
                          <a:spcPct val="100000"/>
                        </a:lnSpc>
                        <a:spcBef>
                          <a:spcPts val="795"/>
                        </a:spcBef>
                      </a:pPr>
                      <a:endParaRPr sz="800">
                        <a:latin typeface="Arial"/>
                        <a:cs typeface="Arial"/>
                      </a:endParaRPr>
                    </a:p>
                  </a:txBody>
                  <a:tcPr marL="0" marR="0" marT="100965" marB="0">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no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1912023">
                <a:tc>
                  <a:txBody>
                    <a:bodyPr/>
                    <a:lstStyle/>
                    <a:p>
                      <a:pPr marL="504190" indent="-171450" algn="l">
                        <a:lnSpc>
                          <a:spcPct val="100000"/>
                        </a:lnSpc>
                        <a:spcBef>
                          <a:spcPts val="795"/>
                        </a:spcBef>
                        <a:buFont typeface="Arial" panose="020B0604020202020204" pitchFamily="34" charset="0"/>
                        <a:buChar char="•"/>
                      </a:pPr>
                      <a:r>
                        <a:rPr lang="en-US" sz="1000" dirty="0">
                          <a:latin typeface="Arial"/>
                          <a:cs typeface="Arial"/>
                        </a:rPr>
                        <a:t>Dental / Orthodontia</a:t>
                      </a:r>
                    </a:p>
                    <a:p>
                      <a:pPr marL="504190" indent="-171450" algn="l">
                        <a:lnSpc>
                          <a:spcPct val="100000"/>
                        </a:lnSpc>
                        <a:spcBef>
                          <a:spcPts val="795"/>
                        </a:spcBef>
                        <a:buFont typeface="Arial" panose="020B0604020202020204" pitchFamily="34" charset="0"/>
                        <a:buChar char="•"/>
                      </a:pPr>
                      <a:r>
                        <a:rPr lang="en-US" sz="1000" dirty="0">
                          <a:latin typeface="Arial"/>
                          <a:cs typeface="Arial"/>
                        </a:rPr>
                        <a:t>Vision</a:t>
                      </a:r>
                    </a:p>
                    <a:p>
                      <a:pPr marL="504190" indent="-171450" algn="l">
                        <a:lnSpc>
                          <a:spcPct val="100000"/>
                        </a:lnSpc>
                        <a:spcBef>
                          <a:spcPts val="795"/>
                        </a:spcBef>
                        <a:buFont typeface="Arial" panose="020B0604020202020204" pitchFamily="34" charset="0"/>
                        <a:buChar char="•"/>
                      </a:pPr>
                      <a:r>
                        <a:rPr lang="en-US" sz="1000" dirty="0">
                          <a:latin typeface="Arial"/>
                          <a:cs typeface="Arial"/>
                        </a:rPr>
                        <a:t>Hearing Aids</a:t>
                      </a:r>
                    </a:p>
                    <a:p>
                      <a:pPr marL="504190" indent="-171450" algn="l">
                        <a:lnSpc>
                          <a:spcPct val="100000"/>
                        </a:lnSpc>
                        <a:spcBef>
                          <a:spcPts val="795"/>
                        </a:spcBef>
                        <a:buFont typeface="Arial" panose="020B0604020202020204" pitchFamily="34" charset="0"/>
                        <a:buChar char="•"/>
                      </a:pPr>
                      <a:r>
                        <a:rPr lang="en-US" sz="1000" dirty="0">
                          <a:latin typeface="Arial"/>
                          <a:cs typeface="Arial"/>
                        </a:rPr>
                        <a:t>Medical</a:t>
                      </a:r>
                      <a:r>
                        <a:rPr lang="en-US" sz="1000" baseline="0" dirty="0">
                          <a:latin typeface="Arial"/>
                          <a:cs typeface="Arial"/>
                        </a:rPr>
                        <a:t> copays / coinsurances</a:t>
                      </a:r>
                    </a:p>
                    <a:p>
                      <a:pPr marL="504190" indent="-171450" algn="l">
                        <a:lnSpc>
                          <a:spcPct val="100000"/>
                        </a:lnSpc>
                        <a:spcBef>
                          <a:spcPts val="795"/>
                        </a:spcBef>
                        <a:buFont typeface="Arial" panose="020B0604020202020204" pitchFamily="34" charset="0"/>
                        <a:buChar char="•"/>
                      </a:pPr>
                      <a:r>
                        <a:rPr lang="en-US" sz="1000" baseline="0" dirty="0">
                          <a:latin typeface="Arial"/>
                          <a:cs typeface="Arial"/>
                        </a:rPr>
                        <a:t>Pharmacy </a:t>
                      </a:r>
                      <a:endParaRPr sz="1000" dirty="0">
                        <a:latin typeface="Arial"/>
                        <a:cs typeface="Arial"/>
                      </a:endParaRPr>
                    </a:p>
                  </a:txBody>
                  <a:tcPr marL="0" marR="0" marT="1009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504190" marR="0" lvl="0" indent="-171450" algn="l" defTabSz="914400" eaLnBrk="1" fontAlgn="auto" latinLnBrk="0" hangingPunct="1">
                        <a:lnSpc>
                          <a:spcPct val="100000"/>
                        </a:lnSpc>
                        <a:spcBef>
                          <a:spcPts val="795"/>
                        </a:spcBef>
                        <a:spcAft>
                          <a:spcPts val="0"/>
                        </a:spcAft>
                        <a:buClrTx/>
                        <a:buSzTx/>
                        <a:buFont typeface="Arial" panose="020B0604020202020204" pitchFamily="34" charset="0"/>
                        <a:buChar char="•"/>
                        <a:tabLst/>
                        <a:defRPr/>
                      </a:pPr>
                      <a:r>
                        <a:rPr lang="en-US" sz="1000" dirty="0">
                          <a:solidFill>
                            <a:schemeClr val="tx1"/>
                          </a:solidFill>
                          <a:latin typeface="Arial"/>
                          <a:ea typeface="+mn-ea"/>
                          <a:cs typeface="Arial"/>
                        </a:rPr>
                        <a:t>Child</a:t>
                      </a:r>
                      <a:r>
                        <a:rPr lang="en-US" sz="1000" baseline="0" dirty="0">
                          <a:solidFill>
                            <a:schemeClr val="tx1"/>
                          </a:solidFill>
                          <a:latin typeface="Arial"/>
                          <a:ea typeface="+mn-ea"/>
                          <a:cs typeface="Arial"/>
                        </a:rPr>
                        <a:t> Day Care</a:t>
                      </a:r>
                    </a:p>
                    <a:p>
                      <a:pPr marL="504190" marR="0" lvl="0" indent="-171450" algn="l" defTabSz="914400" eaLnBrk="1" fontAlgn="auto" latinLnBrk="0" hangingPunct="1">
                        <a:lnSpc>
                          <a:spcPct val="100000"/>
                        </a:lnSpc>
                        <a:spcBef>
                          <a:spcPts val="795"/>
                        </a:spcBef>
                        <a:spcAft>
                          <a:spcPts val="0"/>
                        </a:spcAft>
                        <a:buClrTx/>
                        <a:buSzTx/>
                        <a:buFont typeface="Arial" panose="020B0604020202020204" pitchFamily="34" charset="0"/>
                        <a:buChar char="•"/>
                        <a:tabLst/>
                        <a:defRPr/>
                      </a:pPr>
                      <a:r>
                        <a:rPr lang="en-US" sz="1000" baseline="0" dirty="0">
                          <a:solidFill>
                            <a:schemeClr val="tx1"/>
                          </a:solidFill>
                          <a:latin typeface="Arial"/>
                          <a:ea typeface="+mn-ea"/>
                          <a:cs typeface="Arial"/>
                        </a:rPr>
                        <a:t>Adult Day Care</a:t>
                      </a:r>
                    </a:p>
                    <a:p>
                      <a:pPr marL="504190" marR="0" lvl="0" indent="-171450" algn="l" defTabSz="914400" eaLnBrk="1" fontAlgn="auto" latinLnBrk="0" hangingPunct="1">
                        <a:lnSpc>
                          <a:spcPct val="100000"/>
                        </a:lnSpc>
                        <a:spcBef>
                          <a:spcPts val="795"/>
                        </a:spcBef>
                        <a:spcAft>
                          <a:spcPts val="0"/>
                        </a:spcAft>
                        <a:buClrTx/>
                        <a:buSzTx/>
                        <a:buFont typeface="Arial" panose="020B0604020202020204" pitchFamily="34" charset="0"/>
                        <a:buChar char="•"/>
                        <a:tabLst/>
                        <a:defRPr/>
                      </a:pPr>
                      <a:r>
                        <a:rPr lang="en-US" sz="1000" baseline="0" dirty="0">
                          <a:solidFill>
                            <a:schemeClr val="tx1"/>
                          </a:solidFill>
                          <a:latin typeface="Arial"/>
                          <a:ea typeface="+mn-ea"/>
                          <a:cs typeface="Arial"/>
                        </a:rPr>
                        <a:t>Before / After School Care</a:t>
                      </a:r>
                    </a:p>
                    <a:p>
                      <a:pPr marL="504190" marR="0" lvl="0" indent="-171450" algn="l" defTabSz="914400" eaLnBrk="1" fontAlgn="auto" latinLnBrk="0" hangingPunct="1">
                        <a:lnSpc>
                          <a:spcPct val="100000"/>
                        </a:lnSpc>
                        <a:spcBef>
                          <a:spcPts val="795"/>
                        </a:spcBef>
                        <a:spcAft>
                          <a:spcPts val="0"/>
                        </a:spcAft>
                        <a:buClrTx/>
                        <a:buSzTx/>
                        <a:buFont typeface="Arial" panose="020B0604020202020204" pitchFamily="34" charset="0"/>
                        <a:buChar char="•"/>
                        <a:tabLst/>
                        <a:defRPr/>
                      </a:pPr>
                      <a:r>
                        <a:rPr lang="en-US" sz="1000" baseline="0" dirty="0">
                          <a:solidFill>
                            <a:schemeClr val="tx1"/>
                          </a:solidFill>
                          <a:latin typeface="Arial"/>
                          <a:ea typeface="+mn-ea"/>
                          <a:cs typeface="Arial"/>
                        </a:rPr>
                        <a:t>In-Home Dependent Care</a:t>
                      </a:r>
                    </a:p>
                    <a:p>
                      <a:pPr marL="504190" marR="0" lvl="0" indent="-171450" algn="l" defTabSz="914400" eaLnBrk="1" fontAlgn="auto" latinLnBrk="0" hangingPunct="1">
                        <a:lnSpc>
                          <a:spcPct val="100000"/>
                        </a:lnSpc>
                        <a:spcBef>
                          <a:spcPts val="795"/>
                        </a:spcBef>
                        <a:spcAft>
                          <a:spcPts val="0"/>
                        </a:spcAft>
                        <a:buClrTx/>
                        <a:buSzTx/>
                        <a:buFont typeface="Arial" panose="020B0604020202020204" pitchFamily="34" charset="0"/>
                        <a:buChar char="•"/>
                        <a:tabLst/>
                        <a:defRPr/>
                      </a:pPr>
                      <a:r>
                        <a:rPr lang="en-US" sz="1000" baseline="0" dirty="0">
                          <a:solidFill>
                            <a:schemeClr val="tx1"/>
                          </a:solidFill>
                          <a:latin typeface="Arial"/>
                          <a:ea typeface="+mn-ea"/>
                          <a:cs typeface="Arial"/>
                        </a:rPr>
                        <a:t>Nanny / Babysitting Services</a:t>
                      </a:r>
                      <a:endParaRPr lang="en-US" sz="1000" dirty="0">
                        <a:solidFill>
                          <a:schemeClr val="tx1"/>
                        </a:solidFill>
                        <a:latin typeface="Arial"/>
                        <a:ea typeface="+mn-ea"/>
                        <a:cs typeface="Arial"/>
                      </a:endParaRPr>
                    </a:p>
                  </a:txBody>
                  <a:tcPr marL="0" marR="0" marT="1009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13" name="object 13"/>
          <p:cNvSpPr txBox="1"/>
          <p:nvPr/>
        </p:nvSpPr>
        <p:spPr>
          <a:xfrm>
            <a:off x="4161534" y="7733189"/>
            <a:ext cx="3532489" cy="1993431"/>
          </a:xfrm>
          <a:prstGeom prst="rect">
            <a:avLst/>
          </a:prstGeom>
        </p:spPr>
        <p:txBody>
          <a:bodyPr vert="horz" wrap="square" lIns="0" tIns="12700" rIns="365760" bIns="0" rtlCol="0">
            <a:spAutoFit/>
          </a:bodyPr>
          <a:lstStyle/>
          <a:p>
            <a:pPr marL="12700" marR="5080">
              <a:lnSpc>
                <a:spcPct val="120300"/>
              </a:lnSpc>
              <a:spcBef>
                <a:spcPts val="100"/>
              </a:spcBef>
              <a:tabLst>
                <a:tab pos="194945" algn="l"/>
                <a:tab pos="195580" algn="l"/>
              </a:tabLst>
            </a:pPr>
            <a:r>
              <a:rPr lang="en-US" sz="1700" b="1" spc="80" dirty="0">
                <a:solidFill>
                  <a:srgbClr val="002D73"/>
                </a:solidFill>
                <a:latin typeface="Times New Roman" panose="02020603050405020304" pitchFamily="18" charset="0"/>
                <a:cs typeface="Times New Roman" panose="02020603050405020304" pitchFamily="18" charset="0"/>
              </a:rPr>
              <a:t>What’s</a:t>
            </a:r>
            <a:r>
              <a:rPr lang="en-US" sz="1700" b="1" spc="-135" dirty="0">
                <a:solidFill>
                  <a:srgbClr val="002D73"/>
                </a:solidFill>
                <a:latin typeface="Times New Roman" panose="02020603050405020304" pitchFamily="18" charset="0"/>
                <a:cs typeface="Times New Roman" panose="02020603050405020304" pitchFamily="18" charset="0"/>
              </a:rPr>
              <a:t> </a:t>
            </a:r>
            <a:r>
              <a:rPr lang="en-US" sz="1700" b="1" spc="85" dirty="0">
                <a:solidFill>
                  <a:srgbClr val="002D73"/>
                </a:solidFill>
                <a:latin typeface="Times New Roman" panose="02020603050405020304" pitchFamily="18" charset="0"/>
                <a:cs typeface="Times New Roman" panose="02020603050405020304" pitchFamily="18" charset="0"/>
              </a:rPr>
              <a:t>an</a:t>
            </a:r>
            <a:r>
              <a:rPr lang="en-US" sz="1700" b="1" spc="-125" dirty="0">
                <a:solidFill>
                  <a:srgbClr val="002D73"/>
                </a:solidFill>
                <a:latin typeface="Times New Roman" panose="02020603050405020304" pitchFamily="18" charset="0"/>
                <a:cs typeface="Times New Roman" panose="02020603050405020304" pitchFamily="18" charset="0"/>
              </a:rPr>
              <a:t> </a:t>
            </a:r>
            <a:r>
              <a:rPr lang="en-US" sz="1700" b="1" spc="60" dirty="0">
                <a:solidFill>
                  <a:srgbClr val="002D73"/>
                </a:solidFill>
                <a:latin typeface="Times New Roman" panose="02020603050405020304" pitchFamily="18" charset="0"/>
                <a:cs typeface="Times New Roman" panose="02020603050405020304" pitchFamily="18" charset="0"/>
              </a:rPr>
              <a:t>eligible</a:t>
            </a:r>
            <a:r>
              <a:rPr lang="en-US" sz="1700" b="1" spc="-125" dirty="0">
                <a:solidFill>
                  <a:srgbClr val="002D73"/>
                </a:solidFill>
                <a:latin typeface="Times New Roman" panose="02020603050405020304" pitchFamily="18" charset="0"/>
                <a:cs typeface="Times New Roman" panose="02020603050405020304" pitchFamily="18" charset="0"/>
              </a:rPr>
              <a:t> </a:t>
            </a:r>
            <a:r>
              <a:rPr lang="en-US" sz="1700" b="1" spc="75" dirty="0">
                <a:solidFill>
                  <a:srgbClr val="002D73"/>
                </a:solidFill>
                <a:latin typeface="Times New Roman" panose="02020603050405020304" pitchFamily="18" charset="0"/>
                <a:cs typeface="Times New Roman" panose="02020603050405020304" pitchFamily="18" charset="0"/>
              </a:rPr>
              <a:t>expense?</a:t>
            </a:r>
            <a:endParaRPr lang="en-US" sz="900" b="1" spc="-5" dirty="0">
              <a:solidFill>
                <a:srgbClr val="002D73"/>
              </a:solidFill>
              <a:latin typeface="Times New Roman" panose="02020603050405020304" pitchFamily="18" charset="0"/>
              <a:cs typeface="Times New Roman" panose="02020603050405020304" pitchFamily="18" charset="0"/>
            </a:endParaRPr>
          </a:p>
          <a:p>
            <a:pPr marL="195580" marR="5080" indent="-182880">
              <a:lnSpc>
                <a:spcPct val="120300"/>
              </a:lnSpc>
              <a:spcBef>
                <a:spcPts val="100"/>
              </a:spcBef>
              <a:buFont typeface="Symbol"/>
              <a:buChar char=""/>
              <a:tabLst>
                <a:tab pos="194945" algn="l"/>
                <a:tab pos="195580" algn="l"/>
              </a:tabLst>
            </a:pPr>
            <a:r>
              <a:rPr sz="1000" b="1" spc="-5" dirty="0">
                <a:latin typeface="Arial"/>
                <a:cs typeface="Arial"/>
              </a:rPr>
              <a:t>Health Care </a:t>
            </a:r>
            <a:r>
              <a:rPr sz="1000" b="1" spc="-10" dirty="0">
                <a:latin typeface="Arial"/>
                <a:cs typeface="Arial"/>
              </a:rPr>
              <a:t>FSA </a:t>
            </a:r>
            <a:r>
              <a:rPr sz="1000" b="1" spc="-5" dirty="0">
                <a:latin typeface="Arial"/>
                <a:cs typeface="Arial"/>
              </a:rPr>
              <a:t>– </a:t>
            </a:r>
            <a:r>
              <a:rPr sz="1000" spc="-15" dirty="0">
                <a:latin typeface="Arial"/>
                <a:cs typeface="Arial"/>
              </a:rPr>
              <a:t>Plan </a:t>
            </a:r>
            <a:r>
              <a:rPr sz="1000" spc="-5" dirty="0">
                <a:latin typeface="Arial"/>
                <a:cs typeface="Arial"/>
              </a:rPr>
              <a:t>deductibles, copays, </a:t>
            </a:r>
            <a:r>
              <a:rPr sz="1000" spc="-10" dirty="0">
                <a:latin typeface="Arial"/>
                <a:cs typeface="Arial"/>
              </a:rPr>
              <a:t>coinsurance,  </a:t>
            </a:r>
            <a:r>
              <a:rPr sz="1000" spc="-5" dirty="0">
                <a:latin typeface="Arial"/>
                <a:cs typeface="Arial"/>
              </a:rPr>
              <a:t>and other health care expenses. </a:t>
            </a:r>
            <a:r>
              <a:rPr sz="1000" spc="-10" dirty="0">
                <a:latin typeface="Arial"/>
                <a:cs typeface="Arial"/>
              </a:rPr>
              <a:t>To </a:t>
            </a:r>
            <a:r>
              <a:rPr sz="1000" spc="-5" dirty="0">
                <a:latin typeface="Arial"/>
                <a:cs typeface="Arial"/>
              </a:rPr>
              <a:t>learn more, see IRS  Publication </a:t>
            </a:r>
            <a:r>
              <a:rPr sz="1000" spc="-15" dirty="0">
                <a:latin typeface="Arial"/>
                <a:cs typeface="Arial"/>
              </a:rPr>
              <a:t>502 </a:t>
            </a:r>
            <a:r>
              <a:rPr sz="1000" spc="-5" dirty="0">
                <a:latin typeface="Arial"/>
                <a:cs typeface="Arial"/>
              </a:rPr>
              <a:t>at</a:t>
            </a:r>
            <a:r>
              <a:rPr sz="1000" spc="-25" dirty="0">
                <a:latin typeface="Arial"/>
                <a:cs typeface="Arial"/>
              </a:rPr>
              <a:t> </a:t>
            </a:r>
            <a:r>
              <a:rPr sz="1000" b="1" spc="-5" dirty="0">
                <a:solidFill>
                  <a:srgbClr val="0000FF"/>
                </a:solidFill>
                <a:latin typeface="Arial"/>
                <a:cs typeface="Arial"/>
                <a:hlinkClick r:id="rId3"/>
              </a:rPr>
              <a:t>www.irs.gov</a:t>
            </a:r>
            <a:r>
              <a:rPr sz="1000" spc="-5" dirty="0">
                <a:solidFill>
                  <a:srgbClr val="0000FF"/>
                </a:solidFill>
                <a:latin typeface="Arial"/>
                <a:cs typeface="Arial"/>
                <a:hlinkClick r:id="rId3"/>
              </a:rPr>
              <a:t>.</a:t>
            </a:r>
            <a:endParaRPr lang="en-US" sz="1000" spc="-5" dirty="0">
              <a:solidFill>
                <a:srgbClr val="0000FF"/>
              </a:solidFill>
              <a:latin typeface="Arial"/>
              <a:cs typeface="Arial"/>
            </a:endParaRPr>
          </a:p>
          <a:p>
            <a:pPr marL="195580" marR="5080" indent="-182880">
              <a:lnSpc>
                <a:spcPct val="120300"/>
              </a:lnSpc>
              <a:spcBef>
                <a:spcPts val="100"/>
              </a:spcBef>
              <a:buFont typeface="Symbol"/>
              <a:buChar char=""/>
              <a:tabLst>
                <a:tab pos="194945" algn="l"/>
                <a:tab pos="195580" algn="l"/>
              </a:tabLst>
            </a:pPr>
            <a:r>
              <a:rPr lang="en-US" sz="1000" b="1" spc="-5" dirty="0">
                <a:latin typeface="Arial"/>
                <a:cs typeface="Arial"/>
              </a:rPr>
              <a:t>Dependent Care </a:t>
            </a:r>
            <a:r>
              <a:rPr lang="en-US" sz="1000" b="1" dirty="0">
                <a:latin typeface="Arial"/>
                <a:cs typeface="Arial"/>
              </a:rPr>
              <a:t>FSA </a:t>
            </a:r>
            <a:r>
              <a:rPr lang="en-US" sz="1000" b="1" spc="-5" dirty="0">
                <a:latin typeface="Arial"/>
                <a:cs typeface="Arial"/>
              </a:rPr>
              <a:t>– </a:t>
            </a:r>
            <a:r>
              <a:rPr lang="en-US" sz="1000" spc="-5" dirty="0">
                <a:latin typeface="Arial"/>
                <a:cs typeface="Arial"/>
              </a:rPr>
              <a:t>Child day care, babysitters, </a:t>
            </a:r>
            <a:r>
              <a:rPr lang="en-US" sz="1000" dirty="0">
                <a:latin typeface="Arial"/>
                <a:cs typeface="Arial"/>
              </a:rPr>
              <a:t>home  </a:t>
            </a:r>
            <a:r>
              <a:rPr lang="en-US" sz="1000" spc="-5" dirty="0">
                <a:latin typeface="Arial"/>
                <a:cs typeface="Arial"/>
              </a:rPr>
              <a:t>care for dependent elders, and related expenses. </a:t>
            </a:r>
            <a:r>
              <a:rPr lang="en-US" sz="1000" dirty="0">
                <a:latin typeface="Arial"/>
                <a:cs typeface="Arial"/>
              </a:rPr>
              <a:t>To </a:t>
            </a:r>
            <a:r>
              <a:rPr lang="en-US" sz="1000" spc="-10" dirty="0">
                <a:latin typeface="Arial"/>
                <a:cs typeface="Arial"/>
              </a:rPr>
              <a:t>learn  </a:t>
            </a:r>
            <a:r>
              <a:rPr lang="en-US" sz="1000" spc="-5" dirty="0">
                <a:latin typeface="Arial"/>
                <a:cs typeface="Arial"/>
              </a:rPr>
              <a:t>more, see IRS Publication 503 at </a:t>
            </a:r>
            <a:r>
              <a:rPr lang="en-US" sz="1000" b="1" spc="-5" dirty="0">
                <a:solidFill>
                  <a:srgbClr val="0000FF"/>
                </a:solidFill>
                <a:latin typeface="Arial"/>
                <a:cs typeface="Arial"/>
                <a:hlinkClick r:id="rId3"/>
              </a:rPr>
              <a:t>www.irs.gov</a:t>
            </a:r>
            <a:r>
              <a:rPr lang="en-US" sz="1000" spc="-5" dirty="0">
                <a:solidFill>
                  <a:srgbClr val="0000FF"/>
                </a:solidFill>
                <a:latin typeface="Arial"/>
                <a:cs typeface="Arial"/>
                <a:hlinkClick r:id="rId3"/>
              </a:rPr>
              <a:t>.</a:t>
            </a:r>
            <a:endParaRPr lang="en-US" sz="1000" dirty="0">
              <a:solidFill>
                <a:srgbClr val="0000FF"/>
              </a:solidFill>
              <a:latin typeface="Arial"/>
              <a:cs typeface="Arial"/>
            </a:endParaRPr>
          </a:p>
          <a:p>
            <a:pPr marL="195580" marR="5080" indent="-182880">
              <a:lnSpc>
                <a:spcPct val="120300"/>
              </a:lnSpc>
              <a:spcBef>
                <a:spcPts val="100"/>
              </a:spcBef>
              <a:buFont typeface="Symbol"/>
              <a:buChar char=""/>
              <a:tabLst>
                <a:tab pos="194945" algn="l"/>
                <a:tab pos="195580" algn="l"/>
              </a:tabLst>
            </a:pPr>
            <a:endParaRPr sz="900" dirty="0">
              <a:latin typeface="Arial"/>
              <a:cs typeface="Arial"/>
            </a:endParaRPr>
          </a:p>
        </p:txBody>
      </p:sp>
      <p:sp>
        <p:nvSpPr>
          <p:cNvPr id="16" name="object 13"/>
          <p:cNvSpPr txBox="1"/>
          <p:nvPr/>
        </p:nvSpPr>
        <p:spPr>
          <a:xfrm>
            <a:off x="457200" y="6799006"/>
            <a:ext cx="3734826" cy="3496406"/>
          </a:xfrm>
          <a:prstGeom prst="rect">
            <a:avLst/>
          </a:prstGeom>
        </p:spPr>
        <p:txBody>
          <a:bodyPr vert="horz" wrap="square" lIns="0" tIns="12700" rIns="365760" bIns="0" rtlCol="0">
            <a:spAutoFit/>
          </a:bodyPr>
          <a:lstStyle/>
          <a:p>
            <a:pPr marL="17145" lvl="0">
              <a:spcBef>
                <a:spcPts val="1020"/>
              </a:spcBef>
            </a:pPr>
            <a:r>
              <a:rPr lang="en-US" sz="1700" b="1" spc="90" dirty="0">
                <a:solidFill>
                  <a:srgbClr val="002D73"/>
                </a:solidFill>
                <a:latin typeface="Times New Roman" panose="02020603050405020304" pitchFamily="18" charset="0"/>
                <a:cs typeface="Times New Roman" panose="02020603050405020304" pitchFamily="18" charset="0"/>
              </a:rPr>
              <a:t>Managing </a:t>
            </a:r>
            <a:r>
              <a:rPr lang="en-US" sz="1700" b="1" spc="80" dirty="0">
                <a:solidFill>
                  <a:srgbClr val="002D73"/>
                </a:solidFill>
                <a:latin typeface="Times New Roman" panose="02020603050405020304" pitchFamily="18" charset="0"/>
                <a:cs typeface="Times New Roman" panose="02020603050405020304" pitchFamily="18" charset="0"/>
              </a:rPr>
              <a:t>Health Care</a:t>
            </a:r>
            <a:r>
              <a:rPr lang="en-US" sz="1700" b="1" spc="-20" dirty="0">
                <a:solidFill>
                  <a:srgbClr val="002D73"/>
                </a:solidFill>
                <a:latin typeface="Times New Roman" panose="02020603050405020304" pitchFamily="18" charset="0"/>
                <a:cs typeface="Times New Roman" panose="02020603050405020304" pitchFamily="18" charset="0"/>
              </a:rPr>
              <a:t> </a:t>
            </a:r>
            <a:r>
              <a:rPr lang="en-US" sz="1700" b="1" spc="80" dirty="0">
                <a:solidFill>
                  <a:srgbClr val="002D73"/>
                </a:solidFill>
                <a:latin typeface="Times New Roman" panose="02020603050405020304" pitchFamily="18" charset="0"/>
                <a:cs typeface="Times New Roman" panose="02020603050405020304" pitchFamily="18" charset="0"/>
              </a:rPr>
              <a:t>FSA</a:t>
            </a:r>
            <a:endParaRPr lang="en-US" sz="1700" dirty="0">
              <a:solidFill>
                <a:srgbClr val="002D73"/>
              </a:solidFill>
              <a:latin typeface="Times New Roman" panose="02020603050405020304" pitchFamily="18" charset="0"/>
              <a:cs typeface="Times New Roman" panose="02020603050405020304" pitchFamily="18" charset="0"/>
            </a:endParaRPr>
          </a:p>
          <a:p>
            <a:pPr marL="12700" marR="5080" lvl="0">
              <a:lnSpc>
                <a:spcPct val="120000"/>
              </a:lnSpc>
              <a:spcBef>
                <a:spcPts val="270"/>
              </a:spcBef>
            </a:pPr>
            <a:r>
              <a:rPr lang="en-US" sz="1000" spc="-5" dirty="0">
                <a:latin typeface="Arial"/>
                <a:cs typeface="Arial"/>
              </a:rPr>
              <a:t>When you enroll in a Health Care FSA, </a:t>
            </a:r>
            <a:r>
              <a:rPr lang="en-US" sz="1000" spc="-10" dirty="0">
                <a:latin typeface="Arial"/>
                <a:cs typeface="Arial"/>
              </a:rPr>
              <a:t>you </a:t>
            </a:r>
            <a:r>
              <a:rPr lang="en-US" sz="1000" spc="-5" dirty="0">
                <a:latin typeface="Arial"/>
                <a:cs typeface="Arial"/>
              </a:rPr>
              <a:t>will receive a debit</a:t>
            </a:r>
            <a:br>
              <a:rPr lang="en-US" sz="1000" spc="-5" dirty="0">
                <a:latin typeface="Arial"/>
                <a:cs typeface="Arial"/>
              </a:rPr>
            </a:br>
            <a:r>
              <a:rPr lang="en-US" sz="1000" spc="-5" dirty="0">
                <a:latin typeface="Arial"/>
                <a:cs typeface="Arial"/>
              </a:rPr>
              <a:t>card, which you can use to pay for eligible expenses.</a:t>
            </a:r>
            <a:endParaRPr lang="en-US" sz="1000" dirty="0">
              <a:latin typeface="Arial"/>
              <a:cs typeface="Arial"/>
            </a:endParaRPr>
          </a:p>
          <a:p>
            <a:pPr marL="12700" marR="384810" lvl="0">
              <a:lnSpc>
                <a:spcPct val="120600"/>
              </a:lnSpc>
            </a:pPr>
            <a:r>
              <a:rPr lang="en-US" sz="1000" spc="-5" dirty="0">
                <a:latin typeface="Arial"/>
                <a:cs typeface="Arial"/>
              </a:rPr>
              <a:t>Depending on the transaction, </a:t>
            </a:r>
            <a:r>
              <a:rPr lang="en-US" sz="1000" spc="-10" dirty="0">
                <a:latin typeface="Arial"/>
                <a:cs typeface="Arial"/>
              </a:rPr>
              <a:t>you </a:t>
            </a:r>
            <a:r>
              <a:rPr lang="en-US" sz="1000" spc="-5" dirty="0">
                <a:latin typeface="Arial"/>
                <a:cs typeface="Arial"/>
              </a:rPr>
              <a:t>may need to submit  receipts or other documentation to UMR, who administers your FSAs.</a:t>
            </a:r>
          </a:p>
          <a:p>
            <a:pPr marL="17145">
              <a:spcBef>
                <a:spcPts val="1020"/>
              </a:spcBef>
            </a:pPr>
            <a:r>
              <a:rPr lang="en-US" sz="1700" b="1" spc="90" dirty="0">
                <a:solidFill>
                  <a:srgbClr val="002D73"/>
                </a:solidFill>
                <a:latin typeface="Times New Roman" panose="02020603050405020304" pitchFamily="18" charset="0"/>
                <a:cs typeface="Times New Roman" panose="02020603050405020304" pitchFamily="18" charset="0"/>
              </a:rPr>
              <a:t>Managing Dependent Care FSA</a:t>
            </a:r>
          </a:p>
          <a:p>
            <a:pPr marL="12700" marR="5080" lvl="0">
              <a:lnSpc>
                <a:spcPct val="120000"/>
              </a:lnSpc>
              <a:spcBef>
                <a:spcPts val="270"/>
              </a:spcBef>
            </a:pPr>
            <a:r>
              <a:rPr lang="en-US" sz="1000" spc="-5" dirty="0">
                <a:latin typeface="Arial"/>
                <a:cs typeface="Arial"/>
              </a:rPr>
              <a:t>When you enroll in a Dependent Care FSA, you will list the total amount you’d want to put into your account. This will be deducted from your paychecks and used to pay  just you back for expenses that qualify. You can reimburse eligible expenses by submitting a dependent care claim form to UMR, who administers your FSAs</a:t>
            </a:r>
            <a:r>
              <a:rPr lang="en-US" sz="900" spc="-5" dirty="0">
                <a:latin typeface="Arial"/>
                <a:cs typeface="Arial"/>
              </a:rPr>
              <a:t>. </a:t>
            </a:r>
          </a:p>
          <a:p>
            <a:pPr marL="12700" marR="5080" lvl="0">
              <a:lnSpc>
                <a:spcPct val="120000"/>
              </a:lnSpc>
              <a:spcBef>
                <a:spcPts val="270"/>
              </a:spcBef>
            </a:pPr>
            <a:endParaRPr lang="en-US" dirty="0"/>
          </a:p>
          <a:p>
            <a:pPr marL="12700" marR="5080">
              <a:lnSpc>
                <a:spcPct val="120300"/>
              </a:lnSpc>
              <a:spcBef>
                <a:spcPts val="100"/>
              </a:spcBef>
              <a:tabLst>
                <a:tab pos="194945" algn="l"/>
                <a:tab pos="195580" algn="l"/>
              </a:tabLst>
            </a:pPr>
            <a:endParaRPr lang="en-US" sz="900" b="1" spc="80" dirty="0">
              <a:solidFill>
                <a:schemeClr val="accent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r>
              <a:rPr lang="en-US" dirty="0"/>
              <a:t>6</a:t>
            </a:r>
          </a:p>
        </p:txBody>
      </p:sp>
      <p:pic>
        <p:nvPicPr>
          <p:cNvPr id="17" name="Picture 16" descr="A picture containing text, clipart&#10;&#10;Description automatically generated">
            <a:extLst>
              <a:ext uri="{FF2B5EF4-FFF2-40B4-BE49-F238E27FC236}">
                <a16:creationId xmlns:a16="http://schemas.microsoft.com/office/drawing/2014/main" id="{B6216AF8-B38A-48C2-84B2-855487317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325" y="999757"/>
            <a:ext cx="1047750" cy="552450"/>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k object 16"/>
          <p:cNvSpPr/>
          <p:nvPr/>
        </p:nvSpPr>
        <p:spPr>
          <a:xfrm>
            <a:off x="0" y="1697984"/>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idx="4294967295"/>
          </p:nvPr>
        </p:nvSpPr>
        <p:spPr>
          <a:xfrm>
            <a:off x="366037" y="235730"/>
            <a:ext cx="6125926"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spc="65" dirty="0">
                <a:solidFill>
                  <a:srgbClr val="002D73"/>
                </a:solidFill>
                <a:latin typeface="Times New Roman" panose="02020603050405020304" pitchFamily="18" charset="0"/>
                <a:cs typeface="Times New Roman" panose="02020603050405020304" pitchFamily="18" charset="0"/>
              </a:rPr>
              <a:t>       D</a:t>
            </a:r>
            <a:r>
              <a:rPr sz="4000" b="1" spc="65" dirty="0">
                <a:solidFill>
                  <a:srgbClr val="002D73"/>
                </a:solidFill>
                <a:latin typeface="Times New Roman" panose="02020603050405020304" pitchFamily="18" charset="0"/>
                <a:cs typeface="Times New Roman" panose="02020603050405020304" pitchFamily="18" charset="0"/>
              </a:rPr>
              <a:t>ental </a:t>
            </a:r>
            <a:r>
              <a:rPr lang="en-US" sz="4000" b="1" spc="45" dirty="0">
                <a:solidFill>
                  <a:srgbClr val="002D73"/>
                </a:solidFill>
                <a:latin typeface="Times New Roman" panose="02020603050405020304" pitchFamily="18" charset="0"/>
                <a:cs typeface="Times New Roman" panose="02020603050405020304" pitchFamily="18" charset="0"/>
              </a:rPr>
              <a:t>B</a:t>
            </a:r>
            <a:r>
              <a:rPr sz="4000" b="1" spc="45" dirty="0">
                <a:solidFill>
                  <a:srgbClr val="002D73"/>
                </a:solidFill>
                <a:latin typeface="Times New Roman" panose="02020603050405020304" pitchFamily="18" charset="0"/>
                <a:cs typeface="Times New Roman" panose="02020603050405020304" pitchFamily="18" charset="0"/>
              </a:rPr>
              <a:t>enefits</a:t>
            </a:r>
            <a:endParaRPr sz="4000" b="1" dirty="0">
              <a:solidFill>
                <a:srgbClr val="002D73"/>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104007" y="1726559"/>
            <a:ext cx="7297074" cy="798617"/>
          </a:xfrm>
          <a:prstGeom prst="rect">
            <a:avLst/>
          </a:prstGeom>
        </p:spPr>
        <p:txBody>
          <a:bodyPr vert="horz" wrap="square" lIns="457200" tIns="129540" rIns="0" bIns="0" rtlCol="0">
            <a:spAutoFit/>
          </a:bodyPr>
          <a:lstStyle/>
          <a:p>
            <a:pPr marL="17145" marR="0" lvl="0" indent="0" algn="l" defTabSz="914400" rtl="0" eaLnBrk="1" fontAlgn="auto" latinLnBrk="0" hangingPunct="1">
              <a:lnSpc>
                <a:spcPct val="100000"/>
              </a:lnSpc>
              <a:spcBef>
                <a:spcPts val="1020"/>
              </a:spcBef>
              <a:spcAft>
                <a:spcPts val="0"/>
              </a:spcAft>
              <a:buClrTx/>
              <a:buSzTx/>
              <a:buFontTx/>
              <a:buNone/>
              <a:tabLst/>
              <a:defRPr/>
            </a:pPr>
            <a:r>
              <a:rPr kumimoji="0" b="1" i="0" u="none" strike="noStrike" kern="1200" cap="none" spc="75" normalizeH="0" baseline="0" noProof="0" dirty="0">
                <a:ln>
                  <a:noFill/>
                </a:ln>
                <a:solidFill>
                  <a:srgbClr val="002D73"/>
                </a:solidFill>
                <a:effectLst/>
                <a:uLnTx/>
                <a:uFillTx/>
                <a:latin typeface="Source Sans Pro" panose="020B0503030403020204" pitchFamily="34" charset="0"/>
                <a:cs typeface="Times New Roman"/>
              </a:rPr>
              <a:t>Dental</a:t>
            </a:r>
            <a:r>
              <a:rPr kumimoji="0" b="1" i="0" u="none" strike="noStrike" kern="1200" cap="none" spc="35" normalizeH="0" baseline="0" noProof="0" dirty="0">
                <a:ln>
                  <a:noFill/>
                </a:ln>
                <a:solidFill>
                  <a:srgbClr val="002D73"/>
                </a:solidFill>
                <a:effectLst/>
                <a:uLnTx/>
                <a:uFillTx/>
                <a:latin typeface="Source Sans Pro" panose="020B0503030403020204" pitchFamily="34" charset="0"/>
                <a:cs typeface="Times New Roman"/>
              </a:rPr>
              <a:t> </a:t>
            </a: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P</a:t>
            </a:r>
            <a:r>
              <a:rPr kumimoji="0"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lans</a:t>
            </a:r>
            <a:endParaRPr kumimoji="0" b="0" i="0" u="none" strike="noStrike" kern="1200" cap="none" spc="0" normalizeH="0" baseline="0" noProof="0" dirty="0">
              <a:ln>
                <a:noFill/>
              </a:ln>
              <a:solidFill>
                <a:srgbClr val="002D73"/>
              </a:solidFill>
              <a:effectLst/>
              <a:uLnTx/>
              <a:uFillTx/>
              <a:latin typeface="Source Sans Pro" panose="020B0503030403020204" pitchFamily="34" charset="0"/>
              <a:cs typeface="Times New Roman"/>
            </a:endParaRPr>
          </a:p>
          <a:p>
            <a:pPr marL="12700" marR="5080" lvl="0" indent="0" algn="l" defTabSz="914400" rtl="0" eaLnBrk="1" fontAlgn="auto" latinLnBrk="0" hangingPunct="1">
              <a:lnSpc>
                <a:spcPct val="120400"/>
              </a:lnSpc>
              <a:spcBef>
                <a:spcPts val="265"/>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Arial"/>
                <a:ea typeface="+mn-ea"/>
                <a:cs typeface="Arial"/>
              </a:rPr>
              <a:t>Healthy teeth and gums are important to your overall wellness. </a:t>
            </a:r>
            <a:r>
              <a:rPr kumimoji="0" sz="1000" b="0" i="0" u="none" strike="noStrike" kern="1200" cap="none" spc="0" normalizeH="0" baseline="0" noProof="0" dirty="0">
                <a:ln>
                  <a:noFill/>
                </a:ln>
                <a:solidFill>
                  <a:prstClr val="black"/>
                </a:solidFill>
                <a:effectLst/>
                <a:uLnTx/>
                <a:uFillTx/>
                <a:latin typeface="Arial"/>
                <a:ea typeface="+mn-ea"/>
                <a:cs typeface="Arial"/>
              </a:rPr>
              <a:t>That’s </a:t>
            </a:r>
            <a:r>
              <a:rPr kumimoji="0" sz="1000" b="0" i="0" u="none" strike="noStrike" kern="1200" cap="none" spc="-10" normalizeH="0" baseline="0" noProof="0" dirty="0">
                <a:ln>
                  <a:noFill/>
                </a:ln>
                <a:solidFill>
                  <a:prstClr val="black"/>
                </a:solidFill>
                <a:effectLst/>
                <a:uLnTx/>
                <a:uFillTx/>
                <a:latin typeface="Arial"/>
                <a:ea typeface="+mn-ea"/>
                <a:cs typeface="Arial"/>
              </a:rPr>
              <a:t>why </a:t>
            </a:r>
            <a:r>
              <a:rPr kumimoji="0" sz="1000" b="0" i="0" u="none" strike="noStrike" kern="1200" cap="none" spc="-5" normalizeH="0" baseline="0" noProof="0" dirty="0">
                <a:ln>
                  <a:noFill/>
                </a:ln>
                <a:solidFill>
                  <a:prstClr val="black"/>
                </a:solidFill>
                <a:effectLst/>
                <a:uLnTx/>
                <a:uFillTx/>
                <a:latin typeface="Arial"/>
                <a:ea typeface="+mn-ea"/>
                <a:cs typeface="Arial"/>
              </a:rPr>
              <a:t>it’s important to have regular dental checkups and maintain good oral hygiene. Learn about the dental plans available to help </a:t>
            </a:r>
            <a:r>
              <a:rPr kumimoji="0" sz="1000" b="0" i="0" u="none" strike="noStrike" kern="1200" cap="none" spc="-10" normalizeH="0" baseline="0" noProof="0" dirty="0">
                <a:ln>
                  <a:noFill/>
                </a:ln>
                <a:solidFill>
                  <a:prstClr val="black"/>
                </a:solidFill>
                <a:effectLst/>
                <a:uLnTx/>
                <a:uFillTx/>
                <a:latin typeface="Arial"/>
                <a:ea typeface="+mn-ea"/>
                <a:cs typeface="Arial"/>
              </a:rPr>
              <a:t>you </a:t>
            </a:r>
            <a:r>
              <a:rPr kumimoji="0" sz="1000" b="0" i="0" u="none" strike="noStrike" kern="1200" cap="none" spc="-5" normalizeH="0" baseline="0" noProof="0" dirty="0">
                <a:ln>
                  <a:noFill/>
                </a:ln>
                <a:solidFill>
                  <a:prstClr val="black"/>
                </a:solidFill>
                <a:effectLst/>
                <a:uLnTx/>
                <a:uFillTx/>
                <a:latin typeface="Arial"/>
                <a:ea typeface="+mn-ea"/>
                <a:cs typeface="Arial"/>
              </a:rPr>
              <a:t>maintain your oral</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health.</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6" name="object 26"/>
          <p:cNvSpPr txBox="1"/>
          <p:nvPr/>
        </p:nvSpPr>
        <p:spPr>
          <a:xfrm>
            <a:off x="270865" y="4777712"/>
            <a:ext cx="6960515" cy="475515"/>
          </a:xfrm>
          <a:prstGeom prst="rect">
            <a:avLst/>
          </a:prstGeom>
        </p:spPr>
        <p:txBody>
          <a:bodyPr vert="horz" wrap="square" lIns="457200" tIns="12700" rIns="0" bIns="0" rtlCol="0">
            <a:spAutoFit/>
          </a:bodyPr>
          <a:lstStyle/>
          <a:p>
            <a:pPr marL="12700" marR="5080" lvl="0" indent="0" algn="l" defTabSz="914400" rtl="0" eaLnBrk="1" fontAlgn="auto" latinLnBrk="0" hangingPunct="1">
              <a:lnSpc>
                <a:spcPct val="120600"/>
              </a:lnSpc>
              <a:spcBef>
                <a:spcPts val="100"/>
              </a:spcBef>
              <a:spcAft>
                <a:spcPts val="0"/>
              </a:spcAft>
              <a:buClrTx/>
              <a:buSzTx/>
              <a:buFontTx/>
              <a:buNone/>
              <a:tabLst/>
              <a:defRPr/>
            </a:pPr>
            <a:r>
              <a:rPr kumimoji="0" sz="800" b="0" i="0" u="none" strike="noStrike" kern="1200" cap="none" spc="-5" normalizeH="0" baseline="0" noProof="0" dirty="0">
                <a:ln>
                  <a:noFill/>
                </a:ln>
                <a:solidFill>
                  <a:prstClr val="black"/>
                </a:solidFill>
                <a:effectLst/>
                <a:uLnTx/>
                <a:uFillTx/>
                <a:latin typeface="Arial"/>
                <a:ea typeface="+mn-ea"/>
                <a:cs typeface="Arial"/>
              </a:rPr>
              <a:t>Benefits shown are for </a:t>
            </a:r>
            <a:r>
              <a:rPr kumimoji="0" lang="en-US" sz="800" b="0" i="0" u="none" strike="noStrike" kern="1200" cap="none" spc="-5" normalizeH="0" baseline="0" noProof="0" dirty="0">
                <a:ln>
                  <a:noFill/>
                </a:ln>
                <a:solidFill>
                  <a:prstClr val="black"/>
                </a:solidFill>
                <a:effectLst/>
                <a:uLnTx/>
                <a:uFillTx/>
                <a:latin typeface="Arial"/>
                <a:ea typeface="+mn-ea"/>
                <a:cs typeface="Arial"/>
              </a:rPr>
              <a:t>both </a:t>
            </a:r>
            <a:r>
              <a:rPr kumimoji="0" sz="800" b="0" i="0" u="none" strike="noStrike" kern="1200" cap="none" spc="-5" normalizeH="0" baseline="0" noProof="0" dirty="0">
                <a:ln>
                  <a:noFill/>
                </a:ln>
                <a:solidFill>
                  <a:prstClr val="black"/>
                </a:solidFill>
                <a:effectLst/>
                <a:uLnTx/>
                <a:uFillTx/>
                <a:latin typeface="Arial"/>
                <a:ea typeface="+mn-ea"/>
                <a:cs typeface="Arial"/>
              </a:rPr>
              <a:t>in-network</a:t>
            </a:r>
            <a:r>
              <a:rPr kumimoji="0" lang="en-US" sz="800" b="0" i="0" u="none" strike="noStrike" kern="1200" cap="none" spc="-5" normalizeH="0" baseline="0" noProof="0" dirty="0">
                <a:ln>
                  <a:noFill/>
                </a:ln>
                <a:solidFill>
                  <a:prstClr val="black"/>
                </a:solidFill>
                <a:effectLst/>
                <a:uLnTx/>
                <a:uFillTx/>
                <a:latin typeface="Arial"/>
                <a:ea typeface="+mn-ea"/>
                <a:cs typeface="Arial"/>
              </a:rPr>
              <a:t> and out-of-network</a:t>
            </a:r>
            <a:r>
              <a:rPr kumimoji="0" sz="800" b="0" i="0" u="none" strike="noStrike" kern="1200" cap="none" spc="-5" normalizeH="0" baseline="0" noProof="0" dirty="0">
                <a:ln>
                  <a:noFill/>
                </a:ln>
                <a:solidFill>
                  <a:prstClr val="black"/>
                </a:solidFill>
                <a:effectLst/>
                <a:uLnTx/>
                <a:uFillTx/>
                <a:latin typeface="Arial"/>
                <a:ea typeface="+mn-ea"/>
                <a:cs typeface="Arial"/>
              </a:rPr>
              <a:t> providers</a:t>
            </a:r>
            <a:r>
              <a:rPr kumimoji="0" lang="en-US" sz="800" b="0" i="0" u="none" strike="noStrike" kern="1200" cap="none" spc="-5" normalizeH="0" baseline="0" noProof="0" dirty="0">
                <a:ln>
                  <a:noFill/>
                </a:ln>
                <a:solidFill>
                  <a:prstClr val="black"/>
                </a:solidFill>
                <a:effectLst/>
                <a:uLnTx/>
                <a:uFillTx/>
                <a:latin typeface="Arial"/>
                <a:ea typeface="+mn-ea"/>
                <a:cs typeface="Arial"/>
              </a:rPr>
              <a:t>.</a:t>
            </a:r>
            <a:r>
              <a:rPr kumimoji="0" sz="800" b="0" i="0" u="none" strike="noStrike" kern="1200" cap="none" spc="-5" normalizeH="0" baseline="0" noProof="0" dirty="0">
                <a:ln>
                  <a:noFill/>
                </a:ln>
                <a:solidFill>
                  <a:prstClr val="black"/>
                </a:solidFill>
                <a:effectLst/>
                <a:uLnTx/>
                <a:uFillTx/>
                <a:latin typeface="Arial"/>
                <a:ea typeface="+mn-ea"/>
                <a:cs typeface="Arial"/>
              </a:rPr>
              <a:t> Out-of-network coverage is based on reasonable and customary (R&amp;C)</a:t>
            </a:r>
            <a:r>
              <a:rPr kumimoji="0" sz="800" b="0" i="0" u="none" strike="noStrike" kern="1200" cap="none" spc="-10" normalizeH="0" baseline="0" noProof="0" dirty="0">
                <a:ln>
                  <a:noFill/>
                </a:ln>
                <a:solidFill>
                  <a:prstClr val="black"/>
                </a:solidFill>
                <a:effectLst/>
                <a:uLnTx/>
                <a:uFillTx/>
                <a:latin typeface="Arial"/>
                <a:ea typeface="+mn-ea"/>
                <a:cs typeface="Arial"/>
              </a:rPr>
              <a:t> </a:t>
            </a:r>
            <a:r>
              <a:rPr kumimoji="0" sz="800" b="0" i="0" u="none" strike="noStrike" kern="1200" cap="none" spc="-5" normalizeH="0" baseline="0" noProof="0" dirty="0">
                <a:ln>
                  <a:noFill/>
                </a:ln>
                <a:solidFill>
                  <a:prstClr val="black"/>
                </a:solidFill>
                <a:effectLst/>
                <a:uLnTx/>
                <a:uFillTx/>
                <a:latin typeface="Arial"/>
                <a:ea typeface="+mn-ea"/>
                <a:cs typeface="Arial"/>
              </a:rPr>
              <a:t>charges</a:t>
            </a:r>
            <a:r>
              <a:rPr kumimoji="0" lang="en-US" sz="800" b="0" i="0" u="none" strike="noStrike" kern="1200" cap="none" spc="-5" normalizeH="0" baseline="0" noProof="0" dirty="0">
                <a:ln>
                  <a:noFill/>
                </a:ln>
                <a:solidFill>
                  <a:prstClr val="black"/>
                </a:solidFill>
                <a:effectLst/>
                <a:uLnTx/>
                <a:uFillTx/>
                <a:latin typeface="Arial"/>
                <a:ea typeface="+mn-ea"/>
                <a:cs typeface="Arial"/>
              </a:rPr>
              <a:t>, and you will be responsible for the difference between R&amp;C amount and the actual cost.</a:t>
            </a:r>
          </a:p>
          <a:p>
            <a:pPr marL="12700" marR="5080" lvl="0" indent="0" algn="l" defTabSz="914400" rtl="0" eaLnBrk="1" fontAlgn="auto" latinLnBrk="0" hangingPunct="1">
              <a:lnSpc>
                <a:spcPct val="120600"/>
              </a:lnSpc>
              <a:spcBef>
                <a:spcPts val="10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object 27"/>
          <p:cNvSpPr txBox="1"/>
          <p:nvPr/>
        </p:nvSpPr>
        <p:spPr>
          <a:xfrm>
            <a:off x="2203938" y="5278522"/>
            <a:ext cx="3950677" cy="150682"/>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030"/>
              </a:lnSpc>
              <a:spcBef>
                <a:spcPts val="175"/>
              </a:spcBef>
              <a:spcAft>
                <a:spcPts val="0"/>
              </a:spcAft>
              <a:buClrTx/>
              <a:buSzTx/>
              <a:buFontTx/>
              <a:buNone/>
              <a:tabLst/>
              <a:defRPr/>
            </a:pPr>
            <a:r>
              <a:rPr kumimoji="0" sz="1050" b="1" i="0" u="none" strike="noStrike" kern="1200" cap="none" spc="-5" normalizeH="0" baseline="0" noProof="0" dirty="0">
                <a:ln>
                  <a:noFill/>
                </a:ln>
                <a:solidFill>
                  <a:prstClr val="black"/>
                </a:solidFill>
                <a:effectLst/>
                <a:uLnTx/>
                <a:uFillTx/>
                <a:latin typeface="Arial"/>
                <a:ea typeface="+mn-ea"/>
                <a:cs typeface="Arial"/>
              </a:rPr>
              <a:t>Dental </a:t>
            </a:r>
            <a:r>
              <a:rPr kumimoji="0" lang="en-US" sz="1050" b="1" i="0" u="none" strike="noStrike" kern="1200" cap="none" spc="-5" normalizeH="0" baseline="0" noProof="0" dirty="0">
                <a:ln>
                  <a:noFill/>
                </a:ln>
                <a:solidFill>
                  <a:prstClr val="black"/>
                </a:solidFill>
                <a:effectLst/>
                <a:uLnTx/>
                <a:uFillTx/>
                <a:latin typeface="Arial"/>
                <a:ea typeface="+mn-ea"/>
                <a:cs typeface="Arial"/>
              </a:rPr>
              <a:t>2025</a:t>
            </a:r>
            <a:r>
              <a:rPr kumimoji="0" sz="1050" b="1" i="0" u="none" strike="noStrike" kern="1200" cap="none" spc="-5" normalizeH="0" baseline="0" noProof="0" dirty="0">
                <a:ln>
                  <a:noFill/>
                </a:ln>
                <a:solidFill>
                  <a:prstClr val="black"/>
                </a:solidFill>
                <a:effectLst/>
                <a:uLnTx/>
                <a:uFillTx/>
                <a:latin typeface="Arial"/>
                <a:ea typeface="+mn-ea"/>
                <a:cs typeface="Arial"/>
              </a:rPr>
              <a:t> paycheck deductions per pay period  (</a:t>
            </a:r>
            <a:r>
              <a:rPr lang="en-US" sz="1050" b="1" spc="-5" dirty="0">
                <a:solidFill>
                  <a:prstClr val="black"/>
                </a:solidFill>
                <a:latin typeface="Arial"/>
                <a:cs typeface="Arial"/>
              </a:rPr>
              <a:t>pre-</a:t>
            </a:r>
            <a:r>
              <a:rPr kumimoji="0" sz="1050" b="1" i="0" u="none" strike="noStrike" kern="1200" cap="none" spc="-10" normalizeH="0" baseline="0" noProof="0" dirty="0">
                <a:ln>
                  <a:noFill/>
                </a:ln>
                <a:solidFill>
                  <a:prstClr val="black"/>
                </a:solidFill>
                <a:effectLst/>
                <a:uLnTx/>
                <a:uFillTx/>
                <a:latin typeface="Arial"/>
                <a:ea typeface="+mn-ea"/>
                <a:cs typeface="Arial"/>
              </a:rPr>
              <a:t>tax</a:t>
            </a:r>
            <a:r>
              <a:rPr kumimoji="0" sz="900" b="1" i="0" u="none" strike="noStrike" kern="1200" cap="none" spc="-10" normalizeH="0" baseline="0" noProof="0" dirty="0">
                <a:ln>
                  <a:noFill/>
                </a:ln>
                <a:solidFill>
                  <a:prstClr val="black"/>
                </a:solidFill>
                <a:effectLst/>
                <a:uLnTx/>
                <a:uFillTx/>
                <a:latin typeface="Arial"/>
                <a:ea typeface="+mn-ea"/>
                <a:cs typeface="Arial"/>
              </a:rPr>
              <a:t>)</a:t>
            </a:r>
            <a:endParaRPr kumimoji="0"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8" name="Slide Number Placeholder 7"/>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7</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8" name="object 25">
            <a:extLst>
              <a:ext uri="{FF2B5EF4-FFF2-40B4-BE49-F238E27FC236}">
                <a16:creationId xmlns:a16="http://schemas.microsoft.com/office/drawing/2014/main" id="{463E6351-EFBA-494E-A112-0CA74AF1D716}"/>
              </a:ext>
            </a:extLst>
          </p:cNvPr>
          <p:cNvGraphicFramePr>
            <a:graphicFrameLocks noGrp="1"/>
          </p:cNvGraphicFramePr>
          <p:nvPr>
            <p:extLst>
              <p:ext uri="{D42A27DB-BD31-4B8C-83A1-F6EECF244321}">
                <p14:modId xmlns:p14="http://schemas.microsoft.com/office/powerpoint/2010/main" val="3071338011"/>
              </p:ext>
            </p:extLst>
          </p:nvPr>
        </p:nvGraphicFramePr>
        <p:xfrm>
          <a:off x="631763" y="2660654"/>
          <a:ext cx="6518929" cy="2065219"/>
        </p:xfrm>
        <a:graphic>
          <a:graphicData uri="http://schemas.openxmlformats.org/drawingml/2006/table">
            <a:tbl>
              <a:tblPr firstRow="1" bandRow="1">
                <a:tableStyleId>{2D5ABB26-0587-4C30-8999-92F81FD0307C}</a:tableStyleId>
              </a:tblPr>
              <a:tblGrid>
                <a:gridCol w="2333477">
                  <a:extLst>
                    <a:ext uri="{9D8B030D-6E8A-4147-A177-3AD203B41FA5}">
                      <a16:colId xmlns:a16="http://schemas.microsoft.com/office/drawing/2014/main" val="20000"/>
                    </a:ext>
                  </a:extLst>
                </a:gridCol>
                <a:gridCol w="1464663">
                  <a:extLst>
                    <a:ext uri="{9D8B030D-6E8A-4147-A177-3AD203B41FA5}">
                      <a16:colId xmlns:a16="http://schemas.microsoft.com/office/drawing/2014/main" val="20001"/>
                    </a:ext>
                  </a:extLst>
                </a:gridCol>
                <a:gridCol w="1299866">
                  <a:extLst>
                    <a:ext uri="{9D8B030D-6E8A-4147-A177-3AD203B41FA5}">
                      <a16:colId xmlns:a16="http://schemas.microsoft.com/office/drawing/2014/main" val="20002"/>
                    </a:ext>
                  </a:extLst>
                </a:gridCol>
                <a:gridCol w="1420923">
                  <a:extLst>
                    <a:ext uri="{9D8B030D-6E8A-4147-A177-3AD203B41FA5}">
                      <a16:colId xmlns:a16="http://schemas.microsoft.com/office/drawing/2014/main" val="4153047620"/>
                    </a:ext>
                  </a:extLst>
                </a:gridCol>
              </a:tblGrid>
              <a:tr h="213536">
                <a:tc>
                  <a:txBody>
                    <a:bodyPr/>
                    <a:lstStyle/>
                    <a:p>
                      <a:pPr marL="1506220">
                        <a:lnSpc>
                          <a:spcPct val="100000"/>
                        </a:lnSpc>
                        <a:spcBef>
                          <a:spcPts val="595"/>
                        </a:spcBef>
                        <a:tabLst>
                          <a:tab pos="2407285" algn="l"/>
                        </a:tabLst>
                      </a:pPr>
                      <a:endParaRPr sz="800" dirty="0">
                        <a:latin typeface="Arial"/>
                        <a:cs typeface="Arial"/>
                      </a:endParaRPr>
                    </a:p>
                  </a:txBody>
                  <a:tcPr marL="0" marR="0" marT="75565"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r>
                        <a:rPr lang="en-US" sz="1000" b="1" dirty="0">
                          <a:solidFill>
                            <a:schemeClr val="bg1"/>
                          </a:solidFill>
                          <a:latin typeface="Times New Roman"/>
                          <a:cs typeface="Times New Roman"/>
                        </a:rPr>
                        <a:t>Plan 1 - Low</a:t>
                      </a:r>
                      <a:endParaRPr sz="1000" b="1" dirty="0">
                        <a:solidFill>
                          <a:schemeClr val="bg1"/>
                        </a:solidFill>
                        <a:latin typeface="Times New Roman"/>
                        <a:cs typeface="Times New Roman"/>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dirty="0">
                          <a:solidFill>
                            <a:schemeClr val="bg1"/>
                          </a:solidFill>
                          <a:latin typeface="Times New Roman"/>
                          <a:cs typeface="Times New Roman"/>
                        </a:rPr>
                        <a:t>Plan 2 - Middle</a:t>
                      </a:r>
                      <a:endParaRPr sz="1000" b="1" dirty="0">
                        <a:solidFill>
                          <a:schemeClr val="bg1"/>
                        </a:solidFill>
                        <a:latin typeface="Times New Roman"/>
                        <a:cs typeface="Times New Roman"/>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dirty="0">
                          <a:solidFill>
                            <a:schemeClr val="bg1"/>
                          </a:solidFill>
                          <a:latin typeface="Times New Roman"/>
                          <a:cs typeface="Times New Roman"/>
                        </a:rPr>
                        <a:t>Plan 3 - High</a:t>
                      </a:r>
                      <a:endParaRPr sz="1000" b="1" dirty="0">
                        <a:solidFill>
                          <a:schemeClr val="bg1"/>
                        </a:solidFill>
                        <a:latin typeface="Times New Roman"/>
                        <a:cs typeface="Times New Roman"/>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10000"/>
                  </a:ext>
                </a:extLst>
              </a:tr>
              <a:tr h="264377">
                <a:tc>
                  <a:txBody>
                    <a:bodyPr/>
                    <a:lstStyle/>
                    <a:p>
                      <a:pPr marL="67945" marR="201930" algn="l">
                        <a:lnSpc>
                          <a:spcPts val="919"/>
                        </a:lnSpc>
                        <a:spcBef>
                          <a:spcPts val="215"/>
                        </a:spcBef>
                      </a:pPr>
                      <a:r>
                        <a:rPr sz="1000" spc="-5" dirty="0">
                          <a:solidFill>
                            <a:schemeClr val="tx1"/>
                          </a:solidFill>
                          <a:latin typeface="Arial"/>
                          <a:cs typeface="Arial"/>
                        </a:rPr>
                        <a:t>Annual deductible</a:t>
                      </a:r>
                      <a:r>
                        <a:rPr lang="en-US" sz="1000" spc="-5" dirty="0">
                          <a:solidFill>
                            <a:schemeClr val="tx1"/>
                          </a:solidFill>
                          <a:latin typeface="Arial"/>
                          <a:cs typeface="Arial"/>
                        </a:rPr>
                        <a:t> </a:t>
                      </a:r>
                      <a:r>
                        <a:rPr sz="1000" spc="-5" dirty="0">
                          <a:solidFill>
                            <a:schemeClr val="tx1"/>
                          </a:solidFill>
                          <a:latin typeface="Arial"/>
                          <a:cs typeface="Arial"/>
                        </a:rPr>
                        <a:t> (employee</a:t>
                      </a:r>
                      <a:r>
                        <a:rPr lang="en-US" sz="1000" spc="-25" baseline="0" dirty="0">
                          <a:solidFill>
                            <a:schemeClr val="tx1"/>
                          </a:solidFill>
                          <a:latin typeface="Arial"/>
                          <a:cs typeface="Arial"/>
                        </a:rPr>
                        <a:t> </a:t>
                      </a:r>
                      <a:r>
                        <a:rPr sz="1000" spc="-5" dirty="0">
                          <a:solidFill>
                            <a:schemeClr val="tx1"/>
                          </a:solidFill>
                          <a:latin typeface="Arial"/>
                          <a:cs typeface="Arial"/>
                        </a:rPr>
                        <a:t>only/family)</a:t>
                      </a:r>
                      <a:endParaRPr sz="1000" dirty="0">
                        <a:solidFill>
                          <a:schemeClr val="tx1"/>
                        </a:solidFill>
                        <a:latin typeface="Arial"/>
                        <a:cs typeface="Arial"/>
                      </a:endParaRPr>
                    </a:p>
                  </a:txBody>
                  <a:tcPr marL="0" marR="0" marT="2730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a:cs typeface="Arial"/>
                        </a:rPr>
                        <a:t>$50 / $150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a:cs typeface="Arial"/>
                        </a:rPr>
                        <a:t>$50 / $150</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a:cs typeface="Arial"/>
                        </a:rPr>
                        <a:t>$50 / $150</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4040">
                <a:tc>
                  <a:txBody>
                    <a:bodyPr/>
                    <a:lstStyle/>
                    <a:p>
                      <a:pPr marL="67945" algn="l">
                        <a:lnSpc>
                          <a:spcPct val="100000"/>
                        </a:lnSpc>
                        <a:spcBef>
                          <a:spcPts val="450"/>
                        </a:spcBef>
                      </a:pPr>
                      <a:r>
                        <a:rPr sz="1000" spc="-5" dirty="0">
                          <a:solidFill>
                            <a:schemeClr val="tx1"/>
                          </a:solidFill>
                          <a:latin typeface="Arial"/>
                          <a:cs typeface="Arial"/>
                        </a:rPr>
                        <a:t>Calendar-year</a:t>
                      </a:r>
                      <a:r>
                        <a:rPr sz="1000" spc="-10" dirty="0">
                          <a:solidFill>
                            <a:schemeClr val="tx1"/>
                          </a:solidFill>
                          <a:latin typeface="Arial"/>
                          <a:cs typeface="Arial"/>
                        </a:rPr>
                        <a:t> </a:t>
                      </a:r>
                      <a:r>
                        <a:rPr sz="1000" spc="-5" dirty="0">
                          <a:solidFill>
                            <a:schemeClr val="tx1"/>
                          </a:solidFill>
                          <a:latin typeface="Arial"/>
                          <a:cs typeface="Arial"/>
                        </a:rPr>
                        <a:t>maximum</a:t>
                      </a:r>
                      <a:endParaRPr sz="1000" dirty="0">
                        <a:solidFill>
                          <a:schemeClr val="tx1"/>
                        </a:solidFill>
                        <a:latin typeface="Arial"/>
                        <a:cs typeface="Arial"/>
                      </a:endParaRPr>
                    </a:p>
                  </a:txBody>
                  <a:tcPr marL="0" marR="0" marT="5715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$1,000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a:cs typeface="Arial"/>
                        </a:rPr>
                        <a:t>$1,500</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a:cs typeface="Arial"/>
                        </a:rPr>
                        <a:t>$1,500</a:t>
                      </a: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84714">
                <a:tc>
                  <a:txBody>
                    <a:bodyPr/>
                    <a:lstStyle/>
                    <a:p>
                      <a:pPr marL="67945" marR="252095" algn="l">
                        <a:lnSpc>
                          <a:spcPts val="919"/>
                        </a:lnSpc>
                        <a:spcBef>
                          <a:spcPts val="60"/>
                        </a:spcBef>
                      </a:pPr>
                      <a:r>
                        <a:rPr sz="1000" spc="-5" dirty="0">
                          <a:solidFill>
                            <a:schemeClr val="tx1"/>
                          </a:solidFill>
                          <a:latin typeface="Arial"/>
                          <a:cs typeface="Arial"/>
                        </a:rPr>
                        <a:t>Preventive/</a:t>
                      </a:r>
                      <a:endParaRPr lang="en-US" sz="1000" spc="-5" dirty="0">
                        <a:solidFill>
                          <a:schemeClr val="tx1"/>
                        </a:solidFill>
                        <a:latin typeface="Arial"/>
                        <a:cs typeface="Arial"/>
                      </a:endParaRPr>
                    </a:p>
                    <a:p>
                      <a:pPr marL="67945" marR="252095" algn="l">
                        <a:lnSpc>
                          <a:spcPts val="919"/>
                        </a:lnSpc>
                        <a:spcBef>
                          <a:spcPts val="60"/>
                        </a:spcBef>
                      </a:pPr>
                      <a:r>
                        <a:rPr sz="1000" spc="-5" dirty="0">
                          <a:solidFill>
                            <a:schemeClr val="tx1"/>
                          </a:solidFill>
                          <a:latin typeface="Arial"/>
                          <a:cs typeface="Arial"/>
                        </a:rPr>
                        <a:t>diagnostic services</a:t>
                      </a:r>
                      <a:endParaRPr sz="1000" dirty="0">
                        <a:solidFill>
                          <a:schemeClr val="tx1"/>
                        </a:solidFill>
                        <a:latin typeface="Arial"/>
                        <a:cs typeface="Arial"/>
                      </a:endParaRPr>
                    </a:p>
                  </a:txBody>
                  <a:tcPr marL="0" marR="0" marT="762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a:cs typeface="Arial"/>
                        </a:rPr>
                        <a:t>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a:cs typeface="Arial"/>
                        </a:rPr>
                        <a:t>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a:cs typeface="Arial"/>
                        </a:rPr>
                        <a:t>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3198">
                <a:tc>
                  <a:txBody>
                    <a:bodyPr/>
                    <a:lstStyle/>
                    <a:p>
                      <a:pPr marL="67945" algn="l">
                        <a:lnSpc>
                          <a:spcPct val="100000"/>
                        </a:lnSpc>
                        <a:spcBef>
                          <a:spcPts val="459"/>
                        </a:spcBef>
                      </a:pPr>
                      <a:r>
                        <a:rPr sz="1000" spc="-5" dirty="0">
                          <a:solidFill>
                            <a:schemeClr val="tx1"/>
                          </a:solidFill>
                          <a:latin typeface="Arial"/>
                          <a:cs typeface="Arial"/>
                        </a:rPr>
                        <a:t>Basic services</a:t>
                      </a:r>
                      <a:endParaRPr sz="1000" dirty="0">
                        <a:solidFill>
                          <a:schemeClr val="tx1"/>
                        </a:solidFill>
                        <a:latin typeface="Arial"/>
                        <a:cs typeface="Arial"/>
                      </a:endParaRPr>
                    </a:p>
                  </a:txBody>
                  <a:tcPr marL="0" marR="0" marT="58419"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20%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20%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20%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223704">
                <a:tc>
                  <a:txBody>
                    <a:bodyPr/>
                    <a:lstStyle/>
                    <a:p>
                      <a:pPr marL="67945" algn="l">
                        <a:lnSpc>
                          <a:spcPct val="100000"/>
                        </a:lnSpc>
                        <a:spcBef>
                          <a:spcPts val="450"/>
                        </a:spcBef>
                      </a:pPr>
                      <a:r>
                        <a:rPr sz="1000" spc="-5" dirty="0">
                          <a:solidFill>
                            <a:schemeClr val="tx1"/>
                          </a:solidFill>
                          <a:latin typeface="Arial"/>
                          <a:cs typeface="Arial"/>
                        </a:rPr>
                        <a:t>Major</a:t>
                      </a:r>
                      <a:r>
                        <a:rPr sz="1000" spc="-10" dirty="0">
                          <a:solidFill>
                            <a:schemeClr val="tx1"/>
                          </a:solidFill>
                          <a:latin typeface="Arial"/>
                          <a:cs typeface="Arial"/>
                        </a:rPr>
                        <a:t> </a:t>
                      </a:r>
                      <a:r>
                        <a:rPr sz="1000" spc="-5" dirty="0">
                          <a:solidFill>
                            <a:schemeClr val="tx1"/>
                          </a:solidFill>
                          <a:latin typeface="Arial"/>
                          <a:cs typeface="Arial"/>
                        </a:rPr>
                        <a:t>services</a:t>
                      </a:r>
                      <a:endParaRPr sz="1000" dirty="0">
                        <a:solidFill>
                          <a:schemeClr val="tx1"/>
                        </a:solidFill>
                        <a:latin typeface="Arial"/>
                        <a:cs typeface="Arial"/>
                      </a:endParaRPr>
                    </a:p>
                  </a:txBody>
                  <a:tcPr marL="0" marR="0" marT="57150"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a:cs typeface="Arial"/>
                        </a:rPr>
                        <a:t>50%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a:cs typeface="Arial"/>
                        </a:rPr>
                        <a:t>50%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a:cs typeface="Arial"/>
                        </a:rPr>
                        <a:t>50%</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69428">
                <a:tc>
                  <a:txBody>
                    <a:bodyPr/>
                    <a:lstStyle/>
                    <a:p>
                      <a:pPr marL="67945" algn="l">
                        <a:lnSpc>
                          <a:spcPct val="100000"/>
                        </a:lnSpc>
                        <a:spcBef>
                          <a:spcPts val="459"/>
                        </a:spcBef>
                      </a:pPr>
                      <a:r>
                        <a:rPr sz="1000" spc="-5" dirty="0">
                          <a:solidFill>
                            <a:schemeClr val="tx1"/>
                          </a:solidFill>
                          <a:latin typeface="Arial"/>
                          <a:cs typeface="Arial"/>
                        </a:rPr>
                        <a:t>Orthodontia</a:t>
                      </a:r>
                      <a:endParaRPr sz="1000" dirty="0">
                        <a:solidFill>
                          <a:schemeClr val="tx1"/>
                        </a:solidFill>
                        <a:latin typeface="Arial"/>
                        <a:cs typeface="Arial"/>
                      </a:endParaRPr>
                    </a:p>
                  </a:txBody>
                  <a:tcPr marL="0" marR="0" marT="58419"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N/A</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N/A</a:t>
                      </a:r>
                      <a:endParaRPr sz="1000" dirty="0">
                        <a:solidFill>
                          <a:schemeClr val="tx1"/>
                        </a:solidFill>
                        <a:latin typeface="Arial"/>
                        <a:cs typeface="Arial"/>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a:cs typeface="Arial"/>
                        </a:rPr>
                        <a:t>$1,000 Lifetime Maximum for</a:t>
                      </a:r>
                      <a:r>
                        <a:rPr lang="en-US" sz="1000" baseline="0" dirty="0">
                          <a:solidFill>
                            <a:schemeClr val="tx1"/>
                          </a:solidFill>
                          <a:latin typeface="Arial"/>
                          <a:cs typeface="Arial"/>
                        </a:rPr>
                        <a:t> Employee, Spouse, and Children to Age 26</a:t>
                      </a:r>
                      <a:endParaRPr lang="en-US" dirty="0"/>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6"/>
                  </a:ext>
                </a:extLst>
              </a:tr>
            </a:tbl>
          </a:graphicData>
        </a:graphic>
      </p:graphicFrame>
      <p:pic>
        <p:nvPicPr>
          <p:cNvPr id="19" name="Picture 18" descr="Logo&#10;&#10;Description automatically generated">
            <a:extLst>
              <a:ext uri="{FF2B5EF4-FFF2-40B4-BE49-F238E27FC236}">
                <a16:creationId xmlns:a16="http://schemas.microsoft.com/office/drawing/2014/main" id="{97AB3C1C-01D7-41D6-AE6B-F65A9B6D2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189" y="934326"/>
            <a:ext cx="2387024" cy="539440"/>
          </a:xfrm>
          <a:prstGeom prst="rect">
            <a:avLst/>
          </a:prstGeom>
        </p:spPr>
      </p:pic>
      <p:pic>
        <p:nvPicPr>
          <p:cNvPr id="7" name="Picture 6">
            <a:extLst>
              <a:ext uri="{FF2B5EF4-FFF2-40B4-BE49-F238E27FC236}">
                <a16:creationId xmlns:a16="http://schemas.microsoft.com/office/drawing/2014/main" id="{8C08AC37-27E0-4232-A28D-03D0347323BF}"/>
              </a:ext>
            </a:extLst>
          </p:cNvPr>
          <p:cNvPicPr>
            <a:picLocks noChangeAspect="1"/>
          </p:cNvPicPr>
          <p:nvPr/>
        </p:nvPicPr>
        <p:blipFill>
          <a:blip r:embed="rId4"/>
          <a:stretch>
            <a:fillRect/>
          </a:stretch>
        </p:blipFill>
        <p:spPr>
          <a:xfrm>
            <a:off x="631763" y="7775744"/>
            <a:ext cx="6518929" cy="2061931"/>
          </a:xfrm>
          <a:prstGeom prst="rect">
            <a:avLst/>
          </a:prstGeom>
        </p:spPr>
      </p:pic>
      <p:graphicFrame>
        <p:nvGraphicFramePr>
          <p:cNvPr id="14" name="object 38">
            <a:extLst>
              <a:ext uri="{FF2B5EF4-FFF2-40B4-BE49-F238E27FC236}">
                <a16:creationId xmlns:a16="http://schemas.microsoft.com/office/drawing/2014/main" id="{67BFA012-C071-4E2A-9791-91B68882C327}"/>
              </a:ext>
            </a:extLst>
          </p:cNvPr>
          <p:cNvGraphicFramePr>
            <a:graphicFrameLocks noGrp="1"/>
          </p:cNvGraphicFramePr>
          <p:nvPr>
            <p:extLst>
              <p:ext uri="{D42A27DB-BD31-4B8C-83A1-F6EECF244321}">
                <p14:modId xmlns:p14="http://schemas.microsoft.com/office/powerpoint/2010/main" val="131215995"/>
              </p:ext>
            </p:extLst>
          </p:nvPr>
        </p:nvGraphicFramePr>
        <p:xfrm>
          <a:off x="2446016" y="5557445"/>
          <a:ext cx="3175489" cy="1793771"/>
        </p:xfrm>
        <a:graphic>
          <a:graphicData uri="http://schemas.openxmlformats.org/drawingml/2006/table">
            <a:tbl>
              <a:tblPr firstRow="1" bandRow="1">
                <a:tableStyleId>{2D5ABB26-0587-4C30-8999-92F81FD0307C}</a:tableStyleId>
              </a:tblPr>
              <a:tblGrid>
                <a:gridCol w="470249">
                  <a:extLst>
                    <a:ext uri="{9D8B030D-6E8A-4147-A177-3AD203B41FA5}">
                      <a16:colId xmlns:a16="http://schemas.microsoft.com/office/drawing/2014/main" val="20000"/>
                    </a:ext>
                  </a:extLst>
                </a:gridCol>
                <a:gridCol w="676636">
                  <a:extLst>
                    <a:ext uri="{9D8B030D-6E8A-4147-A177-3AD203B41FA5}">
                      <a16:colId xmlns:a16="http://schemas.microsoft.com/office/drawing/2014/main" val="20001"/>
                    </a:ext>
                  </a:extLst>
                </a:gridCol>
                <a:gridCol w="675984">
                  <a:extLst>
                    <a:ext uri="{9D8B030D-6E8A-4147-A177-3AD203B41FA5}">
                      <a16:colId xmlns:a16="http://schemas.microsoft.com/office/drawing/2014/main" val="20002"/>
                    </a:ext>
                  </a:extLst>
                </a:gridCol>
                <a:gridCol w="676636">
                  <a:extLst>
                    <a:ext uri="{9D8B030D-6E8A-4147-A177-3AD203B41FA5}">
                      <a16:colId xmlns:a16="http://schemas.microsoft.com/office/drawing/2014/main" val="20003"/>
                    </a:ext>
                  </a:extLst>
                </a:gridCol>
                <a:gridCol w="675984">
                  <a:extLst>
                    <a:ext uri="{9D8B030D-6E8A-4147-A177-3AD203B41FA5}">
                      <a16:colId xmlns:a16="http://schemas.microsoft.com/office/drawing/2014/main" val="20004"/>
                    </a:ext>
                  </a:extLst>
                </a:gridCol>
              </a:tblGrid>
              <a:tr h="293256">
                <a:tc>
                  <a:txBody>
                    <a:bodyPr/>
                    <a:lstStyle/>
                    <a:p>
                      <a:pPr marL="663575" marR="89535" indent="-595630">
                        <a:lnSpc>
                          <a:spcPts val="919"/>
                        </a:lnSpc>
                        <a:spcBef>
                          <a:spcPts val="595"/>
                        </a:spcBef>
                        <a:tabLst>
                          <a:tab pos="553720" algn="l"/>
                          <a:tab pos="1210945" algn="l"/>
                          <a:tab pos="1320800" algn="l"/>
                          <a:tab pos="1868170" algn="l"/>
                          <a:tab pos="1978025" algn="l"/>
                          <a:tab pos="2525395" algn="l"/>
                          <a:tab pos="2635250" algn="l"/>
                        </a:tabLst>
                      </a:pPr>
                      <a:r>
                        <a:rPr lang="en-US" sz="1000" b="1" dirty="0">
                          <a:solidFill>
                            <a:schemeClr val="bg1"/>
                          </a:solidFill>
                          <a:latin typeface="+mn-lt"/>
                          <a:cs typeface="Arial"/>
                        </a:rPr>
                        <a:t>Plan</a:t>
                      </a:r>
                      <a:r>
                        <a:rPr sz="1000" b="1" dirty="0">
                          <a:solidFill>
                            <a:schemeClr val="bg1"/>
                          </a:solidFill>
                          <a:latin typeface="+mn-lt"/>
                          <a:cs typeface="Arial"/>
                        </a:rPr>
                        <a:t>	</a:t>
                      </a:r>
                    </a:p>
                  </a:txBody>
                  <a:tcPr marL="0" marR="0" marT="75565"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r>
                        <a:rPr lang="en-US" sz="1000" b="1" dirty="0">
                          <a:solidFill>
                            <a:schemeClr val="bg1"/>
                          </a:solidFill>
                        </a:rPr>
                        <a:t>EE</a:t>
                      </a:r>
                      <a:endParaRPr sz="1000" b="1" dirty="0">
                        <a:solidFill>
                          <a:schemeClr val="bg1"/>
                        </a:solidFill>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dirty="0">
                          <a:solidFill>
                            <a:schemeClr val="bg1"/>
                          </a:solidFill>
                        </a:rPr>
                        <a:t>EE + 1</a:t>
                      </a:r>
                      <a:endParaRPr sz="1000" b="1" dirty="0">
                        <a:solidFill>
                          <a:schemeClr val="bg1"/>
                        </a:solidFill>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dirty="0">
                          <a:solidFill>
                            <a:schemeClr val="bg1"/>
                          </a:solidFill>
                        </a:rPr>
                        <a:t>EE + CH</a:t>
                      </a:r>
                      <a:endParaRPr sz="1000" b="1" dirty="0">
                        <a:solidFill>
                          <a:schemeClr val="bg1"/>
                        </a:solidFill>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dirty="0">
                          <a:solidFill>
                            <a:schemeClr val="bg1"/>
                          </a:solidFill>
                        </a:rPr>
                        <a:t>Family</a:t>
                      </a:r>
                      <a:endParaRPr sz="1000" b="1" dirty="0">
                        <a:solidFill>
                          <a:schemeClr val="bg1"/>
                        </a:solidFill>
                      </a:endParaRPr>
                    </a:p>
                  </a:txBody>
                  <a:tcPr marL="0" marR="0" marT="75565" marB="0">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10000"/>
                  </a:ext>
                </a:extLst>
              </a:tr>
              <a:tr h="440232">
                <a:tc>
                  <a:txBody>
                    <a:bodyPr/>
                    <a:lstStyle/>
                    <a:p>
                      <a:pPr marL="67945">
                        <a:lnSpc>
                          <a:spcPct val="100000"/>
                        </a:lnSpc>
                        <a:spcBef>
                          <a:spcPts val="434"/>
                        </a:spcBef>
                      </a:pPr>
                      <a:r>
                        <a:rPr lang="en-US" sz="1000" spc="-5" dirty="0">
                          <a:solidFill>
                            <a:schemeClr val="tx1"/>
                          </a:solidFill>
                          <a:latin typeface="Arial" panose="020B0604020202020204" pitchFamily="34" charset="0"/>
                          <a:cs typeface="Arial" panose="020B0604020202020204" pitchFamily="34" charset="0"/>
                        </a:rPr>
                        <a:t>Plan 1</a:t>
                      </a:r>
                    </a:p>
                    <a:p>
                      <a:pPr marL="67945">
                        <a:lnSpc>
                          <a:spcPct val="100000"/>
                        </a:lnSpc>
                        <a:spcBef>
                          <a:spcPts val="434"/>
                        </a:spcBef>
                      </a:pPr>
                      <a:r>
                        <a:rPr lang="en-US" sz="1000" spc="-5" dirty="0">
                          <a:solidFill>
                            <a:schemeClr val="tx1"/>
                          </a:solidFill>
                          <a:latin typeface="Arial" panose="020B0604020202020204" pitchFamily="34" charset="0"/>
                          <a:cs typeface="Arial" panose="020B0604020202020204" pitchFamily="34" charset="0"/>
                        </a:rPr>
                        <a:t>Low</a:t>
                      </a:r>
                      <a:endParaRPr sz="1000" dirty="0">
                        <a:solidFill>
                          <a:schemeClr val="tx1"/>
                        </a:solidFill>
                        <a:latin typeface="Arial" panose="020B0604020202020204" pitchFamily="34" charset="0"/>
                        <a:cs typeface="Arial" panose="020B0604020202020204" pitchFamily="34" charset="0"/>
                      </a:endParaRPr>
                    </a:p>
                  </a:txBody>
                  <a:tcPr marL="0" marR="0" marT="55244" marB="0">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$0.00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kumimoji="0" lang="en-US"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$0.00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9348">
                <a:tc>
                  <a:txBody>
                    <a:bodyPr/>
                    <a:lstStyle/>
                    <a:p>
                      <a:pPr marL="67945">
                        <a:lnSpc>
                          <a:spcPct val="100000"/>
                        </a:lnSpc>
                        <a:spcBef>
                          <a:spcPts val="434"/>
                        </a:spcBef>
                      </a:pPr>
                      <a:r>
                        <a:rPr lang="en-US" sz="1000" spc="-5" dirty="0">
                          <a:solidFill>
                            <a:schemeClr val="tx1"/>
                          </a:solidFill>
                          <a:latin typeface="Arial" panose="020B0604020202020204" pitchFamily="34" charset="0"/>
                          <a:cs typeface="Arial" panose="020B0604020202020204" pitchFamily="34" charset="0"/>
                        </a:rPr>
                        <a:t>Plan 2</a:t>
                      </a:r>
                    </a:p>
                    <a:p>
                      <a:pPr marL="67945">
                        <a:lnSpc>
                          <a:spcPct val="100000"/>
                        </a:lnSpc>
                        <a:spcBef>
                          <a:spcPts val="434"/>
                        </a:spcBef>
                      </a:pPr>
                      <a:r>
                        <a:rPr lang="en-US" sz="1000" spc="-5" dirty="0">
                          <a:solidFill>
                            <a:schemeClr val="tx1"/>
                          </a:solidFill>
                          <a:latin typeface="Arial" panose="020B0604020202020204" pitchFamily="34" charset="0"/>
                          <a:cs typeface="Arial" panose="020B0604020202020204" pitchFamily="34" charset="0"/>
                        </a:rPr>
                        <a:t>Middle</a:t>
                      </a:r>
                      <a:endParaRPr sz="1000" dirty="0">
                        <a:solidFill>
                          <a:schemeClr val="tx1"/>
                        </a:solidFill>
                        <a:latin typeface="Arial" panose="020B0604020202020204" pitchFamily="34" charset="0"/>
                        <a:cs typeface="Arial" panose="020B0604020202020204" pitchFamily="34" charset="0"/>
                      </a:endParaRPr>
                    </a:p>
                  </a:txBody>
                  <a:tcPr marL="0" marR="0" marT="55244" marB="0">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$1.03</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a:solidFill>
                        <a:srgbClr val="403F41"/>
                      </a:solidFill>
                      <a:prstDash val="soli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$2.06</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$3.09</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$4.12</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85073">
                <a:tc>
                  <a:txBody>
                    <a:bodyPr/>
                    <a:lstStyle/>
                    <a:p>
                      <a:pPr marL="67945">
                        <a:lnSpc>
                          <a:spcPct val="100000"/>
                        </a:lnSpc>
                        <a:spcBef>
                          <a:spcPts val="434"/>
                        </a:spcBef>
                      </a:pPr>
                      <a:r>
                        <a:rPr lang="en-US" sz="1000" dirty="0">
                          <a:solidFill>
                            <a:schemeClr val="tx1"/>
                          </a:solidFill>
                          <a:latin typeface="Arial" panose="020B0604020202020204" pitchFamily="34" charset="0"/>
                          <a:cs typeface="Arial" panose="020B0604020202020204" pitchFamily="34" charset="0"/>
                        </a:rPr>
                        <a:t>Plan 3</a:t>
                      </a:r>
                    </a:p>
                    <a:p>
                      <a:pPr marL="67945">
                        <a:lnSpc>
                          <a:spcPct val="100000"/>
                        </a:lnSpc>
                        <a:spcBef>
                          <a:spcPts val="434"/>
                        </a:spcBef>
                      </a:pPr>
                      <a:r>
                        <a:rPr lang="en-US" sz="1000" dirty="0">
                          <a:solidFill>
                            <a:schemeClr val="tx1"/>
                          </a:solidFill>
                          <a:latin typeface="Arial" panose="020B0604020202020204" pitchFamily="34" charset="0"/>
                          <a:cs typeface="Arial" panose="020B0604020202020204" pitchFamily="34" charset="0"/>
                        </a:rPr>
                        <a:t>High</a:t>
                      </a:r>
                      <a:endParaRPr sz="1000" dirty="0">
                        <a:solidFill>
                          <a:schemeClr val="tx1"/>
                        </a:solidFill>
                        <a:latin typeface="Arial" panose="020B0604020202020204" pitchFamily="34" charset="0"/>
                        <a:cs typeface="Arial" panose="020B0604020202020204" pitchFamily="34" charset="0"/>
                      </a:endParaRPr>
                    </a:p>
                  </a:txBody>
                  <a:tcPr marL="0" marR="0" marT="55244" marB="0">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$3.09</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$4.12</a:t>
                      </a: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$5.15</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$6.18</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bg1"/>
                    </a:solidFill>
                  </a:tcPr>
                </a:tc>
                <a:extLst>
                  <a:ext uri="{0D108BD9-81ED-4DB2-BD59-A6C34878D82A}">
                    <a16:rowId xmlns:a16="http://schemas.microsoft.com/office/drawing/2014/main" val="2956592750"/>
                  </a:ext>
                </a:extLst>
              </a:tr>
            </a:tbl>
          </a:graphicData>
        </a:graphic>
      </p:graphicFrame>
    </p:spTree>
    <p:custDataLst>
      <p:tags r:id="rId1"/>
    </p:custDataLst>
    <p:extLst>
      <p:ext uri="{BB962C8B-B14F-4D97-AF65-F5344CB8AC3E}">
        <p14:creationId xmlns:p14="http://schemas.microsoft.com/office/powerpoint/2010/main" val="394443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bk object 16"/>
          <p:cNvSpPr/>
          <p:nvPr/>
        </p:nvSpPr>
        <p:spPr>
          <a:xfrm>
            <a:off x="0" y="1899420"/>
            <a:ext cx="7772400" cy="8412480"/>
          </a:xfrm>
          <a:custGeom>
            <a:avLst/>
            <a:gdLst/>
            <a:ahLst/>
            <a:cxnLst/>
            <a:rect l="l" t="t" r="r" b="b"/>
            <a:pathLst>
              <a:path w="7772400" h="8412480">
                <a:moveTo>
                  <a:pt x="0" y="8412480"/>
                </a:moveTo>
                <a:lnTo>
                  <a:pt x="7772400" y="8412480"/>
                </a:lnTo>
                <a:lnTo>
                  <a:pt x="7772400" y="0"/>
                </a:lnTo>
                <a:lnTo>
                  <a:pt x="0" y="0"/>
                </a:lnTo>
                <a:lnTo>
                  <a:pt x="0" y="8412480"/>
                </a:lnTo>
                <a:close/>
              </a:path>
            </a:pathLst>
          </a:custGeom>
          <a:solidFill>
            <a:schemeClr val="bg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a:spLocks noGrp="1"/>
          </p:cNvSpPr>
          <p:nvPr>
            <p:ph type="title" idx="4294967295"/>
          </p:nvPr>
        </p:nvSpPr>
        <p:spPr>
          <a:xfrm>
            <a:off x="521454" y="158260"/>
            <a:ext cx="6729492" cy="905376"/>
          </a:xfrm>
          <a:prstGeom prst="rect">
            <a:avLst/>
          </a:prstGeom>
        </p:spPr>
        <p:txBody>
          <a:bodyPr vert="horz" wrap="square" lIns="0" tIns="12700" rIns="0" bIns="0" rtlCol="0">
            <a:spAutoFit/>
          </a:bodyPr>
          <a:lstStyle/>
          <a:p>
            <a:pPr marL="12700" algn="ctr">
              <a:lnSpc>
                <a:spcPct val="100000"/>
              </a:lnSpc>
              <a:spcBef>
                <a:spcPts val="100"/>
              </a:spcBef>
            </a:pPr>
            <a:r>
              <a:rPr lang="en-US" sz="4000" b="1" spc="55" dirty="0">
                <a:solidFill>
                  <a:srgbClr val="002D73"/>
                </a:solidFill>
                <a:latin typeface="Times New Roman" panose="02020603050405020304" pitchFamily="18" charset="0"/>
                <a:cs typeface="Times New Roman" panose="02020603050405020304" pitchFamily="18" charset="0"/>
              </a:rPr>
              <a:t>V</a:t>
            </a:r>
            <a:r>
              <a:rPr sz="4000" b="1" spc="55" dirty="0">
                <a:solidFill>
                  <a:srgbClr val="002D73"/>
                </a:solidFill>
                <a:latin typeface="Times New Roman" panose="02020603050405020304" pitchFamily="18" charset="0"/>
                <a:cs typeface="Times New Roman" panose="02020603050405020304" pitchFamily="18" charset="0"/>
              </a:rPr>
              <a:t>ision</a:t>
            </a:r>
            <a:r>
              <a:rPr sz="4000" b="1" spc="-455" dirty="0">
                <a:solidFill>
                  <a:srgbClr val="002D73"/>
                </a:solidFill>
                <a:latin typeface="Times New Roman" panose="02020603050405020304" pitchFamily="18" charset="0"/>
                <a:cs typeface="Times New Roman" panose="02020603050405020304" pitchFamily="18" charset="0"/>
              </a:rPr>
              <a:t> </a:t>
            </a:r>
            <a:r>
              <a:rPr lang="en-US" sz="4000" b="1" spc="-455" dirty="0">
                <a:solidFill>
                  <a:srgbClr val="002D73"/>
                </a:solidFill>
                <a:latin typeface="Times New Roman" panose="02020603050405020304" pitchFamily="18" charset="0"/>
                <a:cs typeface="Times New Roman" panose="02020603050405020304" pitchFamily="18" charset="0"/>
              </a:rPr>
              <a:t> </a:t>
            </a:r>
            <a:r>
              <a:rPr lang="en-US" sz="4000" b="1" spc="45" dirty="0">
                <a:solidFill>
                  <a:srgbClr val="002D73"/>
                </a:solidFill>
                <a:latin typeface="Times New Roman" panose="02020603050405020304" pitchFamily="18" charset="0"/>
                <a:cs typeface="Times New Roman" panose="02020603050405020304" pitchFamily="18" charset="0"/>
              </a:rPr>
              <a:t>B</a:t>
            </a:r>
            <a:r>
              <a:rPr sz="4000" b="1" spc="45" dirty="0">
                <a:solidFill>
                  <a:srgbClr val="002D73"/>
                </a:solidFill>
                <a:latin typeface="Times New Roman" panose="02020603050405020304" pitchFamily="18" charset="0"/>
                <a:cs typeface="Times New Roman" panose="02020603050405020304" pitchFamily="18" charset="0"/>
              </a:rPr>
              <a:t>enefits</a:t>
            </a:r>
            <a:br>
              <a:rPr lang="en-US" sz="4000" b="1" spc="45" dirty="0">
                <a:solidFill>
                  <a:srgbClr val="002D73"/>
                </a:solidFill>
                <a:latin typeface="Times New Roman" panose="02020603050405020304" pitchFamily="18" charset="0"/>
                <a:cs typeface="Times New Roman" panose="02020603050405020304" pitchFamily="18" charset="0"/>
              </a:rPr>
            </a:br>
            <a:endParaRPr b="1" dirty="0">
              <a:solidFill>
                <a:srgbClr val="002D73"/>
              </a:solidFill>
              <a:latin typeface="Times New Roman" panose="02020603050405020304" pitchFamily="18" charset="0"/>
              <a:cs typeface="Times New Roman" panose="02020603050405020304" pitchFamily="18" charset="0"/>
            </a:endParaRPr>
          </a:p>
        </p:txBody>
      </p:sp>
      <p:sp>
        <p:nvSpPr>
          <p:cNvPr id="39" name="object 39"/>
          <p:cNvSpPr txBox="1"/>
          <p:nvPr/>
        </p:nvSpPr>
        <p:spPr>
          <a:xfrm>
            <a:off x="432891" y="1899420"/>
            <a:ext cx="7029394" cy="799386"/>
          </a:xfrm>
          <a:prstGeom prst="rect">
            <a:avLst/>
          </a:prstGeom>
        </p:spPr>
        <p:txBody>
          <a:bodyPr vert="horz" wrap="square" lIns="0" tIns="127635" rIns="0" bIns="0" rtlCol="0">
            <a:spAutoFit/>
          </a:bodyPr>
          <a:lstStyle/>
          <a:p>
            <a:pPr marL="12700" marR="0" lvl="0" indent="0" algn="l" defTabSz="914400" rtl="0" eaLnBrk="1" fontAlgn="auto" latinLnBrk="0" hangingPunct="1">
              <a:lnSpc>
                <a:spcPct val="100000"/>
              </a:lnSpc>
              <a:spcBef>
                <a:spcPts val="1005"/>
              </a:spcBef>
              <a:spcAft>
                <a:spcPts val="0"/>
              </a:spcAft>
              <a:buClrTx/>
              <a:buSzTx/>
              <a:buFontTx/>
              <a:buNone/>
              <a:tabLst/>
              <a:defRPr/>
            </a:pP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Davis </a:t>
            </a:r>
            <a:r>
              <a:rPr kumimoji="0"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Vision</a:t>
            </a:r>
            <a:r>
              <a:rPr kumimoji="0" b="1" i="0" u="none" strike="noStrike" kern="1200" cap="none" spc="35" normalizeH="0" baseline="0" noProof="0" dirty="0">
                <a:ln>
                  <a:noFill/>
                </a:ln>
                <a:solidFill>
                  <a:srgbClr val="002D73"/>
                </a:solidFill>
                <a:effectLst/>
                <a:uLnTx/>
                <a:uFillTx/>
                <a:latin typeface="Source Sans Pro" panose="020B0503030403020204" pitchFamily="34" charset="0"/>
                <a:cs typeface="Times New Roman"/>
              </a:rPr>
              <a:t> </a:t>
            </a: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P</a:t>
            </a:r>
            <a:r>
              <a:rPr kumimoji="0"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lan</a:t>
            </a:r>
            <a:r>
              <a:rPr kumimoji="0" lang="en-US" b="1" i="0" u="none" strike="noStrike" kern="1200" cap="none" spc="70" normalizeH="0" baseline="0" noProof="0" dirty="0">
                <a:ln>
                  <a:noFill/>
                </a:ln>
                <a:solidFill>
                  <a:srgbClr val="002D73"/>
                </a:solidFill>
                <a:effectLst/>
                <a:uLnTx/>
                <a:uFillTx/>
                <a:latin typeface="Source Sans Pro" panose="020B0503030403020204" pitchFamily="34" charset="0"/>
                <a:cs typeface="Times New Roman"/>
              </a:rPr>
              <a:t> </a:t>
            </a:r>
            <a:endParaRPr kumimoji="0" lang="en-US" b="0" i="0" u="none" strike="noStrike" kern="1200" cap="none" spc="0" normalizeH="0" baseline="0" noProof="0" dirty="0">
              <a:ln>
                <a:noFill/>
              </a:ln>
              <a:solidFill>
                <a:srgbClr val="002D73"/>
              </a:solidFill>
              <a:effectLst/>
              <a:uLnTx/>
              <a:uFillTx/>
              <a:latin typeface="Source Sans Pro" panose="020B0503030403020204" pitchFamily="34" charset="0"/>
              <a:cs typeface="Times New Roman"/>
            </a:endParaRPr>
          </a:p>
          <a:p>
            <a:pPr marL="12700" marR="5080" lvl="0" indent="0" algn="l" defTabSz="914400" rtl="0" eaLnBrk="1" fontAlgn="auto" latinLnBrk="0" hangingPunct="1">
              <a:lnSpc>
                <a:spcPct val="120600"/>
              </a:lnSpc>
              <a:spcBef>
                <a:spcPts val="260"/>
              </a:spcBef>
              <a:spcAft>
                <a:spcPts val="0"/>
              </a:spcAft>
              <a:buClrTx/>
              <a:buSzTx/>
              <a:buFontTx/>
              <a:buNone/>
              <a:tabLst/>
              <a:defRPr/>
            </a:pPr>
            <a:r>
              <a:rPr kumimoji="0" lang="en-US" sz="1000" b="0" i="0" u="none" strike="noStrike" kern="1200" cap="none" spc="-5" normalizeH="0" baseline="0" noProof="0" dirty="0">
                <a:ln>
                  <a:noFill/>
                </a:ln>
                <a:solidFill>
                  <a:prstClr val="black"/>
                </a:solidFill>
                <a:effectLst/>
                <a:uLnTx/>
                <a:uFillTx/>
                <a:latin typeface="Arial"/>
                <a:ea typeface="+mn-ea"/>
                <a:cs typeface="Arial"/>
              </a:rPr>
              <a:t>Having vision coverage allows you to save money on eligible eye care expenses, such as periodic eye exams, eyeglasses, contact lenses, and more for yourself and your covered dependents.</a:t>
            </a:r>
            <a:endParaRPr kumimoji="0" lang="en-US" sz="10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53" name="object 53"/>
          <p:cNvGraphicFramePr>
            <a:graphicFrameLocks noGrp="1"/>
          </p:cNvGraphicFramePr>
          <p:nvPr>
            <p:extLst>
              <p:ext uri="{D42A27DB-BD31-4B8C-83A1-F6EECF244321}">
                <p14:modId xmlns:p14="http://schemas.microsoft.com/office/powerpoint/2010/main" val="3394932853"/>
              </p:ext>
            </p:extLst>
          </p:nvPr>
        </p:nvGraphicFramePr>
        <p:xfrm>
          <a:off x="867717" y="2954185"/>
          <a:ext cx="2698184" cy="2518410"/>
        </p:xfrm>
        <a:graphic>
          <a:graphicData uri="http://schemas.openxmlformats.org/drawingml/2006/table">
            <a:tbl>
              <a:tblPr firstRow="1" bandRow="1">
                <a:tableStyleId>{2D5ABB26-0587-4C30-8999-92F81FD0307C}</a:tableStyleId>
              </a:tblPr>
              <a:tblGrid>
                <a:gridCol w="1388359">
                  <a:extLst>
                    <a:ext uri="{9D8B030D-6E8A-4147-A177-3AD203B41FA5}">
                      <a16:colId xmlns:a16="http://schemas.microsoft.com/office/drawing/2014/main" val="20000"/>
                    </a:ext>
                  </a:extLst>
                </a:gridCol>
                <a:gridCol w="1309825">
                  <a:extLst>
                    <a:ext uri="{9D8B030D-6E8A-4147-A177-3AD203B41FA5}">
                      <a16:colId xmlns:a16="http://schemas.microsoft.com/office/drawing/2014/main" val="20001"/>
                    </a:ext>
                  </a:extLst>
                </a:gridCol>
              </a:tblGrid>
              <a:tr h="280416">
                <a:tc>
                  <a:txBody>
                    <a:bodyPr/>
                    <a:lstStyle/>
                    <a:p>
                      <a:pPr marL="90805" marR="365760">
                        <a:lnSpc>
                          <a:spcPts val="919"/>
                        </a:lnSpc>
                        <a:spcBef>
                          <a:spcPts val="185"/>
                        </a:spcBef>
                      </a:pPr>
                      <a:r>
                        <a:rPr lang="en-US" sz="1200" b="1" dirty="0">
                          <a:solidFill>
                            <a:schemeClr val="bg1"/>
                          </a:solidFill>
                          <a:latin typeface="Source Sans Pro" panose="020B0503030403020204" pitchFamily="34" charset="0"/>
                          <a:cs typeface="Times New Roman" panose="02020603050405020304" pitchFamily="18" charset="0"/>
                        </a:rPr>
                        <a:t>Vision Plan</a:t>
                      </a:r>
                      <a:endParaRPr sz="1200" b="1" dirty="0">
                        <a:solidFill>
                          <a:schemeClr val="bg1"/>
                        </a:solidFill>
                        <a:latin typeface="Source Sans Pro" panose="020B0503030403020204" pitchFamily="34" charset="0"/>
                        <a:cs typeface="Times New Roman" panose="02020603050405020304" pitchFamily="18"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lnSpc>
                          <a:spcPct val="100000"/>
                        </a:lnSpc>
                      </a:pPr>
                      <a:r>
                        <a:rPr lang="en-US" sz="1200" b="1" dirty="0">
                          <a:solidFill>
                            <a:schemeClr val="bg1"/>
                          </a:solidFill>
                          <a:latin typeface="Source Sans Pro" panose="020B0503030403020204" pitchFamily="34" charset="0"/>
                          <a:cs typeface="Times New Roman" panose="02020603050405020304" pitchFamily="18" charset="0"/>
                        </a:rPr>
                        <a:t>Davis Vision</a:t>
                      </a:r>
                      <a:endParaRPr sz="1200" b="1" dirty="0">
                        <a:solidFill>
                          <a:schemeClr val="bg1"/>
                        </a:solidFill>
                        <a:latin typeface="Source Sans Pro" panose="020B0503030403020204" pitchFamily="34" charset="0"/>
                        <a:cs typeface="Times New Roman" panose="02020603050405020304" pitchFamily="18"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3780189333"/>
                  </a:ext>
                </a:extLst>
              </a:tr>
              <a:tr h="280416">
                <a:tc>
                  <a:txBody>
                    <a:bodyPr/>
                    <a:lstStyle/>
                    <a:p>
                      <a:pPr marL="90805" marR="365760">
                        <a:lnSpc>
                          <a:spcPts val="919"/>
                        </a:lnSpc>
                        <a:spcBef>
                          <a:spcPts val="185"/>
                        </a:spcBef>
                      </a:pPr>
                      <a:r>
                        <a:rPr sz="1000" spc="-5" dirty="0">
                          <a:solidFill>
                            <a:schemeClr val="tx1"/>
                          </a:solidFill>
                          <a:latin typeface="Arial" panose="020B0604020202020204" pitchFamily="34" charset="0"/>
                          <a:cs typeface="Arial" panose="020B0604020202020204" pitchFamily="34" charset="0"/>
                        </a:rPr>
                        <a:t>Exam (once</a:t>
                      </a:r>
                      <a:r>
                        <a:rPr sz="1000" spc="-5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per</a:t>
                      </a:r>
                      <a:r>
                        <a:rPr lang="en-US" sz="1000" spc="-5"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calendar</a:t>
                      </a:r>
                      <a:r>
                        <a:rPr lang="en-US" sz="1000" spc="-15" baseline="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year)</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$10 copay</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178">
                <a:tc>
                  <a:txBody>
                    <a:bodyPr/>
                    <a:lstStyle/>
                    <a:p>
                      <a:pPr marL="90805" marR="297180">
                        <a:lnSpc>
                          <a:spcPts val="919"/>
                        </a:lnSpc>
                        <a:spcBef>
                          <a:spcPts val="185"/>
                        </a:spcBef>
                      </a:pPr>
                      <a:r>
                        <a:rPr sz="1000" spc="-5" dirty="0">
                          <a:solidFill>
                            <a:schemeClr val="tx1"/>
                          </a:solidFill>
                          <a:latin typeface="Arial" panose="020B0604020202020204" pitchFamily="34" charset="0"/>
                          <a:cs typeface="Arial" panose="020B0604020202020204" pitchFamily="34" charset="0"/>
                        </a:rPr>
                        <a:t>Lenses (once</a:t>
                      </a:r>
                      <a:r>
                        <a:rPr sz="1000" spc="-60" dirty="0">
                          <a:solidFill>
                            <a:schemeClr val="tx1"/>
                          </a:solidFill>
                          <a:latin typeface="Arial" panose="020B0604020202020204" pitchFamily="34" charset="0"/>
                          <a:cs typeface="Arial" panose="020B0604020202020204" pitchFamily="34" charset="0"/>
                        </a:rPr>
                        <a:t> </a:t>
                      </a:r>
                      <a:r>
                        <a:rPr sz="1000" dirty="0">
                          <a:solidFill>
                            <a:schemeClr val="tx1"/>
                          </a:solidFill>
                          <a:latin typeface="Arial" panose="020B0604020202020204" pitchFamily="34" charset="0"/>
                          <a:cs typeface="Arial" panose="020B0604020202020204" pitchFamily="34" charset="0"/>
                        </a:rPr>
                        <a:t>per </a:t>
                      </a:r>
                      <a:r>
                        <a:rPr sz="1000" spc="-5" dirty="0">
                          <a:solidFill>
                            <a:schemeClr val="tx1"/>
                          </a:solidFill>
                          <a:latin typeface="Arial" panose="020B0604020202020204" pitchFamily="34" charset="0"/>
                          <a:cs typeface="Arial" panose="020B0604020202020204" pitchFamily="34" charset="0"/>
                        </a:rPr>
                        <a:t>calendar</a:t>
                      </a:r>
                      <a:r>
                        <a:rPr sz="1000" spc="-10"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year)</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$25 copay</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80416">
                <a:tc>
                  <a:txBody>
                    <a:bodyPr/>
                    <a:lstStyle/>
                    <a:p>
                      <a:pPr marL="90805" marR="28003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Frames (once</a:t>
                      </a:r>
                      <a:r>
                        <a:rPr lang="en-US" sz="1000" spc="-55"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every other calendar year</a:t>
                      </a:r>
                      <a:r>
                        <a:rPr lang="en-US" sz="1000" spc="-5" dirty="0">
                          <a:solidFill>
                            <a:schemeClr val="tx1"/>
                          </a:solidFill>
                          <a:latin typeface="Arial" panose="020B0604020202020204" pitchFamily="34" charset="0"/>
                          <a:cs typeface="Arial" panose="020B0604020202020204" pitchFamily="34" charset="0"/>
                        </a:rPr>
                        <a:t>)</a:t>
                      </a:r>
                      <a:endParaRPr lang="en-US"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Up to $130</a:t>
                      </a:r>
                    </a:p>
                    <a:p>
                      <a:pPr algn="ctr">
                        <a:lnSpc>
                          <a:spcPct val="100000"/>
                        </a:lnSpc>
                      </a:pPr>
                      <a:r>
                        <a:rPr lang="en-US" sz="1000" dirty="0">
                          <a:solidFill>
                            <a:schemeClr val="tx1"/>
                          </a:solidFill>
                          <a:latin typeface="Arial" panose="020B0604020202020204" pitchFamily="34" charset="0"/>
                          <a:cs typeface="Arial" panose="020B0604020202020204" pitchFamily="34" charset="0"/>
                        </a:rPr>
                        <a:t>Additional 20% Off</a:t>
                      </a:r>
                    </a:p>
                    <a:p>
                      <a:pPr algn="ctr">
                        <a:lnSpc>
                          <a:spcPct val="100000"/>
                        </a:lnSpc>
                      </a:pPr>
                      <a:endParaRPr lang="en-US" sz="1000" dirty="0">
                        <a:solidFill>
                          <a:schemeClr val="tx1"/>
                        </a:solidFill>
                        <a:latin typeface="Arial" panose="020B0604020202020204" pitchFamily="34" charset="0"/>
                        <a:cs typeface="Arial" panose="020B0604020202020204" pitchFamily="34" charset="0"/>
                      </a:endParaRPr>
                    </a:p>
                    <a:p>
                      <a:pPr algn="ctr">
                        <a:lnSpc>
                          <a:spcPct val="100000"/>
                        </a:lnSpc>
                      </a:pPr>
                      <a:r>
                        <a:rPr lang="en-US" sz="1000" dirty="0">
                          <a:solidFill>
                            <a:schemeClr val="tx1"/>
                          </a:solidFill>
                          <a:latin typeface="Arial" panose="020B0604020202020204" pitchFamily="34" charset="0"/>
                          <a:cs typeface="Arial" panose="020B0604020202020204" pitchFamily="34" charset="0"/>
                        </a:rPr>
                        <a:t>The Exclusive Collection Copay:</a:t>
                      </a:r>
                    </a:p>
                    <a:p>
                      <a:pPr algn="ctr">
                        <a:lnSpc>
                          <a:spcPct val="100000"/>
                        </a:lnSpc>
                      </a:pPr>
                      <a:r>
                        <a:rPr lang="en-US" sz="1000" dirty="0">
                          <a:solidFill>
                            <a:schemeClr val="tx1"/>
                          </a:solidFill>
                          <a:latin typeface="Arial" panose="020B0604020202020204" pitchFamily="34" charset="0"/>
                          <a:cs typeface="Arial" panose="020B0604020202020204" pitchFamily="34" charset="0"/>
                        </a:rPr>
                        <a:t>Fashion-</a:t>
                      </a:r>
                      <a:r>
                        <a:rPr lang="en-US" sz="1000" baseline="0" dirty="0">
                          <a:solidFill>
                            <a:schemeClr val="tx1"/>
                          </a:solidFill>
                          <a:latin typeface="Arial" panose="020B0604020202020204" pitchFamily="34" charset="0"/>
                          <a:cs typeface="Arial" panose="020B0604020202020204" pitchFamily="34" charset="0"/>
                        </a:rPr>
                        <a:t> Covered in Full</a:t>
                      </a:r>
                    </a:p>
                    <a:p>
                      <a:pPr algn="ctr">
                        <a:lnSpc>
                          <a:spcPct val="100000"/>
                        </a:lnSpc>
                      </a:pPr>
                      <a:r>
                        <a:rPr lang="en-US" sz="1000" baseline="0" dirty="0">
                          <a:solidFill>
                            <a:schemeClr val="tx1"/>
                          </a:solidFill>
                          <a:latin typeface="Arial" panose="020B0604020202020204" pitchFamily="34" charset="0"/>
                          <a:cs typeface="Arial" panose="020B0604020202020204" pitchFamily="34" charset="0"/>
                        </a:rPr>
                        <a:t>Designer- $15</a:t>
                      </a:r>
                    </a:p>
                    <a:p>
                      <a:pPr algn="ctr">
                        <a:lnSpc>
                          <a:spcPct val="100000"/>
                        </a:lnSpc>
                      </a:pPr>
                      <a:r>
                        <a:rPr lang="en-US" sz="1000" baseline="0" dirty="0">
                          <a:solidFill>
                            <a:schemeClr val="tx1"/>
                          </a:solidFill>
                          <a:latin typeface="Arial" panose="020B0604020202020204" pitchFamily="34" charset="0"/>
                          <a:cs typeface="Arial" panose="020B0604020202020204" pitchFamily="34" charset="0"/>
                        </a:rPr>
                        <a:t>Premier- $40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1177">
                <a:tc>
                  <a:txBody>
                    <a:bodyPr/>
                    <a:lstStyle/>
                    <a:p>
                      <a:pPr marL="90805" marR="201295">
                        <a:lnSpc>
                          <a:spcPts val="919"/>
                        </a:lnSpc>
                        <a:spcBef>
                          <a:spcPts val="185"/>
                        </a:spcBef>
                      </a:pPr>
                      <a:r>
                        <a:rPr sz="1000" spc="-5" dirty="0">
                          <a:solidFill>
                            <a:schemeClr val="tx1"/>
                          </a:solidFill>
                          <a:latin typeface="Arial" panose="020B0604020202020204" pitchFamily="34" charset="0"/>
                          <a:cs typeface="Arial" panose="020B0604020202020204" pitchFamily="34" charset="0"/>
                        </a:rPr>
                        <a:t>Contact lenses (instead of</a:t>
                      </a:r>
                      <a:r>
                        <a:rPr sz="1000" spc="-35" dirty="0">
                          <a:solidFill>
                            <a:schemeClr val="tx1"/>
                          </a:solidFill>
                          <a:latin typeface="Arial" panose="020B0604020202020204" pitchFamily="34" charset="0"/>
                          <a:cs typeface="Arial" panose="020B0604020202020204" pitchFamily="34" charset="0"/>
                        </a:rPr>
                        <a:t> </a:t>
                      </a:r>
                      <a:r>
                        <a:rPr sz="1000" spc="-5" dirty="0">
                          <a:solidFill>
                            <a:schemeClr val="tx1"/>
                          </a:solidFill>
                          <a:latin typeface="Arial" panose="020B0604020202020204" pitchFamily="34" charset="0"/>
                          <a:cs typeface="Arial" panose="020B0604020202020204" pitchFamily="34" charset="0"/>
                        </a:rPr>
                        <a:t>glasses)</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Up to $150</a:t>
                      </a:r>
                    </a:p>
                    <a:p>
                      <a:pPr algn="ctr">
                        <a:lnSpc>
                          <a:spcPct val="100000"/>
                        </a:lnSpc>
                      </a:pPr>
                      <a:r>
                        <a:rPr lang="en-US" sz="1000" dirty="0">
                          <a:solidFill>
                            <a:schemeClr val="tx1"/>
                          </a:solidFill>
                          <a:latin typeface="Arial" panose="020B0604020202020204" pitchFamily="34" charset="0"/>
                          <a:cs typeface="Arial" panose="020B0604020202020204" pitchFamily="34" charset="0"/>
                        </a:rPr>
                        <a:t>Additional 15% Off</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54" name="object 54"/>
          <p:cNvSpPr txBox="1"/>
          <p:nvPr/>
        </p:nvSpPr>
        <p:spPr>
          <a:xfrm>
            <a:off x="403305" y="5693343"/>
            <a:ext cx="3627007" cy="150682"/>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030"/>
              </a:lnSpc>
              <a:spcBef>
                <a:spcPts val="175"/>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Vision </a:t>
            </a:r>
            <a:r>
              <a:rPr kumimoji="0" lang="en-US" sz="1000" b="1" i="0" u="none" strike="noStrike" kern="1200" cap="none" spc="-5" normalizeH="0" baseline="0" noProof="0" dirty="0">
                <a:ln>
                  <a:noFill/>
                </a:ln>
                <a:solidFill>
                  <a:prstClr val="black"/>
                </a:solidFill>
                <a:effectLst/>
                <a:uLnTx/>
                <a:uFillTx/>
                <a:latin typeface="Arial"/>
                <a:ea typeface="+mn-ea"/>
                <a:cs typeface="Arial"/>
              </a:rPr>
              <a:t>2025</a:t>
            </a:r>
            <a:r>
              <a:rPr kumimoji="0" sz="1000" b="1" i="0" u="none" strike="noStrike" kern="1200" cap="none" spc="-5" normalizeH="0" baseline="0" noProof="0" dirty="0">
                <a:ln>
                  <a:noFill/>
                </a:ln>
                <a:solidFill>
                  <a:prstClr val="black"/>
                </a:solidFill>
                <a:effectLst/>
                <a:uLnTx/>
                <a:uFillTx/>
                <a:latin typeface="Arial"/>
                <a:ea typeface="+mn-ea"/>
                <a:cs typeface="Arial"/>
              </a:rPr>
              <a:t> paycheck deductions per pay period (</a:t>
            </a:r>
            <a:r>
              <a:rPr lang="en-US" sz="1000" b="1" spc="-5" dirty="0">
                <a:solidFill>
                  <a:prstClr val="black"/>
                </a:solidFill>
                <a:latin typeface="Arial"/>
                <a:cs typeface="Arial"/>
              </a:rPr>
              <a:t>pre-</a:t>
            </a:r>
            <a:r>
              <a:rPr kumimoji="0" sz="1000" b="1" i="0" u="none" strike="noStrike" kern="1200" cap="none" spc="-10" normalizeH="0" baseline="0" noProof="0" dirty="0">
                <a:ln>
                  <a:noFill/>
                </a:ln>
                <a:solidFill>
                  <a:prstClr val="black"/>
                </a:solidFill>
                <a:effectLst/>
                <a:uLnTx/>
                <a:uFillTx/>
                <a:latin typeface="Arial"/>
                <a:ea typeface="+mn-ea"/>
                <a:cs typeface="Arial"/>
              </a:rPr>
              <a:t>tax)</a:t>
            </a:r>
            <a:endParaRPr kumimoji="0" sz="1000" b="1"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65" name="object 65"/>
          <p:cNvGraphicFramePr>
            <a:graphicFrameLocks noGrp="1"/>
          </p:cNvGraphicFramePr>
          <p:nvPr>
            <p:extLst>
              <p:ext uri="{D42A27DB-BD31-4B8C-83A1-F6EECF244321}">
                <p14:modId xmlns:p14="http://schemas.microsoft.com/office/powerpoint/2010/main" val="3000531379"/>
              </p:ext>
            </p:extLst>
          </p:nvPr>
        </p:nvGraphicFramePr>
        <p:xfrm>
          <a:off x="509508" y="5992416"/>
          <a:ext cx="3222751" cy="579118"/>
        </p:xfrm>
        <a:graphic>
          <a:graphicData uri="http://schemas.openxmlformats.org/drawingml/2006/table">
            <a:tbl>
              <a:tblPr firstRow="1" bandRow="1">
                <a:tableStyleId>{2D5ABB26-0587-4C30-8999-92F81FD0307C}</a:tableStyleId>
              </a:tblPr>
              <a:tblGrid>
                <a:gridCol w="480059">
                  <a:extLst>
                    <a:ext uri="{9D8B030D-6E8A-4147-A177-3AD203B41FA5}">
                      <a16:colId xmlns:a16="http://schemas.microsoft.com/office/drawing/2014/main" val="20000"/>
                    </a:ext>
                  </a:extLst>
                </a:gridCol>
                <a:gridCol w="695960">
                  <a:extLst>
                    <a:ext uri="{9D8B030D-6E8A-4147-A177-3AD203B41FA5}">
                      <a16:colId xmlns:a16="http://schemas.microsoft.com/office/drawing/2014/main" val="20001"/>
                    </a:ext>
                  </a:extLst>
                </a:gridCol>
                <a:gridCol w="694690">
                  <a:extLst>
                    <a:ext uri="{9D8B030D-6E8A-4147-A177-3AD203B41FA5}">
                      <a16:colId xmlns:a16="http://schemas.microsoft.com/office/drawing/2014/main" val="20002"/>
                    </a:ext>
                  </a:extLst>
                </a:gridCol>
                <a:gridCol w="717042">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tblGrid>
              <a:tr h="335279">
                <a:tc>
                  <a:txBody>
                    <a:bodyPr/>
                    <a:lstStyle/>
                    <a:p>
                      <a:pPr marL="663575" marR="89535" indent="-595630">
                        <a:lnSpc>
                          <a:spcPts val="919"/>
                        </a:lnSpc>
                        <a:spcBef>
                          <a:spcPts val="595"/>
                        </a:spcBef>
                        <a:tabLst>
                          <a:tab pos="553720" algn="l"/>
                          <a:tab pos="1210945" algn="l"/>
                          <a:tab pos="1320800" algn="l"/>
                          <a:tab pos="1868170" algn="l"/>
                          <a:tab pos="1978025" algn="l"/>
                          <a:tab pos="2525395" algn="l"/>
                          <a:tab pos="2635250" algn="l"/>
                        </a:tabLst>
                      </a:pPr>
                      <a:r>
                        <a:rPr lang="en-US" sz="1000" b="1" baseline="0" dirty="0">
                          <a:solidFill>
                            <a:schemeClr val="bg1"/>
                          </a:solidFill>
                          <a:latin typeface="Source Sans Pro" panose="020B0503030403020204" pitchFamily="34" charset="0"/>
                          <a:ea typeface="+mn-ea"/>
                          <a:cs typeface="Times New Roman" panose="02020603050405020304" pitchFamily="18" charset="0"/>
                        </a:rPr>
                        <a:t>Plan</a:t>
                      </a:r>
                      <a:r>
                        <a:rPr sz="1000" b="1" baseline="0" dirty="0">
                          <a:solidFill>
                            <a:schemeClr val="bg1"/>
                          </a:solidFill>
                          <a:latin typeface="Source Sans Pro" panose="020B0503030403020204" pitchFamily="34" charset="0"/>
                          <a:cs typeface="Times New Roman" panose="02020603050405020304" pitchFamily="18" charset="0"/>
                        </a:rPr>
                        <a:t>	</a:t>
                      </a:r>
                    </a:p>
                  </a:txBody>
                  <a:tcPr marL="0" marR="0" marT="7556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a:solidFill>
                        <a:srgbClr val="403F41"/>
                      </a:solidFill>
                      <a:prstDash val="soli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 + 1</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EE + CH</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tc>
                  <a:txBody>
                    <a:bodyPr/>
                    <a:lstStyle/>
                    <a:p>
                      <a:pPr algn="ctr"/>
                      <a:r>
                        <a:rPr lang="en-US" sz="1000" b="1" baseline="0" dirty="0">
                          <a:solidFill>
                            <a:schemeClr val="bg1"/>
                          </a:solidFill>
                          <a:latin typeface="Source Sans Pro" panose="020B0503030403020204" pitchFamily="34" charset="0"/>
                          <a:cs typeface="Times New Roman" panose="02020603050405020304" pitchFamily="18" charset="0"/>
                        </a:rPr>
                        <a:t>Family</a:t>
                      </a:r>
                      <a:endParaRPr sz="1000" b="1" baseline="0" dirty="0">
                        <a:solidFill>
                          <a:schemeClr val="bg1"/>
                        </a:solidFill>
                        <a:latin typeface="Source Sans Pro" panose="020B0503030403020204" pitchFamily="34" charset="0"/>
                        <a:cs typeface="Times New Roman" panose="02020603050405020304" pitchFamily="18" charset="0"/>
                      </a:endParaRPr>
                    </a:p>
                  </a:txBody>
                  <a:tcPr marL="0" marR="0" marT="75565" marB="0">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002D73"/>
                    </a:solidFill>
                  </a:tcPr>
                </a:tc>
                <a:extLst>
                  <a:ext uri="{0D108BD9-81ED-4DB2-BD59-A6C34878D82A}">
                    <a16:rowId xmlns:a16="http://schemas.microsoft.com/office/drawing/2014/main" val="10000"/>
                  </a:ext>
                </a:extLst>
              </a:tr>
              <a:tr h="243839">
                <a:tc>
                  <a:txBody>
                    <a:bodyPr/>
                    <a:lstStyle/>
                    <a:p>
                      <a:pPr marL="67945">
                        <a:lnSpc>
                          <a:spcPct val="100000"/>
                        </a:lnSpc>
                        <a:spcBef>
                          <a:spcPts val="434"/>
                        </a:spcBef>
                      </a:pPr>
                      <a:r>
                        <a:rPr lang="en-US" sz="1000" dirty="0">
                          <a:solidFill>
                            <a:schemeClr val="tx1"/>
                          </a:solidFill>
                          <a:latin typeface="Arial" panose="020B0604020202020204" pitchFamily="34" charset="0"/>
                          <a:cs typeface="Arial" panose="020B0604020202020204" pitchFamily="34" charset="0"/>
                        </a:rPr>
                        <a:t>Vision</a:t>
                      </a:r>
                      <a:r>
                        <a:rPr lang="en-US" sz="1000" baseline="0" dirty="0">
                          <a:solidFill>
                            <a:schemeClr val="tx1"/>
                          </a:solidFill>
                          <a:latin typeface="Arial" panose="020B0604020202020204" pitchFamily="34" charset="0"/>
                          <a:cs typeface="Arial" panose="020B0604020202020204" pitchFamily="34" charset="0"/>
                        </a:rPr>
                        <a:t> </a:t>
                      </a:r>
                      <a:endParaRPr sz="1000" dirty="0">
                        <a:solidFill>
                          <a:schemeClr val="tx1"/>
                        </a:solidFill>
                        <a:latin typeface="Arial" panose="020B0604020202020204" pitchFamily="34" charset="0"/>
                        <a:cs typeface="Arial" panose="020B0604020202020204" pitchFamily="34" charset="0"/>
                      </a:endParaRPr>
                    </a:p>
                  </a:txBody>
                  <a:tcPr marL="0" marR="0" marT="55244" marB="0">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$1.31</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403F41"/>
                      </a:solidFill>
                      <a:prstDash val="soli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$2.37</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$2.50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$3.94</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TextBox 6"/>
          <p:cNvSpPr txBox="1">
            <a:spLocks noChangeAspect="1"/>
          </p:cNvSpPr>
          <p:nvPr/>
        </p:nvSpPr>
        <p:spPr>
          <a:xfrm>
            <a:off x="509508" y="6788061"/>
            <a:ext cx="3232103" cy="875655"/>
          </a:xfrm>
          <a:prstGeom prst="rect">
            <a:avLst/>
          </a:prstGeom>
          <a:solidFill>
            <a:schemeClr val="accent6"/>
          </a:solidFill>
        </p:spPr>
        <p:txBody>
          <a:bodyPr wrap="square" rtlCol="0">
            <a:noAutofit/>
          </a:bodyPr>
          <a:lstStyle/>
          <a:p>
            <a:pPr marL="12700" marR="5080" lvl="0" indent="0" algn="just" defTabSz="914400" rtl="0" eaLnBrk="1" fontAlgn="auto" latinLnBrk="0" hangingPunct="1">
              <a:lnSpc>
                <a:spcPct val="12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Arial"/>
                <a:ea typeface="+mn-ea"/>
                <a:cs typeface="Arial"/>
              </a:rPr>
              <a:t>Money-Saving Tip</a:t>
            </a:r>
          </a:p>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lang="en-US" sz="1000" b="0" i="0" u="none" strike="noStrike" kern="1200" cap="none" spc="-5" normalizeH="0" baseline="0" noProof="0" dirty="0">
                <a:ln>
                  <a:noFill/>
                </a:ln>
                <a:solidFill>
                  <a:srgbClr val="FFFFFF"/>
                </a:solidFill>
                <a:effectLst/>
                <a:uLnTx/>
                <a:uFillTx/>
                <a:latin typeface="Arial"/>
                <a:ea typeface="+mn-ea"/>
                <a:cs typeface="Arial"/>
              </a:rPr>
              <a:t>Remember, you can use </a:t>
            </a:r>
            <a:r>
              <a:rPr kumimoji="0" lang="en-US" sz="1000" b="0" i="0" u="none" strike="noStrike" kern="1200" cap="none" spc="-10" normalizeH="0" baseline="0" noProof="0" dirty="0">
                <a:ln>
                  <a:noFill/>
                </a:ln>
                <a:solidFill>
                  <a:srgbClr val="FFFFFF"/>
                </a:solidFill>
                <a:effectLst/>
                <a:uLnTx/>
                <a:uFillTx/>
                <a:latin typeface="Arial"/>
                <a:ea typeface="+mn-ea"/>
                <a:cs typeface="Arial"/>
              </a:rPr>
              <a:t>your </a:t>
            </a:r>
            <a:r>
              <a:rPr kumimoji="0" lang="en-US" sz="1000" b="0" i="0" u="none" strike="noStrike" kern="1200" cap="none" spc="-5" normalizeH="0" baseline="0" noProof="0" dirty="0">
                <a:ln>
                  <a:noFill/>
                </a:ln>
                <a:solidFill>
                  <a:srgbClr val="FFFFFF"/>
                </a:solidFill>
                <a:effectLst/>
                <a:uLnTx/>
                <a:uFillTx/>
                <a:latin typeface="Arial"/>
                <a:ea typeface="+mn-ea"/>
                <a:cs typeface="Arial"/>
              </a:rPr>
              <a:t>FSA</a:t>
            </a:r>
            <a:br>
              <a:rPr kumimoji="0" lang="en-US" sz="1000" b="0" i="0" u="none" strike="noStrike" kern="1200" cap="none" spc="-5" normalizeH="0" baseline="0" noProof="0" dirty="0">
                <a:ln>
                  <a:noFill/>
                </a:ln>
                <a:solidFill>
                  <a:srgbClr val="FFFFFF"/>
                </a:solidFill>
                <a:effectLst/>
                <a:uLnTx/>
                <a:uFillTx/>
                <a:latin typeface="Arial"/>
                <a:ea typeface="+mn-ea"/>
                <a:cs typeface="Arial"/>
              </a:rPr>
            </a:br>
            <a:r>
              <a:rPr kumimoji="0" lang="en-US" sz="1000" b="0" i="0" u="none" strike="noStrike" kern="1200" cap="none" spc="-5" normalizeH="0" baseline="0" noProof="0" dirty="0">
                <a:ln>
                  <a:noFill/>
                </a:ln>
                <a:solidFill>
                  <a:srgbClr val="FFFFFF"/>
                </a:solidFill>
                <a:effectLst/>
                <a:uLnTx/>
                <a:uFillTx/>
                <a:latin typeface="Arial"/>
                <a:ea typeface="+mn-ea"/>
                <a:cs typeface="Arial"/>
              </a:rPr>
              <a:t>for qualified out-of-pocket dental and vision </a:t>
            </a:r>
            <a:br>
              <a:rPr kumimoji="0" lang="en-US" sz="1000" b="0" i="0" u="none" strike="noStrike" kern="1200" cap="none" spc="-5" normalizeH="0" baseline="0" noProof="0" dirty="0">
                <a:ln>
                  <a:noFill/>
                </a:ln>
                <a:solidFill>
                  <a:srgbClr val="FFFFFF"/>
                </a:solidFill>
                <a:effectLst/>
                <a:uLnTx/>
                <a:uFillTx/>
                <a:latin typeface="Arial"/>
                <a:ea typeface="+mn-ea"/>
                <a:cs typeface="Arial"/>
              </a:rPr>
            </a:br>
            <a:r>
              <a:rPr kumimoji="0" lang="en-US" sz="1000" b="0" i="0" u="none" strike="noStrike" kern="1200" cap="none" spc="-5" normalizeH="0" baseline="0" noProof="0" dirty="0">
                <a:ln>
                  <a:noFill/>
                </a:ln>
                <a:solidFill>
                  <a:srgbClr val="FFFFFF"/>
                </a:solidFill>
                <a:effectLst/>
                <a:uLnTx/>
                <a:uFillTx/>
                <a:latin typeface="Arial"/>
                <a:ea typeface="+mn-ea"/>
                <a:cs typeface="Arial"/>
              </a:rPr>
              <a:t>expenses.</a:t>
            </a:r>
            <a:endParaRPr kumimoji="0" lang="en-US" sz="1000" b="0" i="0" u="none" strike="noStrike" kern="1200" cap="none" spc="0" normalizeH="0" baseline="0" noProof="0" dirty="0">
              <a:ln>
                <a:noFill/>
              </a:ln>
              <a:solidFill>
                <a:prstClr val="black"/>
              </a:solidFill>
              <a:effectLst/>
              <a:uLnTx/>
              <a:uFillTx/>
              <a:latin typeface="Calibri"/>
              <a:ea typeface="+mn-ea"/>
            </a:endParaRPr>
          </a:p>
        </p:txBody>
      </p:sp>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675" y="6781598"/>
            <a:ext cx="474345" cy="474345"/>
          </a:xfrm>
          <a:prstGeom prst="rect">
            <a:avLst/>
          </a:prstGeom>
        </p:spPr>
      </p:pic>
      <p:sp>
        <p:nvSpPr>
          <p:cNvPr id="8" name="Slide Number Placeholder 7"/>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a:rPr>
              <a:t>8</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636860774"/>
              </p:ext>
            </p:extLst>
          </p:nvPr>
        </p:nvGraphicFramePr>
        <p:xfrm>
          <a:off x="4463204" y="2781721"/>
          <a:ext cx="2999082" cy="5166360"/>
        </p:xfrm>
        <a:graphic>
          <a:graphicData uri="http://schemas.openxmlformats.org/drawingml/2006/table">
            <a:tbl>
              <a:tblPr bandRow="1">
                <a:tableStyleId>{5C22544A-7EE6-4342-B048-85BDC9FD1C3A}</a:tableStyleId>
              </a:tblPr>
              <a:tblGrid>
                <a:gridCol w="2999082">
                  <a:extLst>
                    <a:ext uri="{9D8B030D-6E8A-4147-A177-3AD203B41FA5}">
                      <a16:colId xmlns:a16="http://schemas.microsoft.com/office/drawing/2014/main" val="982578266"/>
                    </a:ext>
                  </a:extLst>
                </a:gridCol>
              </a:tblGrid>
              <a:tr h="1455116">
                <a:tc>
                  <a:txBody>
                    <a:bodyPr/>
                    <a:lstStyle/>
                    <a:p>
                      <a:pPr algn="ctr"/>
                      <a:r>
                        <a:rPr lang="en-US" sz="1600" b="1" dirty="0">
                          <a:solidFill>
                            <a:schemeClr val="bg1"/>
                          </a:solidFill>
                          <a:latin typeface="Arial" panose="020B0604020202020204" pitchFamily="34" charset="0"/>
                          <a:cs typeface="Arial" panose="020B0604020202020204" pitchFamily="34" charset="0"/>
                        </a:rPr>
                        <a:t>Find a Davis Vision Provider</a:t>
                      </a: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By visiting </a:t>
                      </a:r>
                      <a:r>
                        <a:rPr lang="en-US" sz="1200" dirty="0">
                          <a:solidFill>
                            <a:schemeClr val="bg1"/>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www.metlife.com/vision</a:t>
                      </a:r>
                      <a:r>
                        <a:rPr lang="en-US" sz="1200" dirty="0">
                          <a:solidFill>
                            <a:schemeClr val="bg1"/>
                          </a:solidFill>
                          <a:latin typeface="Arial" panose="020B0604020202020204" pitchFamily="34" charset="0"/>
                          <a:ea typeface="+mn-ea"/>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and select ‘Davis Vision by MetLife”</a:t>
                      </a:r>
                    </a:p>
                    <a:p>
                      <a:pPr algn="ctr"/>
                      <a:r>
                        <a:rPr lang="en-US" sz="1200" dirty="0">
                          <a:solidFill>
                            <a:schemeClr val="bg1"/>
                          </a:solidFill>
                          <a:latin typeface="Arial" panose="020B0604020202020204" pitchFamily="34" charset="0"/>
                          <a:cs typeface="Arial" panose="020B0604020202020204" pitchFamily="34" charset="0"/>
                        </a:rPr>
                        <a:t>Davis Vision’ </a:t>
                      </a:r>
                    </a:p>
                    <a:p>
                      <a:pPr algn="ctr"/>
                      <a:r>
                        <a:rPr lang="en-US" sz="1200" dirty="0">
                          <a:solidFill>
                            <a:schemeClr val="bg1"/>
                          </a:solidFill>
                          <a:latin typeface="Arial" panose="020B0604020202020204" pitchFamily="34" charset="0"/>
                          <a:cs typeface="Arial" panose="020B0604020202020204" pitchFamily="34" charset="0"/>
                        </a:rPr>
                        <a:t>Visit the member website at </a:t>
                      </a:r>
                      <a:r>
                        <a:rPr lang="en-US" sz="1200" u="sng" dirty="0">
                          <a:solidFill>
                            <a:schemeClr val="bg1"/>
                          </a:solidFill>
                          <a:latin typeface="Arial" panose="020B0604020202020204" pitchFamily="34" charset="0"/>
                          <a:cs typeface="Arial" panose="020B0604020202020204" pitchFamily="34" charset="0"/>
                        </a:rPr>
                        <a:t>www.metlife.com/mybenefits</a:t>
                      </a:r>
                    </a:p>
                    <a:p>
                      <a:pPr algn="ctr"/>
                      <a:endParaRPr lang="en-US" sz="1200" dirty="0">
                        <a:solidFill>
                          <a:schemeClr val="bg1"/>
                        </a:solidFill>
                        <a:latin typeface="Arial" panose="020B0604020202020204" pitchFamily="34" charset="0"/>
                        <a:cs typeface="Arial" panose="020B0604020202020204" pitchFamily="34" charset="0"/>
                      </a:endParaRPr>
                    </a:p>
                  </a:txBody>
                  <a:tcPr>
                    <a:solidFill>
                      <a:srgbClr val="002D73"/>
                    </a:solidFill>
                  </a:tcPr>
                </a:tc>
                <a:extLst>
                  <a:ext uri="{0D108BD9-81ED-4DB2-BD59-A6C34878D82A}">
                    <a16:rowId xmlns:a16="http://schemas.microsoft.com/office/drawing/2014/main" val="3261670089"/>
                  </a:ext>
                </a:extLst>
              </a:tr>
              <a:tr h="1116671">
                <a:tc>
                  <a:txBody>
                    <a:bodyPr/>
                    <a:lstStyle/>
                    <a:p>
                      <a:pPr algn="ctr"/>
                      <a:r>
                        <a:rPr lang="en-US" sz="1600" b="1" dirty="0">
                          <a:latin typeface="Arial" panose="020B0604020202020204" pitchFamily="34" charset="0"/>
                          <a:cs typeface="Arial" panose="020B0604020202020204" pitchFamily="34" charset="0"/>
                        </a:rPr>
                        <a:t>The Exclusive</a:t>
                      </a:r>
                      <a:r>
                        <a:rPr lang="en-US" sz="1600" b="1" baseline="0" dirty="0">
                          <a:latin typeface="Arial" panose="020B0604020202020204" pitchFamily="34" charset="0"/>
                          <a:cs typeface="Arial" panose="020B0604020202020204" pitchFamily="34" charset="0"/>
                        </a:rPr>
                        <a:t> Collection</a:t>
                      </a:r>
                      <a:endParaRPr lang="en-US" sz="1600" baseline="0" dirty="0">
                        <a:latin typeface="Arial" panose="020B0604020202020204" pitchFamily="34" charset="0"/>
                        <a:cs typeface="Arial" panose="020B0604020202020204" pitchFamily="34" charset="0"/>
                      </a:endParaRPr>
                    </a:p>
                    <a:p>
                      <a:pPr algn="ctr">
                        <a:spcBef>
                          <a:spcPts val="600"/>
                        </a:spcBef>
                      </a:pPr>
                      <a:r>
                        <a:rPr lang="en-US" sz="1200" dirty="0">
                          <a:latin typeface="Arial" panose="020B0604020202020204" pitchFamily="34" charset="0"/>
                          <a:cs typeface="Arial" panose="020B0604020202020204" pitchFamily="34" charset="0"/>
                        </a:rPr>
                        <a:t>The Exclusive Collection of frames </a:t>
                      </a:r>
                    </a:p>
                    <a:p>
                      <a:pPr algn="ctr"/>
                      <a:r>
                        <a:rPr lang="en-US" sz="1200" dirty="0">
                          <a:latin typeface="Arial" panose="020B0604020202020204" pitchFamily="34" charset="0"/>
                          <a:cs typeface="Arial" panose="020B0604020202020204" pitchFamily="34" charset="0"/>
                        </a:rPr>
                        <a:t>is available at nearly 9,000 locations </a:t>
                      </a:r>
                    </a:p>
                    <a:p>
                      <a:pPr algn="ctr"/>
                      <a:r>
                        <a:rPr lang="en-US" sz="1200" dirty="0">
                          <a:latin typeface="Arial" panose="020B0604020202020204" pitchFamily="34" charset="0"/>
                          <a:cs typeface="Arial" panose="020B0604020202020204" pitchFamily="34" charset="0"/>
                        </a:rPr>
                        <a:t>across the U.S. Log in to browse </a:t>
                      </a:r>
                    </a:p>
                    <a:p>
                      <a:pPr algn="ctr"/>
                      <a:r>
                        <a:rPr lang="en-US" sz="1200" dirty="0">
                          <a:latin typeface="Arial" panose="020B0604020202020204" pitchFamily="34" charset="0"/>
                          <a:cs typeface="Arial" panose="020B0604020202020204" pitchFamily="34" charset="0"/>
                        </a:rPr>
                        <a:t>frames, and find a Collection near you</a:t>
                      </a:r>
                    </a:p>
                  </a:txBody>
                  <a:tcPr>
                    <a:solidFill>
                      <a:schemeClr val="bg1"/>
                    </a:solidFill>
                  </a:tcPr>
                </a:tc>
                <a:extLst>
                  <a:ext uri="{0D108BD9-81ED-4DB2-BD59-A6C34878D82A}">
                    <a16:rowId xmlns:a16="http://schemas.microsoft.com/office/drawing/2014/main" val="1818326632"/>
                  </a:ext>
                </a:extLst>
              </a:tr>
              <a:tr h="1088972">
                <a:tc>
                  <a:txBody>
                    <a:bodyPr/>
                    <a:lstStyle/>
                    <a:p>
                      <a:pPr algn="ctr"/>
                      <a:r>
                        <a:rPr lang="en-US" sz="1600" b="1" dirty="0">
                          <a:latin typeface="Arial" panose="020B0604020202020204" pitchFamily="34" charset="0"/>
                          <a:cs typeface="Arial" panose="020B0604020202020204" pitchFamily="34" charset="0"/>
                        </a:rPr>
                        <a:t>Free Breakage Warranty</a:t>
                      </a:r>
                    </a:p>
                    <a:p>
                      <a:pPr algn="ctr"/>
                      <a:r>
                        <a:rPr lang="en-US" sz="1600" b="1" dirty="0">
                          <a:latin typeface="Arial" panose="020B0604020202020204" pitchFamily="34" charset="0"/>
                          <a:cs typeface="Arial" panose="020B0604020202020204" pitchFamily="34" charset="0"/>
                        </a:rPr>
                        <a:t>In-network</a:t>
                      </a:r>
                      <a:endParaRPr lang="en-US" sz="1600" dirty="0">
                        <a:latin typeface="Arial" panose="020B0604020202020204" pitchFamily="34" charset="0"/>
                        <a:cs typeface="Arial" panose="020B0604020202020204" pitchFamily="34" charset="0"/>
                      </a:endParaRPr>
                    </a:p>
                    <a:p>
                      <a:pPr algn="ctr">
                        <a:spcBef>
                          <a:spcPts val="600"/>
                        </a:spcBef>
                      </a:pPr>
                      <a:r>
                        <a:rPr lang="en-US" sz="1200" dirty="0">
                          <a:latin typeface="Arial" panose="020B0604020202020204" pitchFamily="34" charset="0"/>
                          <a:cs typeface="Arial" panose="020B0604020202020204" pitchFamily="34" charset="0"/>
                        </a:rPr>
                        <a:t>Your glasses are covered with our  </a:t>
                      </a:r>
                    </a:p>
                    <a:p>
                      <a:pPr algn="ctr"/>
                      <a:r>
                        <a:rPr lang="en-US" sz="1200" dirty="0">
                          <a:latin typeface="Arial" panose="020B0604020202020204" pitchFamily="34" charset="0"/>
                          <a:cs typeface="Arial" panose="020B0604020202020204" pitchFamily="34" charset="0"/>
                        </a:rPr>
                        <a:t>FREE one-year breakage warranty. </a:t>
                      </a:r>
                    </a:p>
                    <a:p>
                      <a:pPr algn="ctr"/>
                      <a:r>
                        <a:rPr lang="en-US" sz="1200" dirty="0">
                          <a:latin typeface="Arial" panose="020B0604020202020204" pitchFamily="34" charset="0"/>
                          <a:cs typeface="Arial" panose="020B0604020202020204" pitchFamily="34" charset="0"/>
                        </a:rPr>
                        <a:t>Some limitations apply.</a:t>
                      </a:r>
                    </a:p>
                  </a:txBody>
                  <a:tcPr>
                    <a:solidFill>
                      <a:schemeClr val="tx2">
                        <a:lumMod val="20000"/>
                        <a:lumOff val="80000"/>
                      </a:schemeClr>
                    </a:solidFill>
                  </a:tcPr>
                </a:tc>
                <a:extLst>
                  <a:ext uri="{0D108BD9-81ED-4DB2-BD59-A6C34878D82A}">
                    <a16:rowId xmlns:a16="http://schemas.microsoft.com/office/drawing/2014/main" val="582383293"/>
                  </a:ext>
                </a:extLst>
              </a:tr>
              <a:tr h="1067483">
                <a:tc>
                  <a:txBody>
                    <a:bodyPr/>
                    <a:lstStyle/>
                    <a:p>
                      <a:pPr algn="ctr"/>
                      <a:r>
                        <a:rPr lang="en-US" sz="1600" b="1" dirty="0">
                          <a:solidFill>
                            <a:schemeClr val="dk1"/>
                          </a:solidFill>
                          <a:latin typeface="Arial" panose="020B0604020202020204" pitchFamily="34" charset="0"/>
                          <a:ea typeface="+mn-ea"/>
                          <a:cs typeface="Arial" panose="020B0604020202020204" pitchFamily="34" charset="0"/>
                        </a:rPr>
                        <a:t>What providers are in network? </a:t>
                      </a:r>
                    </a:p>
                    <a:p>
                      <a:pPr algn="ctr">
                        <a:spcBef>
                          <a:spcPts val="600"/>
                        </a:spcBef>
                      </a:pPr>
                      <a:r>
                        <a:rPr lang="en-US" sz="1200" dirty="0">
                          <a:solidFill>
                            <a:schemeClr val="dk1"/>
                          </a:solidFill>
                          <a:latin typeface="Arial" panose="020B0604020202020204" pitchFamily="34" charset="0"/>
                          <a:ea typeface="+mn-ea"/>
                          <a:cs typeface="Arial" panose="020B0604020202020204" pitchFamily="34" charset="0"/>
                        </a:rPr>
                        <a:t>A few examples include Low County Eye, America’s Best, Walmart, Stanton Optical, and My Eye Dr. </a:t>
                      </a:r>
                    </a:p>
                  </a:txBody>
                  <a:tcPr>
                    <a:solidFill>
                      <a:schemeClr val="bg1"/>
                    </a:solidFill>
                  </a:tcPr>
                </a:tc>
                <a:extLst>
                  <a:ext uri="{0D108BD9-81ED-4DB2-BD59-A6C34878D82A}">
                    <a16:rowId xmlns:a16="http://schemas.microsoft.com/office/drawing/2014/main" val="2465506086"/>
                  </a:ext>
                </a:extLst>
              </a:tr>
            </a:tbl>
          </a:graphicData>
        </a:graphic>
      </p:graphicFrame>
      <p:graphicFrame>
        <p:nvGraphicFramePr>
          <p:cNvPr id="19" name="object 53"/>
          <p:cNvGraphicFramePr>
            <a:graphicFrameLocks noGrp="1"/>
          </p:cNvGraphicFramePr>
          <p:nvPr>
            <p:extLst>
              <p:ext uri="{D42A27DB-BD31-4B8C-83A1-F6EECF244321}">
                <p14:modId xmlns:p14="http://schemas.microsoft.com/office/powerpoint/2010/main" val="647861945"/>
              </p:ext>
            </p:extLst>
          </p:nvPr>
        </p:nvGraphicFramePr>
        <p:xfrm>
          <a:off x="1448219" y="8098701"/>
          <a:ext cx="4875962" cy="1403603"/>
        </p:xfrm>
        <a:graphic>
          <a:graphicData uri="http://schemas.openxmlformats.org/drawingml/2006/table">
            <a:tbl>
              <a:tblPr firstRow="1" bandRow="1">
                <a:tableStyleId>{2D5ABB26-0587-4C30-8999-92F81FD0307C}</a:tableStyleId>
              </a:tblPr>
              <a:tblGrid>
                <a:gridCol w="243756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280416">
                <a:tc gridSpan="2">
                  <a:txBody>
                    <a:bodyPr/>
                    <a:lstStyle/>
                    <a:p>
                      <a:pPr marL="90805" marR="365760">
                        <a:lnSpc>
                          <a:spcPts val="919"/>
                        </a:lnSpc>
                        <a:spcBef>
                          <a:spcPts val="185"/>
                        </a:spcBef>
                      </a:pPr>
                      <a:r>
                        <a:rPr lang="en-US" sz="1200" b="1" dirty="0">
                          <a:solidFill>
                            <a:schemeClr val="bg1"/>
                          </a:solidFill>
                          <a:latin typeface="Arial" panose="020B0604020202020204" pitchFamily="34" charset="0"/>
                          <a:cs typeface="Arial" panose="020B0604020202020204" pitchFamily="34" charset="0"/>
                        </a:rPr>
                        <a:t>                      Out of Network Reimbursement</a:t>
                      </a:r>
                      <a:r>
                        <a:rPr lang="en-US" sz="1200" b="1" baseline="0" dirty="0">
                          <a:solidFill>
                            <a:schemeClr val="bg1"/>
                          </a:solidFill>
                          <a:latin typeface="Arial" panose="020B0604020202020204" pitchFamily="34" charset="0"/>
                          <a:cs typeface="Arial" panose="020B0604020202020204" pitchFamily="34" charset="0"/>
                        </a:rPr>
                        <a:t> Schedule</a:t>
                      </a:r>
                      <a:endParaRPr lang="en-US" sz="1200" b="1" dirty="0">
                        <a:solidFill>
                          <a:schemeClr val="bg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a:solidFill>
                        <a:srgbClr val="403F41"/>
                      </a:solidFill>
                      <a:prstDash val="solid"/>
                    </a:lnT>
                    <a:lnB w="6350" cap="flat" cmpd="sng" algn="ctr">
                      <a:solidFill>
                        <a:srgbClr val="403F41"/>
                      </a:solidFill>
                      <a:prstDash val="solid"/>
                      <a:round/>
                      <a:headEnd type="none" w="med" len="med"/>
                      <a:tailEnd type="none" w="med" len="med"/>
                    </a:lnB>
                    <a:solidFill>
                      <a:srgbClr val="002D73"/>
                    </a:solidFill>
                  </a:tcPr>
                </a:tc>
                <a:tc hMerge="1">
                  <a:txBody>
                    <a:bodyPr/>
                    <a:lstStyle/>
                    <a:p>
                      <a:pPr algn="ctr">
                        <a:lnSpc>
                          <a:spcPct val="100000"/>
                        </a:lnSpc>
                      </a:pPr>
                      <a:endParaRPr sz="80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773446347"/>
                  </a:ext>
                </a:extLst>
              </a:tr>
              <a:tr h="280416">
                <a:tc>
                  <a:txBody>
                    <a:bodyPr/>
                    <a:lstStyle/>
                    <a:p>
                      <a:pPr marL="90805" marR="365760">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Eye</a:t>
                      </a:r>
                      <a:r>
                        <a:rPr lang="en-US" sz="1000" spc="-5" baseline="0" dirty="0">
                          <a:solidFill>
                            <a:schemeClr val="tx1"/>
                          </a:solidFill>
                          <a:latin typeface="Arial" panose="020B0604020202020204" pitchFamily="34" charset="0"/>
                          <a:cs typeface="Arial" panose="020B0604020202020204" pitchFamily="34" charset="0"/>
                        </a:rPr>
                        <a:t> Examination: up to $45</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rgbClr val="FFFFFF"/>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Trifocal</a:t>
                      </a:r>
                      <a:r>
                        <a:rPr lang="en-US" sz="1000" baseline="0" dirty="0">
                          <a:solidFill>
                            <a:schemeClr val="tx1"/>
                          </a:solidFill>
                          <a:latin typeface="Arial" panose="020B0604020202020204" pitchFamily="34" charset="0"/>
                          <a:cs typeface="Arial" panose="020B0604020202020204" pitchFamily="34" charset="0"/>
                        </a:rPr>
                        <a:t> Lenses: up to $65</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1178">
                <a:tc>
                  <a:txBody>
                    <a:bodyPr/>
                    <a:lstStyle/>
                    <a:p>
                      <a:pPr marL="90805" marR="297180">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Frame: Up to $70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cap="flat" cmpd="sng" algn="ctr">
                      <a:solidFill>
                        <a:srgbClr val="403F41"/>
                      </a:solidFill>
                      <a:prstDash val="solid"/>
                      <a:round/>
                      <a:headEnd type="none" w="med" len="med"/>
                      <a:tailEnd type="none" w="med" len="me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Lenticular Lenses: up to $100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80416">
                <a:tc>
                  <a:txBody>
                    <a:bodyPr/>
                    <a:lstStyle/>
                    <a:p>
                      <a:pPr marL="90805" marR="28003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Single Vision Lenses: up to $30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bg1"/>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Elective Contact Lenses: up to $105</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cap="flat" cmpd="sng" algn="ctr">
                      <a:solidFill>
                        <a:srgbClr val="403F4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1177">
                <a:tc>
                  <a:txBody>
                    <a:bodyPr/>
                    <a:lstStyle/>
                    <a:p>
                      <a:pPr marL="90805" marR="201295">
                        <a:lnSpc>
                          <a:spcPts val="919"/>
                        </a:lnSpc>
                        <a:spcBef>
                          <a:spcPts val="185"/>
                        </a:spcBef>
                      </a:pPr>
                      <a:r>
                        <a:rPr lang="en-US" sz="1000" spc="-5" dirty="0">
                          <a:solidFill>
                            <a:schemeClr val="tx1"/>
                          </a:solidFill>
                          <a:latin typeface="Arial" panose="020B0604020202020204" pitchFamily="34" charset="0"/>
                          <a:cs typeface="Arial" panose="020B0604020202020204" pitchFamily="34" charset="0"/>
                        </a:rPr>
                        <a:t>Bifocal/Progressive Lenses: up to $50</a:t>
                      </a:r>
                      <a:endParaRPr sz="1000" dirty="0">
                        <a:solidFill>
                          <a:schemeClr val="tx1"/>
                        </a:solidFill>
                        <a:latin typeface="Arial" panose="020B0604020202020204" pitchFamily="34" charset="0"/>
                        <a:cs typeface="Arial" panose="020B0604020202020204" pitchFamily="34" charset="0"/>
                      </a:endParaRPr>
                    </a:p>
                  </a:txBody>
                  <a:tcPr marL="0" marR="0" marT="23495" marB="0" anchor="ctr">
                    <a:lnL w="6350">
                      <a:solidFill>
                        <a:srgbClr val="403F41"/>
                      </a:solidFill>
                      <a:prstDash val="solid"/>
                    </a:lnL>
                    <a:lnR w="6350">
                      <a:solidFill>
                        <a:srgbClr val="403F41"/>
                      </a:solidFill>
                      <a:prstDash val="solid"/>
                    </a:lnR>
                    <a:lnT w="6350">
                      <a:solidFill>
                        <a:srgbClr val="403F41"/>
                      </a:solidFill>
                      <a:prstDash val="solid"/>
                    </a:lnT>
                    <a:lnB w="6350">
                      <a:solidFill>
                        <a:srgbClr val="403F41"/>
                      </a:solidFill>
                      <a:prstDash val="solid"/>
                    </a:lnB>
                    <a:solidFill>
                      <a:schemeClr val="tx2">
                        <a:lumMod val="20000"/>
                        <a:lumOff val="80000"/>
                      </a:schemeClr>
                    </a:solidFill>
                  </a:tcPr>
                </a:tc>
                <a:tc>
                  <a:txBody>
                    <a:bodyPr/>
                    <a:lstStyle/>
                    <a:p>
                      <a:pPr algn="ctr">
                        <a:lnSpc>
                          <a:spcPct val="100000"/>
                        </a:lnSpc>
                      </a:pPr>
                      <a:r>
                        <a:rPr lang="en-US" sz="1000" dirty="0">
                          <a:solidFill>
                            <a:schemeClr val="tx1"/>
                          </a:solidFill>
                          <a:latin typeface="Arial" panose="020B0604020202020204" pitchFamily="34" charset="0"/>
                          <a:cs typeface="Arial" panose="020B0604020202020204" pitchFamily="34" charset="0"/>
                        </a:rPr>
                        <a:t>Visually</a:t>
                      </a:r>
                      <a:r>
                        <a:rPr lang="en-US" sz="1000" baseline="0" dirty="0">
                          <a:solidFill>
                            <a:schemeClr val="tx1"/>
                          </a:solidFill>
                          <a:latin typeface="Arial" panose="020B0604020202020204" pitchFamily="34" charset="0"/>
                          <a:cs typeface="Arial" panose="020B0604020202020204" pitchFamily="34" charset="0"/>
                        </a:rPr>
                        <a:t> Required Contacts: up to $210</a:t>
                      </a:r>
                      <a:endParaRPr sz="100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403F41"/>
                      </a:solidFill>
                      <a:prstDash val="solid"/>
                      <a:round/>
                      <a:headEnd type="none" w="med" len="med"/>
                      <a:tailEnd type="none" w="med" len="med"/>
                    </a:lnL>
                    <a:lnR w="6350">
                      <a:solidFill>
                        <a:srgbClr val="403F41"/>
                      </a:solidFill>
                      <a:prstDash val="solid"/>
                    </a:lnR>
                    <a:lnT w="6350" cap="flat" cmpd="sng" algn="ctr">
                      <a:solidFill>
                        <a:srgbClr val="403F41"/>
                      </a:solidFill>
                      <a:prstDash val="solid"/>
                      <a:round/>
                      <a:headEnd type="none" w="med" len="med"/>
                      <a:tailEnd type="none" w="med" len="med"/>
                    </a:lnT>
                    <a:lnB w="6350">
                      <a:solidFill>
                        <a:srgbClr val="403F41"/>
                      </a:solidFill>
                      <a:prstDash val="soli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pic>
        <p:nvPicPr>
          <p:cNvPr id="9" name="Picture 8">
            <a:extLst>
              <a:ext uri="{FF2B5EF4-FFF2-40B4-BE49-F238E27FC236}">
                <a16:creationId xmlns:a16="http://schemas.microsoft.com/office/drawing/2014/main" id="{206B3F7D-86A1-6F14-24F6-738D720B195E}"/>
              </a:ext>
            </a:extLst>
          </p:cNvPr>
          <p:cNvPicPr>
            <a:picLocks noChangeAspect="1"/>
          </p:cNvPicPr>
          <p:nvPr/>
        </p:nvPicPr>
        <p:blipFill>
          <a:blip r:embed="rId5"/>
          <a:stretch>
            <a:fillRect/>
          </a:stretch>
        </p:blipFill>
        <p:spPr>
          <a:xfrm>
            <a:off x="5548184" y="9614362"/>
            <a:ext cx="2018959" cy="405476"/>
          </a:xfrm>
          <a:prstGeom prst="rect">
            <a:avLst/>
          </a:prstGeom>
        </p:spPr>
      </p:pic>
      <p:pic>
        <p:nvPicPr>
          <p:cNvPr id="12" name="Picture 11">
            <a:extLst>
              <a:ext uri="{FF2B5EF4-FFF2-40B4-BE49-F238E27FC236}">
                <a16:creationId xmlns:a16="http://schemas.microsoft.com/office/drawing/2014/main" id="{A28CB48E-2DEF-64C9-D82E-1E1A16FC6805}"/>
              </a:ext>
            </a:extLst>
          </p:cNvPr>
          <p:cNvPicPr>
            <a:picLocks noChangeAspect="1"/>
          </p:cNvPicPr>
          <p:nvPr/>
        </p:nvPicPr>
        <p:blipFill>
          <a:blip r:embed="rId6"/>
          <a:stretch>
            <a:fillRect/>
          </a:stretch>
        </p:blipFill>
        <p:spPr>
          <a:xfrm>
            <a:off x="2457450" y="847669"/>
            <a:ext cx="2979678" cy="579170"/>
          </a:xfrm>
          <a:prstGeom prst="rect">
            <a:avLst/>
          </a:prstGeom>
        </p:spPr>
      </p:pic>
    </p:spTree>
    <p:custDataLst>
      <p:tags r:id="rId1"/>
    </p:custDataLst>
    <p:extLst>
      <p:ext uri="{BB962C8B-B14F-4D97-AF65-F5344CB8AC3E}">
        <p14:creationId xmlns:p14="http://schemas.microsoft.com/office/powerpoint/2010/main" val="467994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YOU template">
      <a:dk1>
        <a:sysClr val="windowText" lastClr="000000"/>
      </a:dk1>
      <a:lt1>
        <a:sysClr val="window" lastClr="FFFFFF"/>
      </a:lt1>
      <a:dk2>
        <a:srgbClr val="1F497D"/>
      </a:dk2>
      <a:lt2>
        <a:srgbClr val="EAEDEA"/>
      </a:lt2>
      <a:accent1>
        <a:srgbClr val="383045"/>
      </a:accent1>
      <a:accent2>
        <a:srgbClr val="704467"/>
      </a:accent2>
      <a:accent3>
        <a:srgbClr val="8A6781"/>
      </a:accent3>
      <a:accent4>
        <a:srgbClr val="A98EA1"/>
      </a:accent4>
      <a:accent5>
        <a:srgbClr val="CDBEC8"/>
      </a:accent5>
      <a:accent6>
        <a:srgbClr val="597074"/>
      </a:accent6>
      <a:hlink>
        <a:srgbClr val="403F4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37c88395a1e44c7be99d6343ff0ca58 xmlns="c3ab07d4-6f6c-474a-8899-85c49e0a7574">
      <Terms xmlns="http://schemas.microsoft.com/office/infopath/2007/PartnerControls"/>
    </m37c88395a1e44c7be99d6343ff0ca58>
    <Topic xmlns="46023d09-6706-4ad3-9357-785340d7c3fe"> 2021 YOU Templates - POWERPOINT</Topic>
    <n5c12090629b43ed950c8a8ea8024a01 xmlns="bdb923d3-2dae-4f59-a8f7-ec97bb8a3e3e">
      <Terms xmlns="http://schemas.microsoft.com/office/infopath/2007/PartnerControls"/>
    </n5c12090629b43ed950c8a8ea8024a01>
    <LikesCount xmlns="http://schemas.microsoft.com/sharepoint/v3" xsi:nil="true"/>
    <a378d28b95fa4be593f4059f8302acce xmlns="bdb923d3-2dae-4f59-a8f7-ec97bb8a3e3e">
      <Terms xmlns="http://schemas.microsoft.com/office/infopath/2007/PartnerControls"/>
    </a378d28b95fa4be593f4059f8302acce>
    <LongDescription xmlns="http://schemas.microsoft.com/sharepoint/v3" xsi:nil="true"/>
    <ee4955ea5f46493ea090289eeb898885 xmlns="bdb923d3-2dae-4f59-a8f7-ec97bb8a3e3e">
      <Terms xmlns="http://schemas.microsoft.com/office/infopath/2007/PartnerControls">
        <TermInfo xmlns="http://schemas.microsoft.com/office/infopath/2007/PartnerControls">
          <TermName xmlns="http://schemas.microsoft.com/office/infopath/2007/PartnerControls">EH+B US : Midmarket Master Templates</TermName>
          <TermId xmlns="http://schemas.microsoft.com/office/infopath/2007/PartnerControls">9c40d621-5e70-483c-a347-ad5879be4dc6</TermId>
        </TermInfo>
      </Terms>
    </ee4955ea5f46493ea090289eeb898885>
    <RatedBy xmlns="http://schemas.microsoft.com/sharepoint/v3">
      <UserInfo>
        <DisplayName/>
        <AccountId xsi:nil="true"/>
        <AccountType/>
      </UserInfo>
    </RatedBy>
    <_dlc_DocId xmlns="bdb923d3-2dae-4f59-a8f7-ec97bb8a3e3e">HVCONTENT-1905752509-11635</_dlc_DocId>
    <_fd_parent_temp xmlns="46023d09-6706-4ad3-9357-785340d7c3fe" xsi:nil="true"/>
    <h755275ce3fa494097da4c3fd648a298 xmlns="bdb923d3-2dae-4f59-a8f7-ec97bb8a3e3e">
      <Terms xmlns="http://schemas.microsoft.com/office/infopath/2007/PartnerControls">
        <TermInfo xmlns="http://schemas.microsoft.com/office/infopath/2007/PartnerControls">
          <TermName xmlns="http://schemas.microsoft.com/office/infopath/2007/PartnerControls">Brochure</TermName>
          <TermId xmlns="http://schemas.microsoft.com/office/infopath/2007/PartnerControls">0bbf1e5b-ccd6-4486-8eb0-3b1dacb4ac83</TermId>
        </TermInfo>
      </Terms>
    </h755275ce3fa494097da4c3fd648a298>
    <LegacyPath xmlns="46023d09-6706-4ad3-9357-785340d7c3fe" xsi:nil="true"/>
    <Date xmlns="http://schemas.microsoft.com/sharepoint/v3/fields">2020-07-29T05:00:00+00:00</Date>
    <i89941779df944b7933201f69616fe79 xmlns="bdb923d3-2dae-4f59-a8f7-ec97bb8a3e3e">
      <Terms xmlns="http://schemas.microsoft.com/office/infopath/2007/PartnerControls"/>
    </i89941779df944b7933201f69616fe79>
    <TaxCatchAll xmlns="c3ab07d4-6f6c-474a-8899-85c49e0a7574">
      <Value>6326</Value>
      <Value>39</Value>
      <Value>38</Value>
      <Value>5750</Value>
    </TaxCatchAll>
    <mf08c2ce67b946efbd8cf897405ea695 xmlns="bdb923d3-2dae-4f59-a8f7-ec97bb8a3e3e">
      <Terms xmlns="http://schemas.microsoft.com/office/infopath/2007/PartnerControls"/>
    </mf08c2ce67b946efbd8cf897405ea695>
    <ib8dc5bb498b46b6a6e1be866c5d9a77 xmlns="bdb923d3-2dae-4f59-a8f7-ec97bb8a3e3e">
      <Terms xmlns="http://schemas.microsoft.com/office/infopath/2007/PartnerControls">
        <TermInfo xmlns="http://schemas.microsoft.com/office/infopath/2007/PartnerControls">
          <TermName xmlns="http://schemas.microsoft.com/office/infopath/2007/PartnerControls">Requires Customization</TermName>
          <TermId xmlns="http://schemas.microsoft.com/office/infopath/2007/PartnerControls">6f732dc4-aaf1-47dd-a62c-97540abd3367</TermId>
        </TermInfo>
      </Terms>
    </ib8dc5bb498b46b6a6e1be866c5d9a77>
    <KC_x0020_Comments xmlns="46023d09-6706-4ad3-9357-785340d7c3fe" xsi:nil="true"/>
    <KeyContent xmlns="bdb923d3-2dae-4f59-a8f7-ec97bb8a3e3e">false</KeyContent>
    <Review_x0020_Date xmlns="46023d09-6706-4ad3-9357-785340d7c3fe">2021-07-29T05:00:00+00:00</Review_x0020_Date>
    <Sort_x0020_Order xmlns="46023d09-6706-4ad3-9357-785340d7c3fe" xsi:nil="true"/>
    <Content_x0020_Owner xmlns="46023d09-6706-4ad3-9357-785340d7c3fe">
      <UserInfo>
        <DisplayName/>
        <AccountId xsi:nil="true"/>
        <AccountType/>
      </UserInfo>
    </Content_x0020_Owner>
    <IconOverlay xmlns="http://schemas.microsoft.com/sharepoint/v4" xsi:nil="true"/>
    <Ratings xmlns="http://schemas.microsoft.com/sharepoint/v3" xsi:nil="true"/>
    <Classification xmlns="46023d09-6706-4ad3-9357-785340d7c3fe">Long Shelf Life</Classification>
    <LegacyID xmlns="46023d09-6706-4ad3-9357-785340d7c3fe" xsi:nil="true"/>
    <b3d886580aed4f8f9310c57d6c0f6252 xmlns="bdb923d3-2dae-4f59-a8f7-ec97bb8a3e3e">
      <Terms xmlns="http://schemas.microsoft.com/office/infopath/2007/PartnerControls">
        <TermInfo xmlns="http://schemas.microsoft.com/office/infopath/2007/PartnerControls">
          <TermName xmlns="http://schemas.microsoft.com/office/infopath/2007/PartnerControls">Market-Sell</TermName>
          <TermId xmlns="http://schemas.microsoft.com/office/infopath/2007/PartnerControls">690d6d29-2d08-403c-b459-f5d1b593d4cf</TermId>
        </TermInfo>
      </Terms>
    </b3d886580aed4f8f9310c57d6c0f6252>
    <LikedBy xmlns="http://schemas.microsoft.com/sharepoint/v3">
      <UserInfo>
        <DisplayName/>
        <AccountId xsi:nil="true"/>
        <AccountType/>
      </UserInfo>
    </LikedBy>
    <_dlc_DocIdUrl xmlns="bdb923d3-2dae-4f59-a8f7-ec97bb8a3e3e">
      <Url>http://content.mercer.com/_layouts/15/DocIdRedir.aspx?ID=HVCONTENT-1905752509-11635</Url>
      <Description>HVCONTENT-1905752509-11635</Description>
    </_dlc_DocIdUrl>
    <ShortDescription xmlns="http://schemas.microsoft.com/sharepoint/v3">Benefits Guide Template</ShortDescription>
    <Contact xmlns="46023d09-6706-4ad3-9357-785340d7c3fe">
      <UserInfo>
        <DisplayName>Yorke, Jennifer</DisplayName>
        <AccountId>35055</AccountId>
        <AccountType/>
      </UserInfo>
    </Contact>
    <b548d78c18aa410aaeb9e52c75e08cb4 xmlns="bdb923d3-2dae-4f59-a8f7-ec97bb8a3e3e">
      <Terms xmlns="http://schemas.microsoft.com/office/infopath/2007/PartnerControls"/>
    </b548d78c18aa410aaeb9e52c75e08cb4>
    <Sub_x002d_Topic xmlns="46023d09-6706-4ad3-9357-785340d7c3fe" xsi:nil="true"/>
    <Display_x0020_Care_x0020_Package_x0020_Icon xmlns="46023d09-6706-4ad3-9357-785340d7c3fe">No</Display_x0020_Care_x0020_Package_x0020_Icon>
    <l7a6cebbe25145b0815d49b4cefd2c02 xmlns="bdb923d3-2dae-4f59-a8f7-ec97bb8a3e3e">
      <Terms xmlns="http://schemas.microsoft.com/office/infopath/2007/PartnerControls"/>
    </l7a6cebbe25145b0815d49b4cefd2c02>
    <n61b48d88ea947c4a11d167c918a90c7 xmlns="bdb923d3-2dae-4f59-a8f7-ec97bb8a3e3e">
      <Terms xmlns="http://schemas.microsoft.com/office/infopath/2007/PartnerControls"/>
    </n61b48d88ea947c4a11d167c918a90c7>
    <g1fab0d8bb6f4e74be7226ce48dcca93 xmlns="bdb923d3-2dae-4f59-a8f7-ec97bb8a3e3e">
      <Terms xmlns="http://schemas.microsoft.com/office/infopath/2007/PartnerControls"/>
    </g1fab0d8bb6f4e74be7226ce48dcca93>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010BA490CA4E9B1D9249F5DABFC2" ma:contentTypeVersion="14" ma:contentTypeDescription="Crée un document." ma:contentTypeScope="" ma:versionID="0d1e35efa11f4368d8a77ef20f3c749c">
  <xsd:schema xmlns:xsd="http://www.w3.org/2001/XMLSchema" xmlns:xs="http://www.w3.org/2001/XMLSchema" xmlns:p="http://schemas.microsoft.com/office/2006/metadata/properties" xmlns:ns3="467c1ec7-4b03-452a-8673-9d4541ae24f0" xmlns:ns4="7e0310ad-016e-4f77-a2af-011ac2404d04" targetNamespace="http://schemas.microsoft.com/office/2006/metadata/properties" ma:root="true" ma:fieldsID="fe2c477f61d7e5d30055349684f72203" ns3:_="" ns4:_="">
    <xsd:import namespace="467c1ec7-4b03-452a-8673-9d4541ae24f0"/>
    <xsd:import namespace="7e0310ad-016e-4f77-a2af-011ac2404d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_activity"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c1ec7-4b03-452a-8673-9d4541ae24f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310ad-016e-4f77-a2af-011ac2404d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
    <Synchronization>Asynchronous</Synchronization>
    <Type>10001</Type>
    <SequenceNumber>1001</SequenceNumber>
    <Url/>
    <Assembly>Mercer.SP.CacheHelperJob, Version=1.0.0.0, Culture=neutral, PublicKeyToken=141eb83565a16d15</Assembly>
    <Class>Mercer.SP.CacheHelperJob.CYCUEventReceiver.ItemContentTypeEventReceiver</Class>
    <Data/>
    <Filter/>
  </Receiver>
  <Receiver>
    <Name/>
    <Synchronization>Asynchronous</Synchronization>
    <Type>10002</Type>
    <SequenceNumber>1002</SequenceNumber>
    <Url/>
    <Assembly>Mercer.SP.CacheHelperJob, Version=1.0.0.0, Culture=neutral, PublicKeyToken=141eb83565a16d15</Assembly>
    <Class>Mercer.SP.CacheHelperJob.CYCUEventReceiver.ItemContentTypeEventReceiver</Class>
    <Data/>
    <Filter/>
  </Receiver>
  <Receiver>
    <Name/>
    <Synchronization>Synchronous</Synchronization>
    <Type>3</Type>
    <SequenceNumber>1003</SequenceNumber>
    <Url/>
    <Assembly>Mercer.SP.CacheHelperJob, Version=1.0.0.0, Culture=neutral, PublicKeyToken=141eb83565a16d15</Assembly>
    <Class>Mercer.SP.CacheHelperJob.CYCUEventReceiver.ItemContentTypeEventReceiver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39BF6-EC0B-43FA-BB11-B4ADC6715E43}">
  <ds:schemaRefs>
    <ds:schemaRef ds:uri="46023d09-6706-4ad3-9357-785340d7c3fe"/>
    <ds:schemaRef ds:uri="bdb923d3-2dae-4f59-a8f7-ec97bb8a3e3e"/>
    <ds:schemaRef ds:uri="c3ab07d4-6f6c-474a-8899-85c49e0a7574"/>
    <ds:schemaRef ds:uri="http://schemas.microsoft.com/office/2006/metadata/properties"/>
    <ds:schemaRef ds:uri="http://schemas.microsoft.com/office/infopath/2007/PartnerControls"/>
    <ds:schemaRef ds:uri="http://schemas.microsoft.com/sharepoint/v3"/>
    <ds:schemaRef ds:uri="http://schemas.microsoft.com/sharepoint/v3/fields"/>
    <ds:schemaRef ds:uri="http://schemas.microsoft.com/sharepoint/v4"/>
  </ds:schemaRefs>
</ds:datastoreItem>
</file>

<file path=customXml/itemProps2.xml><?xml version="1.0" encoding="utf-8"?>
<ds:datastoreItem xmlns:ds="http://schemas.openxmlformats.org/officeDocument/2006/customXml" ds:itemID="{3A20FFD4-4B82-48DF-BEC7-BE37D499C74C}">
  <ds:schemaRefs>
    <ds:schemaRef ds:uri="467c1ec7-4b03-452a-8673-9d4541ae24f0"/>
    <ds:schemaRef ds:uri="7e0310ad-016e-4f77-a2af-011ac2404d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2D1FED-BACC-4B64-AC07-BFD31D0D43BC}">
  <ds:schemaRefs>
    <ds:schemaRef ds:uri="http://schemas.microsoft.com/sharepoint/events"/>
  </ds:schemaRefs>
</ds:datastoreItem>
</file>

<file path=customXml/itemProps4.xml><?xml version="1.0" encoding="utf-8"?>
<ds:datastoreItem xmlns:ds="http://schemas.openxmlformats.org/officeDocument/2006/customXml" ds:itemID="{BF4E8631-82BA-43AF-9DD7-EC93EC430F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14541</TotalTime>
  <Words>14383</Words>
  <Application>Microsoft Office PowerPoint</Application>
  <PresentationFormat>Custom</PresentationFormat>
  <Paragraphs>1357</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Cambria</vt:lpstr>
      <vt:lpstr>MuseoSansRounded-700</vt:lpstr>
      <vt:lpstr>ProximaNova-Regular</vt:lpstr>
      <vt:lpstr>Source Sans Pro</vt:lpstr>
      <vt:lpstr>Symbol</vt:lpstr>
      <vt:lpstr>Times New Roman</vt:lpstr>
      <vt:lpstr>Verdana</vt:lpstr>
      <vt:lpstr>Office Theme</vt:lpstr>
      <vt:lpstr>Benefits Guide</vt:lpstr>
      <vt:lpstr>PowerPoint Presentation</vt:lpstr>
      <vt:lpstr>Welcome</vt:lpstr>
      <vt:lpstr>PowerPoint Presentation</vt:lpstr>
      <vt:lpstr>Health</vt:lpstr>
      <vt:lpstr>PowerPoint Presentation</vt:lpstr>
      <vt:lpstr>Flexible Spending Accounts (FSAs)</vt:lpstr>
      <vt:lpstr>       Dental Benefits</vt:lpstr>
      <vt:lpstr>Vision  Benefits </vt:lpstr>
      <vt:lpstr>Vision  Benefits </vt:lpstr>
      <vt:lpstr>Enroll on ADP For Medical, Dental, Vision and Company Paid Life &amp; AD&amp;D</vt:lpstr>
      <vt:lpstr>Company Paid Life &amp; Disability </vt:lpstr>
      <vt:lpstr>401(k) Savings Plan</vt:lpstr>
      <vt:lpstr>Retirement Savings Plan</vt:lpstr>
      <vt:lpstr>Wellness Benefits </vt:lpstr>
      <vt:lpstr>MyAdvocate - Healthcare Assistant</vt:lpstr>
      <vt:lpstr>PowerPoint Presentation</vt:lpstr>
      <vt:lpstr>PowerPoint Presentation</vt:lpstr>
      <vt:lpstr>Accident Insurance</vt:lpstr>
      <vt:lpstr>Hospital Indemnity</vt:lpstr>
      <vt:lpstr>PowerPoint Presentation</vt:lpstr>
      <vt:lpstr>PowerPoint Presentation</vt:lpstr>
      <vt:lpstr>PowerPoint Presentation</vt:lpstr>
      <vt:lpstr>PowerPoint Presentation</vt:lpstr>
      <vt:lpstr>PowerPoint Presentation</vt:lpstr>
      <vt:lpstr>Contacts</vt:lpstr>
      <vt:lpstr>Legal Notices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 Benefits Guide - You Template 2021</dc:title>
  <dc:creator>cassie-kieffer</dc:creator>
  <cp:lastModifiedBy>Julie Governo-Cassady</cp:lastModifiedBy>
  <cp:revision>86</cp:revision>
  <cp:lastPrinted>2024-10-02T16:23:42Z</cp:lastPrinted>
  <dcterms:created xsi:type="dcterms:W3CDTF">2020-02-11T18:53:38Z</dcterms:created>
  <dcterms:modified xsi:type="dcterms:W3CDTF">2025-02-28T17:47:00Z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PScript5.dll Version 5.2.2</vt:lpwstr>
  </property>
  <property fmtid="{D5CDD505-2E9C-101B-9397-08002B2CF9AE}" pid="4" name="LastSaved">
    <vt:filetime>2020-02-11T00:00:00Z</vt:filetime>
  </property>
  <property fmtid="{D5CDD505-2E9C-101B-9397-08002B2CF9AE}" pid="5" name="ArticulateGUID">
    <vt:lpwstr>916D490E-3679-4EB5-AFA6-B8E93F1013A1</vt:lpwstr>
  </property>
  <property fmtid="{D5CDD505-2E9C-101B-9397-08002B2CF9AE}" pid="6" name="ArticulatePath">
    <vt:lpwstr>410257 - MIDMKT BENEF GDE 2020IA YOU template</vt:lpwstr>
  </property>
  <property fmtid="{D5CDD505-2E9C-101B-9397-08002B2CF9AE}" pid="7" name="Countries">
    <vt:lpwstr/>
  </property>
  <property fmtid="{D5CDD505-2E9C-101B-9397-08002B2CF9AE}" pid="8" name="SolutionPortfolios">
    <vt:lpwstr/>
  </property>
  <property fmtid="{D5CDD505-2E9C-101B-9397-08002B2CF9AE}" pid="9" name="Activity">
    <vt:lpwstr>38;#Market-Sell|690d6d29-2d08-403c-b459-f5d1b593d4cf</vt:lpwstr>
  </property>
  <property fmtid="{D5CDD505-2E9C-101B-9397-08002B2CF9AE}" pid="10" name="Region">
    <vt:lpwstr/>
  </property>
  <property fmtid="{D5CDD505-2E9C-101B-9397-08002B2CF9AE}" pid="11" name="Disclaimer">
    <vt:lpwstr>5750;#Requires Customization|6f732dc4-aaf1-47dd-a62c-97540abd3367</vt:lpwstr>
  </property>
  <property fmtid="{D5CDD505-2E9C-101B-9397-08002B2CF9AE}" pid="12" name="StandardDestinations">
    <vt:lpwstr/>
  </property>
  <property fmtid="{D5CDD505-2E9C-101B-9397-08002B2CF9AE}" pid="13" name="ContentTypeId">
    <vt:lpwstr>0x010100EBE3A391EF4F744395BBA6A103F895DB0C001B5C35D1F393C840A31B752F26278291</vt:lpwstr>
  </property>
  <property fmtid="{D5CDD505-2E9C-101B-9397-08002B2CF9AE}" pid="14" name="SiteDestinations">
    <vt:lpwstr>6326;#EH+B US : Midmarket Master Templates|9c40d621-5e70-483c-a347-ad5879be4dc6</vt:lpwstr>
  </property>
  <property fmtid="{D5CDD505-2E9C-101B-9397-08002B2CF9AE}" pid="15" name="Industries">
    <vt:lpwstr/>
  </property>
  <property fmtid="{D5CDD505-2E9C-101B-9397-08002B2CF9AE}" pid="16" name="_dlc_DocIdItemGuid">
    <vt:lpwstr>a1a7d48d-4c4a-460e-8b22-a448292c9a9e</vt:lpwstr>
  </property>
  <property fmtid="{D5CDD505-2E9C-101B-9397-08002B2CF9AE}" pid="17" name="LOBs">
    <vt:lpwstr/>
  </property>
  <property fmtid="{D5CDD505-2E9C-101B-9397-08002B2CF9AE}" pid="18" name="Languages">
    <vt:lpwstr/>
  </property>
  <property fmtid="{D5CDD505-2E9C-101B-9397-08002B2CF9AE}" pid="19" name="AssetType">
    <vt:lpwstr>39;#Brochure|0bbf1e5b-ccd6-4486-8eb0-3b1dacb4ac83</vt:lpwstr>
  </property>
  <property fmtid="{D5CDD505-2E9C-101B-9397-08002B2CF9AE}" pid="20" name="SubTopics">
    <vt:lpwstr/>
  </property>
  <property fmtid="{D5CDD505-2E9C-101B-9397-08002B2CF9AE}" pid="21" name="Topics">
    <vt:lpwstr/>
  </property>
  <property fmtid="{D5CDD505-2E9C-101B-9397-08002B2CF9AE}" pid="22" name="Client Needs">
    <vt:lpwstr/>
  </property>
  <property fmtid="{D5CDD505-2E9C-101B-9397-08002B2CF9AE}" pid="23" name="Offerings">
    <vt:lpwstr/>
  </property>
  <property fmtid="{D5CDD505-2E9C-101B-9397-08002B2CF9AE}" pid="24" name="MSIP_Label_38f1469a-2c2a-4aee-b92b-090d4c5468ff_Enabled">
    <vt:lpwstr>true</vt:lpwstr>
  </property>
  <property fmtid="{D5CDD505-2E9C-101B-9397-08002B2CF9AE}" pid="25" name="MSIP_Label_38f1469a-2c2a-4aee-b92b-090d4c5468ff_SetDate">
    <vt:lpwstr>2021-09-21T23:24:54Z</vt:lpwstr>
  </property>
  <property fmtid="{D5CDD505-2E9C-101B-9397-08002B2CF9AE}" pid="26" name="MSIP_Label_38f1469a-2c2a-4aee-b92b-090d4c5468ff_Method">
    <vt:lpwstr>Standard</vt:lpwstr>
  </property>
  <property fmtid="{D5CDD505-2E9C-101B-9397-08002B2CF9AE}" pid="27" name="MSIP_Label_38f1469a-2c2a-4aee-b92b-090d4c5468ff_Name">
    <vt:lpwstr>Confidential - Unmarked</vt:lpwstr>
  </property>
  <property fmtid="{D5CDD505-2E9C-101B-9397-08002B2CF9AE}" pid="28" name="MSIP_Label_38f1469a-2c2a-4aee-b92b-090d4c5468ff_SiteId">
    <vt:lpwstr>2a6e6092-73e4-4752-b1a5-477a17f5056d</vt:lpwstr>
  </property>
  <property fmtid="{D5CDD505-2E9C-101B-9397-08002B2CF9AE}" pid="29" name="MSIP_Label_38f1469a-2c2a-4aee-b92b-090d4c5468ff_ActionId">
    <vt:lpwstr>98909922-98d5-47d1-b9da-6b38ae5d73f2</vt:lpwstr>
  </property>
  <property fmtid="{D5CDD505-2E9C-101B-9397-08002B2CF9AE}" pid="30" name="MSIP_Label_38f1469a-2c2a-4aee-b92b-090d4c5468ff_ContentBits">
    <vt:lpwstr>0</vt:lpwstr>
  </property>
</Properties>
</file>